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37"/>
  </p:notesMasterIdLst>
  <p:handoutMasterIdLst>
    <p:handoutMasterId r:id="rId38"/>
  </p:handoutMasterIdLst>
  <p:sldIdLst>
    <p:sldId id="257" r:id="rId3"/>
    <p:sldId id="309" r:id="rId4"/>
    <p:sldId id="291" r:id="rId5"/>
    <p:sldId id="280" r:id="rId6"/>
    <p:sldId id="292" r:id="rId7"/>
    <p:sldId id="293" r:id="rId8"/>
    <p:sldId id="294" r:id="rId9"/>
    <p:sldId id="263" r:id="rId10"/>
    <p:sldId id="289" r:id="rId11"/>
    <p:sldId id="272" r:id="rId12"/>
    <p:sldId id="273" r:id="rId13"/>
    <p:sldId id="305" r:id="rId14"/>
    <p:sldId id="275" r:id="rId15"/>
    <p:sldId id="284" r:id="rId16"/>
    <p:sldId id="286" r:id="rId17"/>
    <p:sldId id="288" r:id="rId18"/>
    <p:sldId id="279" r:id="rId19"/>
    <p:sldId id="276" r:id="rId20"/>
    <p:sldId id="299" r:id="rId21"/>
    <p:sldId id="296" r:id="rId22"/>
    <p:sldId id="303" r:id="rId23"/>
    <p:sldId id="302" r:id="rId24"/>
    <p:sldId id="297" r:id="rId25"/>
    <p:sldId id="300" r:id="rId26"/>
    <p:sldId id="301" r:id="rId27"/>
    <p:sldId id="298" r:id="rId28"/>
    <p:sldId id="277" r:id="rId29"/>
    <p:sldId id="290" r:id="rId30"/>
    <p:sldId id="304" r:id="rId31"/>
    <p:sldId id="306" r:id="rId32"/>
    <p:sldId id="308" r:id="rId33"/>
    <p:sldId id="271" r:id="rId34"/>
    <p:sldId id="281" r:id="rId35"/>
    <p:sldId id="282" r:id="rId3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530"/>
    <a:srgbClr val="91BA44"/>
    <a:srgbClr val="8FB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4" autoAdjust="0"/>
    <p:restoredTop sz="82424" autoAdjust="0"/>
  </p:normalViewPr>
  <p:slideViewPr>
    <p:cSldViewPr snapToGrid="0">
      <p:cViewPr varScale="1">
        <p:scale>
          <a:sx n="85" d="100"/>
          <a:sy n="85" d="100"/>
        </p:scale>
        <p:origin x="7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BCAFC7A-71DD-4C2C-B63D-60FDC7DD5449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A6FC261-E491-4C42-A663-B95247CC46D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31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85ECAFD-F005-4163-B10D-85806DC43F93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33E963C-1534-4F8D-B2A7-66D81AA2595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50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8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5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9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74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B1414-CFC7-4DD6-9558-21E196BD03C8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25F94-1764-4802-9FF3-6F2D0F11FABF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6D17-456A-44A5-A4DA-215123BD95E9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FAF32-F8E0-430D-8D22-BA46F5F5315A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400" cap="small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algn="l" defTabSz="457200">
              <a:buNone/>
            </a:pPr>
            <a:r>
              <a:rPr lang="en-US" sz="1800" b="0" i="0">
                <a:latin typeface="Century Gothic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algn="l" defTabSz="457200">
              <a:buNone/>
            </a:pPr>
            <a:r>
              <a:rPr lang="en-US" sz="1800" b="0" i="0">
                <a:latin typeface="Century Gothic"/>
                <a:ea typeface="+mn-ea"/>
                <a:cs typeface="+mn-cs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2B1E-1149-4E4F-A87F-81C3AD01F4D5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2766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8A45B-4329-4146-8C2B-F69ED2214507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algn="l" defTabSz="457200">
              <a:buNone/>
            </a:pPr>
            <a:r>
              <a:rPr lang="en-US" sz="12200" b="0" i="0" dirty="0" smtClean="0">
                <a:latin typeface="Century Gothic"/>
                <a:ea typeface="+mn-ea"/>
                <a:cs typeface="+mn-cs"/>
              </a:rPr>
              <a:t>“</a:t>
            </a:r>
            <a:endParaRPr lang="en-US" sz="12200" b="0" i="0" dirty="0"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algn="l" defTabSz="457200">
              <a:buNone/>
            </a:pPr>
            <a:r>
              <a:rPr lang="en-US" sz="12200" b="0" i="0" dirty="0" smtClean="0">
                <a:latin typeface="Century Gothic"/>
                <a:ea typeface="+mn-ea"/>
                <a:cs typeface="+mn-cs"/>
              </a:rPr>
              <a:t>”</a:t>
            </a:r>
            <a:endParaRPr lang="en-US" sz="12200" b="0" i="0" dirty="0"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AA5A3-C6FE-4287-AAB0-7BDD5553B257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B851F-465B-4B01-9AB1-3911736BD3DC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79F45-8510-41D9-AB9E-C567B70609B4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FEC2E-D0A6-44F3-AD74-4355E01115C9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430213"/>
            <a:ext cx="7423149" cy="582612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F37BC-8126-4BCE-8886-DFC237181F53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1F4E-F4B1-4195-8996-324E754AD5DF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278C9-5407-48CF-8D45-3C39C10A0D7E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AE39-F27F-46D8-9702-2ADBE90B9AB4}" type="datetime1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C756-00AD-49B6-9BF3-239BA445564A}" type="datetime1">
              <a:rPr lang="en-US" smtClean="0"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335A9-7C26-43EC-A72E-717BFE9CE5FC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47B-FA8A-4873-97F6-C2C3709B591B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274A-39F8-498E-901D-D451C8652518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5D7C2-DAFA-4BF0-ADD4-6BA0E524BC0C}" type="datetime1">
              <a:rPr lang="en-US" smtClean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553E46D-68C6-4901-9843-7543D44A840D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3" r:id="rId14"/>
    <p:sldLayoutId id="2147483665" r:id="rId15"/>
    <p:sldLayoutId id="2147483669" r:id="rId16"/>
    <p:sldLayoutId id="2147483670" r:id="rId17"/>
    <p:sldLayoutId id="2147483658" r:id="rId18"/>
    <p:sldLayoutId id="2147483659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acon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Hertz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hyperlink" Target="https://en.wikipedia.org/wiki/Process_(computer_science)" TargetMode="External"/><Relationship Id="rId7" Type="http://schemas.openxmlformats.org/officeDocument/2006/relationships/hyperlink" Target="https://en.wikipedia.org/wiki/Library_(computer_science)" TargetMode="External"/><Relationship Id="rId2" Type="http://schemas.openxmlformats.org/officeDocument/2006/relationships/hyperlink" Target="https://en.wikipedia.org/wiki/Address_spa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ynamic_memory_allocation" TargetMode="External"/><Relationship Id="rId5" Type="http://schemas.openxmlformats.org/officeDocument/2006/relationships/hyperlink" Target="https://en.wikipedia.org/wiki/Stack-based_memory_allocation" TargetMode="External"/><Relationship Id="rId4" Type="http://schemas.openxmlformats.org/officeDocument/2006/relationships/hyperlink" Target="https://en.wikipedia.org/wiki/Executable" TargetMode="External"/><Relationship Id="rId9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dblp.uni-trier.de/db/conf/secrypt/secrypt2016.html#CanforaMPV1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>
            <a:spLocks noGrp="1"/>
          </p:cNvSpPr>
          <p:nvPr>
            <p:ph type="ctrTitle"/>
          </p:nvPr>
        </p:nvSpPr>
        <p:spPr>
          <a:xfrm>
            <a:off x="866856" y="844296"/>
            <a:ext cx="9113757" cy="3329581"/>
          </a:xfrm>
        </p:spPr>
        <p:txBody>
          <a:bodyPr/>
          <a:lstStyle/>
          <a:p>
            <a:pPr algn="just"/>
            <a:r>
              <a:rPr lang="it-IT" sz="4800" noProof="1" smtClean="0"/>
              <a:t>New methodologies for detecting and mitigating </a:t>
            </a:r>
            <a:r>
              <a:rPr lang="it-IT" sz="4800" i="1" noProof="1" smtClean="0"/>
              <a:t>ring0</a:t>
            </a:r>
            <a:r>
              <a:rPr lang="it-IT" sz="4800" noProof="1" smtClean="0"/>
              <a:t> and </a:t>
            </a:r>
            <a:r>
              <a:rPr lang="it-IT" sz="4800" i="1" noProof="1" smtClean="0"/>
              <a:t>ring -1</a:t>
            </a:r>
            <a:r>
              <a:rPr lang="it-IT" sz="4800" noProof="1" smtClean="0"/>
              <a:t> exploits in modern OS</a:t>
            </a:r>
            <a:endParaRPr lang="it-IT" sz="4800" noProof="1"/>
          </a:p>
        </p:txBody>
      </p:sp>
      <p:sp>
        <p:nvSpPr>
          <p:cNvPr id="5" name="Rettangolo 4"/>
          <p:cNvSpPr>
            <a:spLocks noGrp="1"/>
          </p:cNvSpPr>
          <p:nvPr>
            <p:ph type="subTitle" idx="1"/>
          </p:nvPr>
        </p:nvSpPr>
        <p:spPr>
          <a:xfrm>
            <a:off x="866856" y="4796269"/>
            <a:ext cx="8825658" cy="861420"/>
          </a:xfrm>
        </p:spPr>
        <p:txBody>
          <a:bodyPr>
            <a:normAutofit/>
          </a:bodyPr>
          <a:lstStyle/>
          <a:p>
            <a:r>
              <a:rPr lang="it-IT" noProof="1" smtClean="0">
                <a:solidFill>
                  <a:schemeClr val="tx1"/>
                </a:solidFill>
              </a:rPr>
              <a:t>Dott</a:t>
            </a:r>
            <a:r>
              <a:rPr lang="it-IT" noProof="1" smtClean="0">
                <a:solidFill>
                  <a:schemeClr val="tx1"/>
                </a:solidFill>
              </a:rPr>
              <a:t>. Ing. Antonio Pirozzi</a:t>
            </a:r>
            <a:endParaRPr lang="it-IT" noProof="1">
              <a:solidFill>
                <a:schemeClr val="tx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540" y="75342"/>
            <a:ext cx="1366001" cy="1976148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717230" cy="1400530"/>
          </a:xfrm>
        </p:spPr>
        <p:txBody>
          <a:bodyPr/>
          <a:lstStyle/>
          <a:p>
            <a:r>
              <a:rPr lang="it-IT" u="sng" noProof="1" smtClean="0"/>
              <a:t>Motivation</a:t>
            </a:r>
            <a:r>
              <a:rPr lang="it-IT" noProof="1" smtClean="0"/>
              <a:t>: Critical Infrastructure Threats</a:t>
            </a:r>
            <a:endParaRPr lang="it-IT" noProof="1"/>
          </a:p>
        </p:txBody>
      </p:sp>
      <p:sp>
        <p:nvSpPr>
          <p:cNvPr id="5" name="Rettangolo 1"/>
          <p:cNvSpPr txBox="1">
            <a:spLocks/>
          </p:cNvSpPr>
          <p:nvPr/>
        </p:nvSpPr>
        <p:spPr>
          <a:xfrm>
            <a:off x="472491" y="2336241"/>
            <a:ext cx="9793877" cy="15794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b="1" dirty="0"/>
              <a:t>Duqu2</a:t>
            </a:r>
            <a:r>
              <a:rPr lang="en-CA" sz="2000" dirty="0"/>
              <a:t> uses </a:t>
            </a:r>
            <a:r>
              <a:rPr lang="en-CA" sz="2000" dirty="0" smtClean="0"/>
              <a:t>a</a:t>
            </a:r>
            <a:r>
              <a:rPr lang="en-CA" sz="2000" dirty="0"/>
              <a:t> </a:t>
            </a:r>
            <a:r>
              <a:rPr lang="en-CA" sz="20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kernel mode exploit</a:t>
            </a:r>
            <a:r>
              <a:rPr lang="en-CA" sz="2000" dirty="0"/>
              <a:t> for </a:t>
            </a:r>
            <a:r>
              <a:rPr lang="en-CA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CVE-2015-2360</a:t>
            </a:r>
            <a:r>
              <a:rPr lang="en-CA" sz="2000" dirty="0"/>
              <a:t> to load its kernel mode component</a:t>
            </a:r>
            <a:r>
              <a:rPr lang="en-CA" sz="2000" dirty="0" smtClean="0"/>
              <a:t>.</a:t>
            </a:r>
            <a:endParaRPr lang="it-IT" sz="2000" noProof="1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noProof="1" smtClean="0">
                <a:solidFill>
                  <a:schemeClr val="tx1"/>
                </a:solidFill>
              </a:rPr>
              <a:t>Turla</a:t>
            </a:r>
            <a:r>
              <a:rPr lang="it-IT" sz="2000" noProof="1" smtClean="0">
                <a:solidFill>
                  <a:schemeClr val="tx1"/>
                </a:solidFill>
              </a:rPr>
              <a:t> uses </a:t>
            </a:r>
            <a:r>
              <a:rPr lang="it-IT" sz="2000" u="sng" noProof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 exploit</a:t>
            </a:r>
            <a:r>
              <a:rPr lang="it-IT" sz="2000" noProof="1" smtClean="0">
                <a:solidFill>
                  <a:schemeClr val="tx1"/>
                </a:solidFill>
              </a:rPr>
              <a:t> for </a:t>
            </a:r>
            <a:r>
              <a:rPr lang="it-IT" sz="2000" noProof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CVE-2013-5065</a:t>
            </a:r>
            <a:r>
              <a:rPr lang="it-IT" sz="2000" noProof="1" smtClean="0">
                <a:solidFill>
                  <a:schemeClr val="tx1"/>
                </a:solidFill>
              </a:rPr>
              <a:t> and </a:t>
            </a:r>
            <a:r>
              <a:rPr lang="it-IT" sz="2000" noProof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CVE-2013-3346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noProof="1" smtClean="0">
                <a:solidFill>
                  <a:schemeClr val="tx1"/>
                </a:solidFill>
              </a:rPr>
              <a:t>Stuxnet</a:t>
            </a:r>
            <a:r>
              <a:rPr lang="it-IT" sz="2000" noProof="1" smtClean="0">
                <a:solidFill>
                  <a:schemeClr val="tx1"/>
                </a:solidFill>
              </a:rPr>
              <a:t> use </a:t>
            </a:r>
            <a:r>
              <a:rPr lang="it-IT" sz="2000" u="sng" noProof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 exploit</a:t>
            </a:r>
            <a:r>
              <a:rPr lang="it-IT" sz="2000" noProof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noProof="1" smtClean="0">
                <a:solidFill>
                  <a:schemeClr val="tx1"/>
                </a:solidFill>
              </a:rPr>
              <a:t>for</a:t>
            </a:r>
            <a:r>
              <a:rPr lang="it-IT" sz="2000" noProof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noProof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CVE-2010-2568, CVE-2010-2729, CVE-2008-4250, CVE-2010-2722 </a:t>
            </a:r>
            <a:r>
              <a:rPr lang="it-IT" sz="2000" noProof="1" smtClean="0">
                <a:solidFill>
                  <a:schemeClr val="tx1"/>
                </a:solidFill>
              </a:rPr>
              <a:t>(American-Israeli Cyber Weapon)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noProof="1" smtClean="0">
                <a:solidFill>
                  <a:schemeClr val="tx1"/>
                </a:solidFill>
              </a:rPr>
              <a:t>BlackEnergy</a:t>
            </a:r>
            <a:r>
              <a:rPr lang="it-IT" sz="2000" noProof="1" smtClean="0">
                <a:solidFill>
                  <a:schemeClr val="tx1"/>
                </a:solidFill>
              </a:rPr>
              <a:t> use a memory corruption vulnerability</a:t>
            </a:r>
            <a:r>
              <a:rPr lang="it-IT" sz="2000" noProof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noProof="1">
                <a:solidFill>
                  <a:schemeClr val="accent3">
                    <a:lumMod val="60000"/>
                    <a:lumOff val="40000"/>
                  </a:schemeClr>
                </a:solidFill>
              </a:rPr>
              <a:t>CVE-2014-1761</a:t>
            </a:r>
            <a:r>
              <a:rPr lang="it-IT" sz="2000" noProof="1" smtClean="0">
                <a:solidFill>
                  <a:schemeClr val="tx1"/>
                </a:solidFill>
              </a:rPr>
              <a:t>and an RCE vulnerability</a:t>
            </a:r>
            <a:r>
              <a:rPr lang="it-IT" sz="2000" noProof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CVE-2014-4114</a:t>
            </a:r>
            <a:endParaRPr lang="en-CA" sz="20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ttangolo 2"/>
          <p:cNvSpPr>
            <a:spLocks noGrp="1"/>
          </p:cNvSpPr>
          <p:nvPr>
            <p:ph idx="1"/>
          </p:nvPr>
        </p:nvSpPr>
        <p:spPr>
          <a:xfrm>
            <a:off x="472491" y="1972029"/>
            <a:ext cx="8946541" cy="602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noProof="1" smtClean="0"/>
              <a:t>Sophisticated attacks on ICS systems:</a:t>
            </a:r>
            <a:endParaRPr lang="it-IT" b="1" noProof="1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7" y="4861079"/>
            <a:ext cx="2606039" cy="161933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748025" y="5132135"/>
            <a:ext cx="71796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600" u="sng" dirty="0" err="1">
                <a:solidFill>
                  <a:srgbClr val="FF9530"/>
                </a:solidFill>
                <a:latin typeface="+mj-lt"/>
                <a:ea typeface="+mj-ea"/>
                <a:cs typeface="+mj-cs"/>
              </a:rPr>
              <a:t>Stuxnet</a:t>
            </a:r>
            <a:r>
              <a:rPr lang="en-CA" sz="1600" dirty="0">
                <a:latin typeface="+mj-lt"/>
                <a:ea typeface="+mj-ea"/>
                <a:cs typeface="+mj-cs"/>
              </a:rPr>
              <a:t> targeted Siemens S7-300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. It </a:t>
            </a:r>
            <a:r>
              <a:rPr lang="en-CA" sz="1600" dirty="0">
                <a:latin typeface="+mj-lt"/>
                <a:ea typeface="+mj-ea"/>
                <a:cs typeface="+mj-cs"/>
              </a:rPr>
              <a:t>only attacks those PLC systems with variable-frequency drives from two specific vendors: </a:t>
            </a:r>
            <a:r>
              <a:rPr lang="en-CA" sz="1600" dirty="0" err="1">
                <a:latin typeface="+mj-lt"/>
                <a:ea typeface="+mj-ea"/>
                <a:cs typeface="+mj-cs"/>
                <a:hlinkClick r:id="rId3" tooltip="Vacon"/>
              </a:rPr>
              <a:t>Vacon</a:t>
            </a:r>
            <a:r>
              <a:rPr lang="en-CA" sz="1600" dirty="0">
                <a:latin typeface="+mj-lt"/>
                <a:ea typeface="+mj-ea"/>
                <a:cs typeface="+mj-cs"/>
              </a:rPr>
              <a:t> based in Finland and </a:t>
            </a:r>
            <a:r>
              <a:rPr lang="en-CA" sz="1600" dirty="0" err="1">
                <a:latin typeface="+mj-lt"/>
                <a:ea typeface="+mj-ea"/>
                <a:cs typeface="+mj-cs"/>
              </a:rPr>
              <a:t>Fararo</a:t>
            </a:r>
            <a:r>
              <a:rPr lang="en-CA" sz="1600" dirty="0">
                <a:latin typeface="+mj-lt"/>
                <a:ea typeface="+mj-ea"/>
                <a:cs typeface="+mj-cs"/>
              </a:rPr>
              <a:t> </a:t>
            </a:r>
            <a:r>
              <a:rPr lang="en-CA" sz="1600" dirty="0" err="1">
                <a:latin typeface="+mj-lt"/>
                <a:ea typeface="+mj-ea"/>
                <a:cs typeface="+mj-cs"/>
              </a:rPr>
              <a:t>Paya</a:t>
            </a:r>
            <a:r>
              <a:rPr lang="en-CA" sz="1600" dirty="0">
                <a:latin typeface="+mj-lt"/>
                <a:ea typeface="+mj-ea"/>
                <a:cs typeface="+mj-cs"/>
              </a:rPr>
              <a:t> based in Iran (spin between 807 </a:t>
            </a:r>
            <a:r>
              <a:rPr lang="en-CA" sz="1600" dirty="0">
                <a:latin typeface="+mj-lt"/>
                <a:ea typeface="+mj-ea"/>
                <a:cs typeface="+mj-cs"/>
                <a:hlinkClick r:id="rId4" tooltip="Hertz"/>
              </a:rPr>
              <a:t>Hz</a:t>
            </a:r>
            <a:r>
              <a:rPr lang="en-CA" sz="1600" dirty="0">
                <a:latin typeface="+mj-lt"/>
                <a:ea typeface="+mj-ea"/>
                <a:cs typeface="+mj-cs"/>
              </a:rPr>
              <a:t> and 1210 Hz)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3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10489020" cy="1400530"/>
          </a:xfrm>
        </p:spPr>
        <p:txBody>
          <a:bodyPr/>
          <a:lstStyle/>
          <a:p>
            <a:r>
              <a:rPr lang="it-IT" u="sng" noProof="1" smtClean="0"/>
              <a:t>Motivation</a:t>
            </a:r>
            <a:r>
              <a:rPr lang="it-IT" noProof="1" smtClean="0"/>
              <a:t>: IoT and Biomedical Threats</a:t>
            </a:r>
            <a:endParaRPr lang="it-IT" noProof="1"/>
          </a:p>
        </p:txBody>
      </p:sp>
      <p:sp>
        <p:nvSpPr>
          <p:cNvPr id="6" name="Rettangolo 5"/>
          <p:cNvSpPr/>
          <p:nvPr/>
        </p:nvSpPr>
        <p:spPr>
          <a:xfrm>
            <a:off x="389743" y="2053167"/>
            <a:ext cx="906756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[1] Hudson, Trammell, and Larry Rudolph. "</a:t>
            </a:r>
            <a:r>
              <a:rPr lang="en-CA" sz="1600" dirty="0" err="1">
                <a:latin typeface="+mj-lt"/>
                <a:ea typeface="+mj-ea"/>
                <a:cs typeface="+mj-cs"/>
              </a:rPr>
              <a:t>Thunderstrike</a:t>
            </a:r>
            <a:r>
              <a:rPr lang="en-CA" sz="1600" dirty="0">
                <a:latin typeface="+mj-lt"/>
                <a:ea typeface="+mj-ea"/>
                <a:cs typeface="+mj-cs"/>
              </a:rPr>
              <a:t>: EFI firmware </a:t>
            </a:r>
            <a:r>
              <a:rPr lang="en-CA" sz="1600" dirty="0" err="1">
                <a:latin typeface="+mj-lt"/>
                <a:ea typeface="+mj-ea"/>
                <a:cs typeface="+mj-cs"/>
              </a:rPr>
              <a:t>bootkits</a:t>
            </a:r>
            <a:r>
              <a:rPr lang="en-CA" sz="1600" dirty="0">
                <a:latin typeface="+mj-lt"/>
                <a:ea typeface="+mj-ea"/>
                <a:cs typeface="+mj-cs"/>
              </a:rPr>
              <a:t> for apple </a:t>
            </a:r>
            <a:r>
              <a:rPr lang="en-CA" sz="1600" dirty="0" err="1">
                <a:latin typeface="+mj-lt"/>
                <a:ea typeface="+mj-ea"/>
                <a:cs typeface="+mj-cs"/>
              </a:rPr>
              <a:t>macbooks</a:t>
            </a:r>
            <a:r>
              <a:rPr lang="en-CA" sz="1600" dirty="0">
                <a:latin typeface="+mj-lt"/>
                <a:ea typeface="+mj-ea"/>
                <a:cs typeface="+mj-cs"/>
              </a:rPr>
              <a:t>." Proceedings of the 8th ACM International Systems and Storage Conference. ACM, 2015.</a:t>
            </a:r>
          </a:p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[2] Sang, Fernand Lone, et al. "Exploiting an I/OMMU vulnerability." Malicious and Unwanted Software (MALWARE), 2010 5th International Conference on. IEEE, 2010.</a:t>
            </a:r>
          </a:p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[3] COLIN O'FLYNN. “ A </a:t>
            </a:r>
            <a:r>
              <a:rPr lang="en-CA" sz="1600" dirty="0" err="1">
                <a:latin typeface="+mj-lt"/>
                <a:ea typeface="+mj-ea"/>
                <a:cs typeface="+mj-cs"/>
              </a:rPr>
              <a:t>LightBulb</a:t>
            </a:r>
            <a:r>
              <a:rPr lang="en-CA" sz="1600" dirty="0">
                <a:latin typeface="+mj-lt"/>
                <a:ea typeface="+mj-ea"/>
                <a:cs typeface="+mj-cs"/>
              </a:rPr>
              <a:t> Worm? 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“, </a:t>
            </a:r>
            <a:r>
              <a:rPr lang="en-CA" sz="1600" dirty="0">
                <a:latin typeface="+mj-lt"/>
                <a:ea typeface="+mj-ea"/>
                <a:cs typeface="+mj-cs"/>
              </a:rPr>
              <a:t>Black Hat USA 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2016.</a:t>
            </a:r>
          </a:p>
          <a:p>
            <a:pPr algn="just"/>
            <a:r>
              <a:rPr lang="en-CA" sz="1600" dirty="0" smtClean="0">
                <a:latin typeface="+mj-lt"/>
                <a:ea typeface="+mj-ea"/>
                <a:cs typeface="+mj-cs"/>
              </a:rPr>
              <a:t>[4]</a:t>
            </a:r>
            <a:r>
              <a:rPr lang="en-CA" b="1" dirty="0"/>
              <a:t> </a:t>
            </a:r>
            <a:r>
              <a:rPr lang="en-CA" dirty="0"/>
              <a:t>CCTV-Based </a:t>
            </a:r>
            <a:r>
              <a:rPr lang="en-CA" dirty="0" err="1" smtClean="0"/>
              <a:t>DDoS</a:t>
            </a:r>
            <a:r>
              <a:rPr lang="en-CA" dirty="0" smtClean="0"/>
              <a:t> – </a:t>
            </a:r>
            <a:r>
              <a:rPr lang="en-CA" dirty="0" err="1" smtClean="0"/>
              <a:t>Mirai</a:t>
            </a:r>
            <a:r>
              <a:rPr lang="en-CA" dirty="0" smtClean="0"/>
              <a:t> Botnet</a:t>
            </a:r>
            <a:endParaRPr lang="en-CA" dirty="0"/>
          </a:p>
          <a:p>
            <a:pPr algn="just"/>
            <a:endParaRPr lang="en-CA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Rettangolo 2"/>
          <p:cNvSpPr txBox="1">
            <a:spLocks/>
          </p:cNvSpPr>
          <p:nvPr/>
        </p:nvSpPr>
        <p:spPr>
          <a:xfrm>
            <a:off x="425602" y="1527021"/>
            <a:ext cx="1761786" cy="369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it-IT" sz="2400" u="sng" noProof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IoT Threats</a:t>
            </a:r>
            <a:endParaRPr lang="it-IT" sz="2400" b="1" u="sng" noProof="1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305" y="1370214"/>
            <a:ext cx="2549881" cy="1624012"/>
          </a:xfrm>
          <a:prstGeom prst="rect">
            <a:avLst/>
          </a:prstGeom>
        </p:spPr>
      </p:pic>
      <p:sp>
        <p:nvSpPr>
          <p:cNvPr id="8" name="Rettangolo 2"/>
          <p:cNvSpPr txBox="1">
            <a:spLocks/>
          </p:cNvSpPr>
          <p:nvPr/>
        </p:nvSpPr>
        <p:spPr>
          <a:xfrm>
            <a:off x="425602" y="4326867"/>
            <a:ext cx="3581349" cy="369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it-IT" sz="2400" u="sng" noProof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Biomedical Threats</a:t>
            </a:r>
            <a:endParaRPr lang="it-IT" sz="2400" b="1" u="sng" noProof="1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305" y="3212682"/>
            <a:ext cx="2573031" cy="12988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89743" y="4829001"/>
            <a:ext cx="885494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[1] Radcliffe, Jerome. "Hacking medical devices for fun and insulin: </a:t>
            </a:r>
          </a:p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Breaking the human SCADA system." Black Hat Conference presentation slides. 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Vol</a:t>
            </a:r>
            <a:r>
              <a:rPr lang="en-CA" sz="1600" dirty="0">
                <a:latin typeface="+mj-lt"/>
                <a:ea typeface="+mj-ea"/>
                <a:cs typeface="+mj-cs"/>
              </a:rPr>
              <a:t>. 2011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.</a:t>
            </a:r>
            <a:endParaRPr lang="en-CA" sz="1600" dirty="0">
              <a:latin typeface="+mj-lt"/>
              <a:ea typeface="+mj-ea"/>
              <a:cs typeface="+mj-cs"/>
            </a:endParaRPr>
          </a:p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[2] </a:t>
            </a:r>
            <a:r>
              <a:rPr lang="en-CA" sz="1600" dirty="0" err="1">
                <a:latin typeface="+mj-lt"/>
                <a:ea typeface="+mj-ea"/>
                <a:cs typeface="+mj-cs"/>
              </a:rPr>
              <a:t>Bonaci</a:t>
            </a:r>
            <a:r>
              <a:rPr lang="en-CA" sz="1600" dirty="0">
                <a:latin typeface="+mj-lt"/>
                <a:ea typeface="+mj-ea"/>
                <a:cs typeface="+mj-cs"/>
              </a:rPr>
              <a:t>, Tamara, et al. "To make a robot secure: an experimental analysis of cyber security threats against </a:t>
            </a:r>
            <a:r>
              <a:rPr lang="en-CA" sz="1600" dirty="0" err="1">
                <a:latin typeface="+mj-lt"/>
                <a:ea typeface="+mj-ea"/>
                <a:cs typeface="+mj-cs"/>
              </a:rPr>
              <a:t>teleoperated</a:t>
            </a:r>
            <a:r>
              <a:rPr lang="en-CA" sz="1600" dirty="0">
                <a:latin typeface="+mj-lt"/>
                <a:ea typeface="+mj-ea"/>
                <a:cs typeface="+mj-cs"/>
              </a:rPr>
              <a:t> surgical robots." </a:t>
            </a:r>
            <a:r>
              <a:rPr lang="en-CA" sz="1600" dirty="0" err="1">
                <a:latin typeface="+mj-lt"/>
                <a:ea typeface="+mj-ea"/>
                <a:cs typeface="+mj-cs"/>
              </a:rPr>
              <a:t>arXiv</a:t>
            </a:r>
            <a:r>
              <a:rPr lang="en-CA" sz="1600" dirty="0">
                <a:latin typeface="+mj-lt"/>
                <a:ea typeface="+mj-ea"/>
                <a:cs typeface="+mj-cs"/>
              </a:rPr>
              <a:t> preprint arXiv:1504.04339 (2015).</a:t>
            </a:r>
          </a:p>
          <a:p>
            <a:endParaRPr lang="en-CA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305" y="4729993"/>
            <a:ext cx="2573031" cy="207581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10489020" cy="1400530"/>
          </a:xfrm>
        </p:spPr>
        <p:txBody>
          <a:bodyPr/>
          <a:lstStyle/>
          <a:p>
            <a:r>
              <a:rPr lang="it-IT" u="sng" noProof="1" smtClean="0"/>
              <a:t>Motivation</a:t>
            </a:r>
            <a:r>
              <a:rPr lang="it-IT" noProof="1" smtClean="0"/>
              <a:t>: IoT – Mirai Botnet</a:t>
            </a:r>
            <a:endParaRPr lang="it-IT" noProof="1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367" y="2084451"/>
            <a:ext cx="6803113" cy="416690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1" y="2118995"/>
            <a:ext cx="2866190" cy="1992296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144908" y="1714613"/>
            <a:ext cx="2400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i="1" dirty="0" smtClean="0">
                <a:latin typeface="inherit"/>
              </a:rPr>
              <a:t>Source Code on </a:t>
            </a:r>
            <a:r>
              <a:rPr lang="en-CA" sz="1600" i="1" dirty="0" err="1" smtClean="0">
                <a:latin typeface="inherit"/>
              </a:rPr>
              <a:t>Github</a:t>
            </a:r>
            <a:endParaRPr lang="en-CA" sz="1600" dirty="0"/>
          </a:p>
        </p:txBody>
      </p:sp>
      <p:sp>
        <p:nvSpPr>
          <p:cNvPr id="11" name="Rettangolo 10"/>
          <p:cNvSpPr/>
          <p:nvPr/>
        </p:nvSpPr>
        <p:spPr>
          <a:xfrm>
            <a:off x="476361" y="4371135"/>
            <a:ext cx="43529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+mj-lt"/>
                <a:ea typeface="+mj-ea"/>
                <a:cs typeface="+mj-cs"/>
              </a:rPr>
              <a:t>The attack against </a:t>
            </a:r>
            <a:r>
              <a:rPr lang="en-CA" sz="1600" dirty="0" err="1">
                <a:latin typeface="+mj-lt"/>
                <a:ea typeface="+mj-ea"/>
                <a:cs typeface="+mj-cs"/>
              </a:rPr>
              <a:t>Dyn</a:t>
            </a:r>
            <a:r>
              <a:rPr lang="en-CA" sz="1600" dirty="0">
                <a:latin typeface="+mj-lt"/>
                <a:ea typeface="+mj-ea"/>
                <a:cs typeface="+mj-cs"/>
              </a:rPr>
              <a:t> was caused by tens of millions of connected things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+mj-lt"/>
                <a:ea typeface="+mj-ea"/>
                <a:cs typeface="+mj-cs"/>
              </a:rPr>
              <a:t>49,657 unique IPs which hosted </a:t>
            </a:r>
            <a:r>
              <a:rPr lang="en-CA" sz="1600" dirty="0" err="1">
                <a:latin typeface="+mj-lt"/>
                <a:ea typeface="+mj-ea"/>
                <a:cs typeface="+mj-cs"/>
              </a:rPr>
              <a:t>Mirai</a:t>
            </a:r>
            <a:r>
              <a:rPr lang="en-CA" sz="1600" dirty="0">
                <a:latin typeface="+mj-lt"/>
                <a:ea typeface="+mj-ea"/>
                <a:cs typeface="+mj-cs"/>
              </a:rPr>
              <a:t>-infected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+mj-lt"/>
                <a:ea typeface="+mj-ea"/>
                <a:cs typeface="+mj-cs"/>
              </a:rPr>
              <a:t>Overall, IP addresses of </a:t>
            </a:r>
            <a:r>
              <a:rPr lang="en-CA" sz="1600" dirty="0" err="1">
                <a:latin typeface="+mj-lt"/>
                <a:ea typeface="+mj-ea"/>
                <a:cs typeface="+mj-cs"/>
              </a:rPr>
              <a:t>Mirai</a:t>
            </a:r>
            <a:r>
              <a:rPr lang="en-CA" sz="1600" dirty="0">
                <a:latin typeface="+mj-lt"/>
                <a:ea typeface="+mj-ea"/>
                <a:cs typeface="+mj-cs"/>
              </a:rPr>
              <a:t>-infected devices were spotted in 164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+mj-lt"/>
                <a:ea typeface="+mj-ea"/>
                <a:cs typeface="+mj-cs"/>
              </a:rPr>
              <a:t>600 gigabits per second.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14" name="Rettangolo 13"/>
          <p:cNvSpPr/>
          <p:nvPr/>
        </p:nvSpPr>
        <p:spPr>
          <a:xfrm>
            <a:off x="7178156" y="1714613"/>
            <a:ext cx="28216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i="1" dirty="0" smtClean="0">
                <a:latin typeface="inherit"/>
              </a:rPr>
              <a:t>21 October 2016 OVH attack</a:t>
            </a:r>
            <a:endParaRPr lang="en-CA" sz="1600" dirty="0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689798" cy="1400530"/>
          </a:xfrm>
        </p:spPr>
        <p:txBody>
          <a:bodyPr/>
          <a:lstStyle/>
          <a:p>
            <a:r>
              <a:rPr lang="it-IT" u="sng" noProof="1" smtClean="0"/>
              <a:t>Motivation</a:t>
            </a:r>
            <a:r>
              <a:rPr lang="it-IT" noProof="1" smtClean="0"/>
              <a:t>: Automotive Threats</a:t>
            </a:r>
            <a:endParaRPr lang="it-IT" noProof="1"/>
          </a:p>
        </p:txBody>
      </p:sp>
      <p:sp>
        <p:nvSpPr>
          <p:cNvPr id="7" name="Rettangolo 2"/>
          <p:cNvSpPr>
            <a:spLocks noGrp="1"/>
          </p:cNvSpPr>
          <p:nvPr>
            <p:ph idx="1"/>
          </p:nvPr>
        </p:nvSpPr>
        <p:spPr>
          <a:xfrm>
            <a:off x="472491" y="1450522"/>
            <a:ext cx="8946541" cy="602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noProof="1" smtClean="0"/>
              <a:t>Exploit the CAN bus</a:t>
            </a:r>
            <a:endParaRPr lang="it-IT" b="1" noProof="1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1" y="2023012"/>
            <a:ext cx="4088233" cy="229374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955792" y="1352902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[1] Nilsson, D. K., Larson, U. E., Picasso, F., &amp; </a:t>
            </a:r>
            <a:r>
              <a:rPr lang="en-CA" sz="1600" dirty="0" err="1">
                <a:latin typeface="+mj-lt"/>
                <a:ea typeface="+mj-ea"/>
                <a:cs typeface="+mj-cs"/>
              </a:rPr>
              <a:t>Jonsson</a:t>
            </a:r>
            <a:r>
              <a:rPr lang="en-CA" sz="1600" dirty="0">
                <a:latin typeface="+mj-lt"/>
                <a:ea typeface="+mj-ea"/>
                <a:cs typeface="+mj-cs"/>
              </a:rPr>
              <a:t>, E. (2009). A first simulation of attacks in the automotive network communications protocol </a:t>
            </a:r>
            <a:r>
              <a:rPr lang="en-CA" sz="1600" dirty="0" err="1">
                <a:latin typeface="+mj-lt"/>
                <a:ea typeface="+mj-ea"/>
                <a:cs typeface="+mj-cs"/>
              </a:rPr>
              <a:t>flexray</a:t>
            </a:r>
            <a:r>
              <a:rPr lang="en-CA" sz="1600" dirty="0">
                <a:latin typeface="+mj-lt"/>
                <a:ea typeface="+mj-ea"/>
                <a:cs typeface="+mj-cs"/>
              </a:rPr>
              <a:t>. In Proceedings of the International Workshop on Computational Intelligence in Security for Information Systems CISIS’08 (pp. 84-91). Springer Berlin Heidelberg.</a:t>
            </a:r>
          </a:p>
          <a:p>
            <a:pPr algn="just"/>
            <a:endParaRPr lang="en-CA" sz="1600" dirty="0">
              <a:latin typeface="+mj-lt"/>
              <a:ea typeface="+mj-ea"/>
              <a:cs typeface="+mj-cs"/>
            </a:endParaRPr>
          </a:p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[2] Park, J., Lee, C., Park, J. H., Choi, B. C., &amp; </a:t>
            </a:r>
            <a:r>
              <a:rPr lang="en-CA" sz="1600" dirty="0" err="1">
                <a:latin typeface="+mj-lt"/>
                <a:ea typeface="+mj-ea"/>
                <a:cs typeface="+mj-cs"/>
              </a:rPr>
              <a:t>Ko</a:t>
            </a:r>
            <a:r>
              <a:rPr lang="en-CA" sz="1600" dirty="0">
                <a:latin typeface="+mj-lt"/>
                <a:ea typeface="+mj-ea"/>
                <a:cs typeface="+mj-cs"/>
              </a:rPr>
              <a:t>, J. G. (2014, December). Poster: Exploiting wireless CAN bus bridges for intra-vehicle communications. In 2014 IEEE Vehicular Networking Conference (VNC) (pp. 111-112). </a:t>
            </a:r>
          </a:p>
          <a:p>
            <a:pPr algn="just"/>
            <a:endParaRPr lang="en-CA" sz="1600" dirty="0">
              <a:latin typeface="+mj-lt"/>
              <a:ea typeface="+mj-ea"/>
              <a:cs typeface="+mj-cs"/>
            </a:endParaRPr>
          </a:p>
          <a:p>
            <a:pPr algn="just"/>
            <a:r>
              <a:rPr lang="en-CA" sz="1600" dirty="0">
                <a:latin typeface="+mj-lt"/>
                <a:ea typeface="+mj-ea"/>
                <a:cs typeface="+mj-cs"/>
              </a:rPr>
              <a:t>[3] C. Miller and C. </a:t>
            </a:r>
            <a:r>
              <a:rPr lang="en-CA" sz="1600" dirty="0" err="1">
                <a:latin typeface="+mj-lt"/>
                <a:ea typeface="+mj-ea"/>
                <a:cs typeface="+mj-cs"/>
              </a:rPr>
              <a:t>Valasek</a:t>
            </a:r>
            <a:r>
              <a:rPr lang="en-CA" sz="1600" dirty="0">
                <a:latin typeface="+mj-lt"/>
                <a:ea typeface="+mj-ea"/>
                <a:cs typeface="+mj-cs"/>
              </a:rPr>
              <a:t>. Remote Exploitation of an Unaltered Passenger Vehicle. In </a:t>
            </a:r>
            <a:r>
              <a:rPr lang="en-CA" sz="1600" dirty="0" err="1">
                <a:latin typeface="+mj-lt"/>
                <a:ea typeface="+mj-ea"/>
                <a:cs typeface="+mj-cs"/>
              </a:rPr>
              <a:t>Blackhat</a:t>
            </a:r>
            <a:r>
              <a:rPr lang="en-CA" sz="1600" dirty="0">
                <a:latin typeface="+mj-lt"/>
                <a:ea typeface="+mj-ea"/>
                <a:cs typeface="+mj-cs"/>
              </a:rPr>
              <a:t> USA, 2015.</a:t>
            </a:r>
          </a:p>
          <a:p>
            <a:pPr algn="just"/>
            <a:endParaRPr lang="en-CA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36705" y="4527758"/>
            <a:ext cx="308808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i="1" dirty="0">
                <a:latin typeface="inherit"/>
              </a:rPr>
              <a:t>Exploit of Telematics </a:t>
            </a:r>
            <a:r>
              <a:rPr lang="en-CA" sz="1600" i="1" dirty="0" smtClean="0">
                <a:latin typeface="inherit"/>
              </a:rPr>
              <a:t>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i="1" dirty="0" smtClean="0">
                <a:latin typeface="inherit"/>
              </a:rPr>
              <a:t>Malware Exploit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i="1" dirty="0" smtClean="0">
                <a:latin typeface="inherit"/>
              </a:rPr>
              <a:t>OBD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i="1" dirty="0" smtClean="0">
                <a:latin typeface="inherit"/>
              </a:rPr>
              <a:t>Door Locks and </a:t>
            </a:r>
            <a:r>
              <a:rPr lang="en-CA" sz="1600" i="1" dirty="0" err="1" smtClean="0">
                <a:latin typeface="inherit"/>
              </a:rPr>
              <a:t>KeyFobs</a:t>
            </a:r>
            <a:endParaRPr lang="en-CA" sz="16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92" y="5029695"/>
            <a:ext cx="2641626" cy="169771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72491" y="5757916"/>
            <a:ext cx="9185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+mj-lt"/>
                <a:ea typeface="+mj-ea"/>
                <a:cs typeface="+mj-cs"/>
              </a:rPr>
              <a:t>Security researchers </a:t>
            </a:r>
            <a:r>
              <a:rPr lang="en-CA" u="sng" dirty="0">
                <a:latin typeface="+mj-lt"/>
                <a:ea typeface="+mj-ea"/>
                <a:cs typeface="+mj-cs"/>
              </a:rPr>
              <a:t>Charlie Miller </a:t>
            </a:r>
            <a:r>
              <a:rPr lang="en-CA" dirty="0">
                <a:latin typeface="+mj-lt"/>
                <a:ea typeface="+mj-ea"/>
                <a:cs typeface="+mj-cs"/>
              </a:rPr>
              <a:t>and </a:t>
            </a:r>
            <a:r>
              <a:rPr lang="en-CA" u="sng" dirty="0">
                <a:latin typeface="+mj-lt"/>
                <a:ea typeface="+mj-ea"/>
                <a:cs typeface="+mj-cs"/>
              </a:rPr>
              <a:t>Chris </a:t>
            </a:r>
            <a:r>
              <a:rPr lang="en-CA" u="sng" dirty="0" err="1">
                <a:latin typeface="+mj-lt"/>
                <a:ea typeface="+mj-ea"/>
                <a:cs typeface="+mj-cs"/>
              </a:rPr>
              <a:t>Valasek</a:t>
            </a:r>
            <a:r>
              <a:rPr lang="en-CA" u="sng" dirty="0">
                <a:latin typeface="+mj-lt"/>
                <a:ea typeface="+mj-ea"/>
                <a:cs typeface="+mj-cs"/>
              </a:rPr>
              <a:t> </a:t>
            </a:r>
            <a:r>
              <a:rPr lang="en-CA" dirty="0">
                <a:latin typeface="+mj-lt"/>
                <a:ea typeface="+mj-ea"/>
                <a:cs typeface="+mj-cs"/>
              </a:rPr>
              <a:t>demonstrated</a:t>
            </a:r>
          </a:p>
          <a:p>
            <a:r>
              <a:rPr lang="en-CA" dirty="0">
                <a:latin typeface="+mj-lt"/>
                <a:ea typeface="+mj-ea"/>
                <a:cs typeface="+mj-cs"/>
              </a:rPr>
              <a:t>that they could remotely hijack a Jeep’s digital systems over the Internet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10043109" cy="1400530"/>
          </a:xfrm>
        </p:spPr>
        <p:txBody>
          <a:bodyPr/>
          <a:lstStyle/>
          <a:p>
            <a:r>
              <a:rPr lang="en-CA" dirty="0"/>
              <a:t>H</a:t>
            </a:r>
            <a:r>
              <a:rPr lang="en-CA" dirty="0" smtClean="0"/>
              <a:t>ierarchical </a:t>
            </a:r>
            <a:r>
              <a:rPr lang="en-CA" dirty="0"/>
              <a:t>protection </a:t>
            </a:r>
            <a:r>
              <a:rPr lang="en-CA" dirty="0" smtClean="0"/>
              <a:t>domains in modern OS</a:t>
            </a:r>
            <a:endParaRPr lang="it-IT" noProof="1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1" y="3360842"/>
            <a:ext cx="4869782" cy="319235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7251" y="2136095"/>
            <a:ext cx="609600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CA" u="sng" dirty="0">
                <a:latin typeface="+mj-lt"/>
                <a:ea typeface="+mj-ea"/>
                <a:cs typeface="+mj-cs"/>
              </a:rPr>
              <a:t>P</a:t>
            </a:r>
            <a:r>
              <a:rPr lang="en-CA" u="sng" dirty="0" smtClean="0">
                <a:latin typeface="+mj-lt"/>
                <a:ea typeface="+mj-ea"/>
                <a:cs typeface="+mj-cs"/>
              </a:rPr>
              <a:t>rotection </a:t>
            </a:r>
            <a:r>
              <a:rPr lang="en-CA" u="sng" dirty="0">
                <a:latin typeface="+mj-lt"/>
                <a:ea typeface="+mj-ea"/>
                <a:cs typeface="+mj-cs"/>
              </a:rPr>
              <a:t>rings</a:t>
            </a:r>
            <a:r>
              <a:rPr lang="en-CA" dirty="0">
                <a:latin typeface="+mj-lt"/>
                <a:ea typeface="+mj-ea"/>
                <a:cs typeface="+mj-cs"/>
              </a:rPr>
              <a:t>, are mechanisms (special gates) to protect data and functionality from faults and malicious behaviours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7298831" y="2448550"/>
            <a:ext cx="4122477" cy="1879577"/>
            <a:chOff x="324493" y="2340145"/>
            <a:chExt cx="2777522" cy="1537123"/>
          </a:xfrm>
        </p:grpSpPr>
        <p:sp>
          <p:nvSpPr>
            <p:cNvPr id="12" name="Rettangolo arrotondato 11"/>
            <p:cNvSpPr/>
            <p:nvPr/>
          </p:nvSpPr>
          <p:spPr>
            <a:xfrm>
              <a:off x="324493" y="2340145"/>
              <a:ext cx="2777522" cy="1537123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ttangolo 1"/>
            <p:cNvSpPr txBox="1">
              <a:spLocks/>
            </p:cNvSpPr>
            <p:nvPr/>
          </p:nvSpPr>
          <p:spPr>
            <a:xfrm>
              <a:off x="638087" y="2350690"/>
              <a:ext cx="2339074" cy="56245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rgbClr val="FF9530"/>
                  </a:solidFill>
                </a:rPr>
                <a:t>User mode (Ring3)</a:t>
              </a:r>
              <a:endParaRPr lang="it-IT" sz="2800" u="sng" noProof="1">
                <a:solidFill>
                  <a:srgbClr val="FF9530"/>
                </a:solidFill>
              </a:endParaRPr>
            </a:p>
          </p:txBody>
        </p:sp>
        <p:sp>
          <p:nvSpPr>
            <p:cNvPr id="14" name="Rettangolo 1"/>
            <p:cNvSpPr txBox="1">
              <a:spLocks/>
            </p:cNvSpPr>
            <p:nvPr/>
          </p:nvSpPr>
          <p:spPr>
            <a:xfrm>
              <a:off x="361143" y="2823736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/>
                <a:t>No access to </a:t>
              </a:r>
              <a:r>
                <a:rPr lang="en-CA" sz="1400" dirty="0" smtClean="0"/>
                <a:t>hardware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 smtClean="0"/>
                <a:t>user </a:t>
              </a:r>
              <a:r>
                <a:rPr lang="en-CA" sz="1400" dirty="0"/>
                <a:t>mode programs has to call the system to interact with the </a:t>
              </a:r>
              <a:r>
                <a:rPr lang="en-CA" sz="1400" dirty="0" smtClean="0"/>
                <a:t>hardware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 smtClean="0"/>
                <a:t>Restricted </a:t>
              </a:r>
              <a:r>
                <a:rPr lang="en-CA" sz="1400" dirty="0"/>
                <a:t>environment, separated </a:t>
              </a:r>
              <a:r>
                <a:rPr lang="en-CA" sz="1400" dirty="0" smtClean="0"/>
                <a:t>process</a:t>
              </a:r>
              <a:endParaRPr lang="it-IT" sz="1400" noProof="1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16" name="Connettore 2 15"/>
          <p:cNvCxnSpPr/>
          <p:nvPr/>
        </p:nvCxnSpPr>
        <p:spPr>
          <a:xfrm flipH="1">
            <a:off x="2893672" y="3120961"/>
            <a:ext cx="4323564" cy="698685"/>
          </a:xfrm>
          <a:prstGeom prst="straightConnector1">
            <a:avLst/>
          </a:prstGeom>
          <a:ln w="34925">
            <a:solidFill>
              <a:srgbClr val="FF95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7357302" y="4723511"/>
            <a:ext cx="4122477" cy="1599863"/>
            <a:chOff x="324493" y="2340145"/>
            <a:chExt cx="2777522" cy="1537123"/>
          </a:xfrm>
        </p:grpSpPr>
        <p:sp>
          <p:nvSpPr>
            <p:cNvPr id="19" name="Rettangolo arrotondato 18"/>
            <p:cNvSpPr/>
            <p:nvPr/>
          </p:nvSpPr>
          <p:spPr>
            <a:xfrm>
              <a:off x="324493" y="2340145"/>
              <a:ext cx="2777522" cy="1537123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ttangolo 1"/>
            <p:cNvSpPr txBox="1">
              <a:spLocks/>
            </p:cNvSpPr>
            <p:nvPr/>
          </p:nvSpPr>
          <p:spPr>
            <a:xfrm>
              <a:off x="494441" y="2389997"/>
              <a:ext cx="2500578" cy="56245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rgbClr val="91BA44"/>
                  </a:solidFill>
                </a:rPr>
                <a:t>Kernel mode (Ring0)</a:t>
              </a:r>
              <a:endParaRPr lang="it-IT" sz="2800" u="sng" noProof="1">
                <a:solidFill>
                  <a:srgbClr val="91BA44"/>
                </a:solidFill>
              </a:endParaRPr>
            </a:p>
          </p:txBody>
        </p:sp>
        <p:sp>
          <p:nvSpPr>
            <p:cNvPr id="21" name="Rettangolo 1"/>
            <p:cNvSpPr txBox="1">
              <a:spLocks/>
            </p:cNvSpPr>
            <p:nvPr/>
          </p:nvSpPr>
          <p:spPr>
            <a:xfrm>
              <a:off x="361143" y="2823736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 smtClean="0"/>
                <a:t>Full </a:t>
              </a:r>
              <a:r>
                <a:rPr lang="en-CA" sz="1400" dirty="0"/>
                <a:t>access to </a:t>
              </a:r>
              <a:r>
                <a:rPr lang="en-CA" sz="1400" dirty="0" smtClean="0"/>
                <a:t>hardware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 smtClean="0"/>
                <a:t>Unrestricted </a:t>
              </a:r>
              <a:r>
                <a:rPr lang="en-CA" sz="1400" dirty="0"/>
                <a:t>access to... </a:t>
              </a:r>
              <a:r>
                <a:rPr lang="en-CA" sz="1400" dirty="0" smtClean="0"/>
                <a:t>Everything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 smtClean="0"/>
                <a:t>Kernel </a:t>
              </a:r>
              <a:r>
                <a:rPr lang="en-CA" sz="1400" dirty="0"/>
                <a:t>code, kernel structures, memory, processes, hardware </a:t>
              </a:r>
              <a:endParaRPr lang="en-CA" sz="1400" dirty="0" smtClean="0"/>
            </a:p>
          </p:txBody>
        </p:sp>
      </p:grpSp>
      <p:cxnSp>
        <p:nvCxnSpPr>
          <p:cNvPr id="22" name="Connettore 2 21"/>
          <p:cNvCxnSpPr/>
          <p:nvPr/>
        </p:nvCxnSpPr>
        <p:spPr>
          <a:xfrm flipH="1" flipV="1">
            <a:off x="1992364" y="5345811"/>
            <a:ext cx="5306467" cy="255470"/>
          </a:xfrm>
          <a:prstGeom prst="straightConnector1">
            <a:avLst/>
          </a:prstGeom>
          <a:ln w="34925">
            <a:solidFill>
              <a:srgbClr val="8FB64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8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10043109" cy="1400530"/>
          </a:xfrm>
        </p:spPr>
        <p:txBody>
          <a:bodyPr/>
          <a:lstStyle/>
          <a:p>
            <a:r>
              <a:rPr lang="en-CA" dirty="0"/>
              <a:t>H</a:t>
            </a:r>
            <a:r>
              <a:rPr lang="en-CA" dirty="0" smtClean="0"/>
              <a:t>ierarchical </a:t>
            </a:r>
            <a:r>
              <a:rPr lang="en-CA" dirty="0"/>
              <a:t>protection </a:t>
            </a:r>
            <a:r>
              <a:rPr lang="en-CA" dirty="0" smtClean="0"/>
              <a:t>domains in modern OS: The negative rings</a:t>
            </a:r>
            <a:endParaRPr lang="it-IT" noProof="1"/>
          </a:p>
        </p:txBody>
      </p:sp>
      <p:sp>
        <p:nvSpPr>
          <p:cNvPr id="8" name="Rettangolo 7"/>
          <p:cNvSpPr/>
          <p:nvPr/>
        </p:nvSpPr>
        <p:spPr>
          <a:xfrm>
            <a:off x="327251" y="2136095"/>
            <a:ext cx="6096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latin typeface="+mj-lt"/>
                <a:ea typeface="+mj-ea"/>
                <a:cs typeface="+mj-cs"/>
              </a:rPr>
              <a:t>There are also negative </a:t>
            </a:r>
            <a:r>
              <a:rPr lang="en-CA" dirty="0" smtClean="0">
                <a:latin typeface="+mj-lt"/>
                <a:ea typeface="+mj-ea"/>
                <a:cs typeface="+mj-cs"/>
              </a:rPr>
              <a:t>rings </a:t>
            </a:r>
            <a:r>
              <a:rPr lang="en-CA" dirty="0">
                <a:latin typeface="+mj-lt"/>
                <a:ea typeface="+mj-ea"/>
                <a:cs typeface="+mj-cs"/>
              </a:rPr>
              <a:t>: Ring -1</a:t>
            </a:r>
          </a:p>
        </p:txBody>
      </p:sp>
      <p:sp>
        <p:nvSpPr>
          <p:cNvPr id="5" name="Rettangolo 4"/>
          <p:cNvSpPr/>
          <p:nvPr/>
        </p:nvSpPr>
        <p:spPr>
          <a:xfrm>
            <a:off x="1032063" y="6128080"/>
            <a:ext cx="10426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>
                <a:solidFill>
                  <a:srgbClr val="FF9530"/>
                </a:solidFill>
                <a:latin typeface="+mj-lt"/>
                <a:ea typeface="+mj-ea"/>
                <a:cs typeface="+mj-cs"/>
              </a:rPr>
              <a:t>Intel VT-x</a:t>
            </a:r>
            <a:r>
              <a:rPr lang="en-CA" sz="1600" dirty="0">
                <a:latin typeface="+mj-lt"/>
                <a:ea typeface="+mj-ea"/>
                <a:cs typeface="+mj-cs"/>
              </a:rPr>
              <a:t> (codenamed "</a:t>
            </a:r>
            <a:r>
              <a:rPr lang="en-CA" sz="1600" dirty="0" err="1">
                <a:latin typeface="+mj-lt"/>
                <a:ea typeface="+mj-ea"/>
                <a:cs typeface="+mj-cs"/>
              </a:rPr>
              <a:t>Vanderpool</a:t>
            </a:r>
            <a:r>
              <a:rPr lang="en-CA" sz="1600" dirty="0">
                <a:latin typeface="+mj-lt"/>
                <a:ea typeface="+mj-ea"/>
                <a:cs typeface="+mj-cs"/>
              </a:rPr>
              <a:t>") 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and </a:t>
            </a:r>
            <a:r>
              <a:rPr lang="en-CA" sz="1600" dirty="0" smtClean="0">
                <a:solidFill>
                  <a:srgbClr val="FF9530"/>
                </a:solidFill>
                <a:latin typeface="+mj-lt"/>
                <a:ea typeface="+mj-ea"/>
                <a:cs typeface="+mj-cs"/>
              </a:rPr>
              <a:t>AMD-V</a:t>
            </a:r>
            <a:r>
              <a:rPr lang="en-CA" sz="1600" dirty="0">
                <a:latin typeface="+mj-lt"/>
                <a:ea typeface="+mj-ea"/>
                <a:cs typeface="+mj-cs"/>
              </a:rPr>
              <a:t> 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 (</a:t>
            </a:r>
            <a:r>
              <a:rPr lang="en-CA" sz="1600" dirty="0">
                <a:latin typeface="+mj-lt"/>
                <a:ea typeface="+mj-ea"/>
                <a:cs typeface="+mj-cs"/>
              </a:rPr>
              <a:t>codenamed "Pacifica") create a new "Ring -1"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" y="2650667"/>
            <a:ext cx="5068838" cy="3429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42" y="2650667"/>
            <a:ext cx="5724336" cy="3429000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10043109" cy="1400530"/>
          </a:xfrm>
        </p:spPr>
        <p:txBody>
          <a:bodyPr/>
          <a:lstStyle/>
          <a:p>
            <a:r>
              <a:rPr lang="en-CA" dirty="0"/>
              <a:t>hierarchical protection </a:t>
            </a:r>
            <a:r>
              <a:rPr lang="en-CA" dirty="0" smtClean="0"/>
              <a:t>domains in modern OS: </a:t>
            </a:r>
            <a:r>
              <a:rPr lang="en-CA" dirty="0"/>
              <a:t>The negative rings</a:t>
            </a:r>
            <a:endParaRPr lang="it-IT" noProof="1"/>
          </a:p>
        </p:txBody>
      </p:sp>
      <p:sp>
        <p:nvSpPr>
          <p:cNvPr id="8" name="Rettangolo 7"/>
          <p:cNvSpPr/>
          <p:nvPr/>
        </p:nvSpPr>
        <p:spPr>
          <a:xfrm>
            <a:off x="327251" y="2136095"/>
            <a:ext cx="60960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err="1">
                <a:latin typeface="+mj-lt"/>
                <a:ea typeface="+mj-ea"/>
                <a:cs typeface="+mj-cs"/>
              </a:rPr>
              <a:t>Sistem</a:t>
            </a:r>
            <a:r>
              <a:rPr lang="en-CA" dirty="0">
                <a:latin typeface="+mj-lt"/>
                <a:ea typeface="+mj-ea"/>
                <a:cs typeface="+mj-cs"/>
              </a:rPr>
              <a:t> Management module: Ring -2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1" y="2691355"/>
            <a:ext cx="5863119" cy="378265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360355" y="2598939"/>
            <a:ext cx="4097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dirty="0">
                <a:latin typeface="+mj-lt"/>
                <a:ea typeface="+mj-ea"/>
                <a:cs typeface="+mj-cs"/>
              </a:rPr>
              <a:t>SMM is the most privileged CPU operation mode on Intel architectures and facilitates power-management features and other operating-system-independent functions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689798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</a:t>
            </a:r>
            <a:endParaRPr lang="it-IT" noProof="1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7" y="2935222"/>
            <a:ext cx="1546057" cy="1546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837" y="2935223"/>
            <a:ext cx="1283247" cy="140227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6330" y="20531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Controls exist to mitigate the exploitation of software vulnerabilities</a:t>
            </a:r>
          </a:p>
        </p:txBody>
      </p:sp>
      <p:sp>
        <p:nvSpPr>
          <p:cNvPr id="8" name="Rettangolo 7"/>
          <p:cNvSpPr/>
          <p:nvPr/>
        </p:nvSpPr>
        <p:spPr>
          <a:xfrm>
            <a:off x="885517" y="4332180"/>
            <a:ext cx="1734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OS-Controls</a:t>
            </a:r>
            <a:endParaRPr lang="en-US" sz="2000" b="1" dirty="0"/>
          </a:p>
        </p:txBody>
      </p:sp>
      <p:sp>
        <p:nvSpPr>
          <p:cNvPr id="9" name="Rettangolo 8"/>
          <p:cNvSpPr/>
          <p:nvPr/>
        </p:nvSpPr>
        <p:spPr>
          <a:xfrm>
            <a:off x="3502096" y="4348236"/>
            <a:ext cx="2050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Compile-Time</a:t>
            </a:r>
            <a:endParaRPr lang="en-US" sz="2000" b="1" dirty="0"/>
          </a:p>
        </p:txBody>
      </p:sp>
      <p:sp>
        <p:nvSpPr>
          <p:cNvPr id="11" name="Rettangolo 10"/>
          <p:cNvSpPr/>
          <p:nvPr/>
        </p:nvSpPr>
        <p:spPr>
          <a:xfrm>
            <a:off x="691947" y="4920686"/>
            <a:ext cx="2523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ea typeface="+mj-ea"/>
                <a:cs typeface="+mj-cs"/>
              </a:rPr>
              <a:t>DEP, ASLR, KASLR, SMEP,SMAP, EMET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492955" y="4892969"/>
            <a:ext cx="2523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Stack Canaries, </a:t>
            </a:r>
            <a:r>
              <a:rPr lang="en-US" dirty="0" err="1" smtClean="0"/>
              <a:t>SafeSEH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30" y="3016344"/>
            <a:ext cx="1186456" cy="125148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337347" y="4336328"/>
            <a:ext cx="2050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Heap Controls</a:t>
            </a:r>
            <a:endParaRPr lang="en-US" sz="2000" b="1" dirty="0"/>
          </a:p>
        </p:txBody>
      </p:sp>
      <p:sp>
        <p:nvSpPr>
          <p:cNvPr id="15" name="Rettangolo 14"/>
          <p:cNvSpPr/>
          <p:nvPr/>
        </p:nvSpPr>
        <p:spPr>
          <a:xfrm>
            <a:off x="5998594" y="4894183"/>
            <a:ext cx="28043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+mj-lt"/>
                <a:ea typeface="+mj-ea"/>
                <a:cs typeface="+mj-cs"/>
              </a:rPr>
              <a:t>Safe Unlinking, </a:t>
            </a:r>
            <a:r>
              <a:rPr lang="en-CA" dirty="0">
                <a:latin typeface="+mj-lt"/>
                <a:ea typeface="+mj-ea"/>
                <a:cs typeface="+mj-cs"/>
              </a:rPr>
              <a:t>Heap entry header cookie, Heap entry metadata randomization, Null page allocation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816" y="3256667"/>
            <a:ext cx="1878388" cy="101746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9539245" y="4332180"/>
            <a:ext cx="20504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HW Assisted</a:t>
            </a:r>
            <a:endParaRPr lang="en-US" sz="2000" b="1" dirty="0"/>
          </a:p>
        </p:txBody>
      </p:sp>
      <p:sp>
        <p:nvSpPr>
          <p:cNvPr id="18" name="Rettangolo 17"/>
          <p:cNvSpPr/>
          <p:nvPr/>
        </p:nvSpPr>
        <p:spPr>
          <a:xfrm>
            <a:off x="9162289" y="4846802"/>
            <a:ext cx="2804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Control Flow Integrity,</a:t>
            </a:r>
          </a:p>
          <a:p>
            <a:r>
              <a:rPr lang="en-CA" dirty="0" smtClean="0"/>
              <a:t>Intel TXT</a:t>
            </a:r>
            <a:endParaRPr lang="en-US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15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689798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 : Windows</a:t>
            </a:r>
            <a:endParaRPr lang="it-IT" noProof="1"/>
          </a:p>
        </p:txBody>
      </p:sp>
      <p:sp>
        <p:nvSpPr>
          <p:cNvPr id="3" name="Rettangolo 2"/>
          <p:cNvSpPr/>
          <p:nvPr/>
        </p:nvSpPr>
        <p:spPr>
          <a:xfrm>
            <a:off x="526330" y="20531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Windows Exploit Mitigation Timeline</a:t>
            </a:r>
            <a:endParaRPr lang="en-US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75" y="2612999"/>
            <a:ext cx="7134725" cy="3811089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689798" cy="1400530"/>
          </a:xfrm>
        </p:spPr>
        <p:txBody>
          <a:bodyPr/>
          <a:lstStyle/>
          <a:p>
            <a:r>
              <a:rPr lang="it-IT" noProof="1" smtClean="0"/>
              <a:t>Exploit Vulnerability has become increasingly difficult</a:t>
            </a:r>
            <a:endParaRPr lang="it-IT" noProof="1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08" y="2053167"/>
            <a:ext cx="10291183" cy="443391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162300" y="6488668"/>
            <a:ext cx="7505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 smtClean="0"/>
              <a:t>us-16-Weston-Windows-10-MitigationImprovements.pdf</a:t>
            </a:r>
            <a:endParaRPr lang="en-CA" sz="12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#cat /dev/user</a:t>
            </a:r>
            <a:endParaRPr lang="en-CA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04293" y="1853248"/>
            <a:ext cx="8946541" cy="4195481"/>
          </a:xfrm>
        </p:spPr>
        <p:txBody>
          <a:bodyPr/>
          <a:lstStyle/>
          <a:p>
            <a:r>
              <a:rPr lang="en-CA" dirty="0" err="1" smtClean="0"/>
              <a:t>Unisannio</a:t>
            </a:r>
            <a:r>
              <a:rPr lang="en-CA" dirty="0" smtClean="0"/>
              <a:t> Research Fellow</a:t>
            </a:r>
          </a:p>
          <a:p>
            <a:r>
              <a:rPr lang="en-CA" dirty="0" smtClean="0"/>
              <a:t>Cyber Security Team Leader @</a:t>
            </a:r>
            <a:r>
              <a:rPr lang="en-CA" dirty="0" err="1" smtClean="0"/>
              <a:t>Koine</a:t>
            </a:r>
            <a:r>
              <a:rPr lang="en-CA" dirty="0" smtClean="0"/>
              <a:t> </a:t>
            </a:r>
            <a:r>
              <a:rPr lang="en-CA" dirty="0" err="1" smtClean="0"/>
              <a:t>srl</a:t>
            </a:r>
            <a:endParaRPr lang="en-CA" dirty="0" smtClean="0"/>
          </a:p>
          <a:p>
            <a:r>
              <a:rPr lang="en-CA" dirty="0" err="1" smtClean="0"/>
              <a:t>ISWATlab</a:t>
            </a:r>
            <a:r>
              <a:rPr lang="en-CA" dirty="0" smtClean="0"/>
              <a:t> co-founder and Researcher</a:t>
            </a:r>
          </a:p>
          <a:p>
            <a:r>
              <a:rPr lang="en-CA" dirty="0" smtClean="0"/>
              <a:t>CEH</a:t>
            </a:r>
          </a:p>
          <a:p>
            <a:r>
              <a:rPr lang="en-CA" dirty="0" smtClean="0"/>
              <a:t>Cyber Security Evangelist and Philosopher</a:t>
            </a:r>
          </a:p>
          <a:p>
            <a:r>
              <a:rPr lang="en-CA" dirty="0" smtClean="0"/>
              <a:t>Vulnerability Analysist/Researcher for </a:t>
            </a:r>
            <a:r>
              <a:rPr lang="en-CA" dirty="0" err="1" smtClean="0"/>
              <a:t>Emaze</a:t>
            </a:r>
            <a:r>
              <a:rPr lang="en-CA" dirty="0" smtClean="0"/>
              <a:t> spa (previously)</a:t>
            </a:r>
            <a:endParaRPr lang="en-CA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63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689798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 : Linux</a:t>
            </a:r>
            <a:endParaRPr lang="it-IT" noProof="1"/>
          </a:p>
        </p:txBody>
      </p:sp>
      <p:sp>
        <p:nvSpPr>
          <p:cNvPr id="3" name="Rettangolo 2"/>
          <p:cNvSpPr/>
          <p:nvPr/>
        </p:nvSpPr>
        <p:spPr>
          <a:xfrm>
            <a:off x="472491" y="20531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Linux Exploit Mitigation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355600" y="253036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CA" dirty="0" err="1">
                <a:solidFill>
                  <a:srgbClr val="FF9530"/>
                </a:solidFill>
              </a:rPr>
              <a:t>PaX</a:t>
            </a:r>
            <a:r>
              <a:rPr lang="en-CA" dirty="0"/>
              <a:t> is a series of patches that can be applied to the Linux kernel. These patches provide functionality and improvements to built in features such as </a:t>
            </a:r>
            <a:r>
              <a:rPr lang="en-CA" dirty="0" smtClean="0"/>
              <a:t>ASLR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CA" dirty="0" err="1">
                <a:solidFill>
                  <a:srgbClr val="FF9530"/>
                </a:solidFill>
              </a:rPr>
              <a:t>Grsecurity</a:t>
            </a:r>
            <a:r>
              <a:rPr lang="en-CA" dirty="0"/>
              <a:t> is another series of patches that can be applied to the Linux kernel. These patches will allow changes to policy, provide a tool for RBAC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dirty="0"/>
          </a:p>
        </p:txBody>
      </p:sp>
      <p:sp>
        <p:nvSpPr>
          <p:cNvPr id="9" name="Rettangolo 8"/>
          <p:cNvSpPr/>
          <p:nvPr/>
        </p:nvSpPr>
        <p:spPr>
          <a:xfrm>
            <a:off x="7886700" y="3209899"/>
            <a:ext cx="3457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Network </a:t>
            </a:r>
            <a:r>
              <a:rPr lang="en-CA" dirty="0" smtClean="0"/>
              <a:t>Protections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Executable </a:t>
            </a:r>
            <a:r>
              <a:rPr lang="en-CA" dirty="0" smtClean="0"/>
              <a:t>Protections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 err="1"/>
              <a:t>Filesystem</a:t>
            </a:r>
            <a:r>
              <a:rPr lang="en-CA" dirty="0"/>
              <a:t> </a:t>
            </a:r>
            <a:r>
              <a:rPr lang="en-CA" dirty="0" smtClean="0"/>
              <a:t>Protections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Memory Protections</a:t>
            </a:r>
            <a:endParaRPr lang="en-CA" sz="1600" dirty="0"/>
          </a:p>
        </p:txBody>
      </p:sp>
      <p:sp>
        <p:nvSpPr>
          <p:cNvPr id="10" name="Rettangolo 9"/>
          <p:cNvSpPr/>
          <p:nvPr/>
        </p:nvSpPr>
        <p:spPr>
          <a:xfrm>
            <a:off x="355600" y="48457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 smtClean="0"/>
              <a:t>Linux Kernel enabled </a:t>
            </a:r>
            <a:r>
              <a:rPr lang="en-CA" dirty="0"/>
              <a:t>a weak form of ASLR by default since the kernel version 2.6.12, released in June </a:t>
            </a:r>
            <a:r>
              <a:rPr lang="en-CA" dirty="0" smtClean="0"/>
              <a:t>2005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9530"/>
                </a:solidFill>
              </a:rPr>
              <a:t>Position </a:t>
            </a:r>
            <a:r>
              <a:rPr lang="en-CA" dirty="0" err="1" smtClean="0">
                <a:solidFill>
                  <a:srgbClr val="FF9530"/>
                </a:solidFill>
              </a:rPr>
              <a:t>Indipendent</a:t>
            </a:r>
            <a:r>
              <a:rPr lang="en-CA" dirty="0" smtClean="0">
                <a:solidFill>
                  <a:srgbClr val="FF9530"/>
                </a:solidFill>
              </a:rPr>
              <a:t> Executable</a:t>
            </a:r>
            <a:r>
              <a:rPr lang="en-CA" dirty="0"/>
              <a:t> (PIE) implements a random base address for the main executable binary and has been in place since 2003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1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11188931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 : Android – Samsung Knox</a:t>
            </a:r>
            <a:endParaRPr lang="it-IT" noProof="1"/>
          </a:p>
        </p:txBody>
      </p:sp>
      <p:sp>
        <p:nvSpPr>
          <p:cNvPr id="3" name="Rettangolo 2"/>
          <p:cNvSpPr/>
          <p:nvPr/>
        </p:nvSpPr>
        <p:spPr>
          <a:xfrm>
            <a:off x="472491" y="20531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Samsung Knox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" y="2523396"/>
            <a:ext cx="7395865" cy="4250553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689798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 : TEE</a:t>
            </a:r>
            <a:endParaRPr lang="it-IT" noProof="1"/>
          </a:p>
        </p:txBody>
      </p:sp>
      <p:sp>
        <p:nvSpPr>
          <p:cNvPr id="3" name="Rettangolo 2"/>
          <p:cNvSpPr/>
          <p:nvPr/>
        </p:nvSpPr>
        <p:spPr>
          <a:xfrm>
            <a:off x="472491" y="20531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ARM TRUSTZONE</a:t>
            </a:r>
            <a:endParaRPr lang="en-US" dirty="0"/>
          </a:p>
        </p:txBody>
      </p:sp>
      <p:sp>
        <p:nvSpPr>
          <p:cNvPr id="8" name="Rettangolo 7"/>
          <p:cNvSpPr/>
          <p:nvPr/>
        </p:nvSpPr>
        <p:spPr>
          <a:xfrm>
            <a:off x="8245211" y="2603121"/>
            <a:ext cx="38269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dirty="0" smtClean="0"/>
              <a:t>When </a:t>
            </a:r>
            <a:r>
              <a:rPr lang="en-CA" dirty="0"/>
              <a:t>secure mode is active, the software running on the CPU has a different view on the whole system than software running in non-secure mode. </a:t>
            </a:r>
            <a:endParaRPr lang="en-CA" dirty="0" smtClean="0"/>
          </a:p>
          <a:p>
            <a:pPr algn="just"/>
            <a:r>
              <a:rPr lang="en-CA" dirty="0" smtClean="0"/>
              <a:t>This </a:t>
            </a:r>
            <a:r>
              <a:rPr lang="en-CA" dirty="0"/>
              <a:t>way, system functions, in particular security functions and cryptographic credentials, can be hidden from the normal world</a:t>
            </a:r>
            <a:r>
              <a:rPr lang="en-CA" dirty="0" smtClean="0"/>
              <a:t>.</a:t>
            </a:r>
            <a:endParaRPr lang="en-CA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52" y="2422499"/>
            <a:ext cx="7778048" cy="3372811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689798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 : ASLR - KASLR</a:t>
            </a:r>
            <a:endParaRPr lang="it-IT" noProof="1"/>
          </a:p>
        </p:txBody>
      </p:sp>
      <p:sp>
        <p:nvSpPr>
          <p:cNvPr id="2" name="Rettangolo 1"/>
          <p:cNvSpPr/>
          <p:nvPr/>
        </p:nvSpPr>
        <p:spPr>
          <a:xfrm>
            <a:off x="231191" y="2752636"/>
            <a:ext cx="60680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2000" dirty="0">
                <a:solidFill>
                  <a:srgbClr val="FF9530"/>
                </a:solidFill>
              </a:rPr>
              <a:t>ASLR</a:t>
            </a:r>
            <a:r>
              <a:rPr lang="en-CA" sz="2000" dirty="0"/>
              <a:t> randomly arranges the </a:t>
            </a:r>
            <a:r>
              <a:rPr lang="en-CA" sz="2000" dirty="0">
                <a:hlinkClick r:id="rId2" tooltip="Address space"/>
              </a:rPr>
              <a:t>address space</a:t>
            </a:r>
            <a:r>
              <a:rPr lang="en-CA" sz="2000" dirty="0"/>
              <a:t> positions of key data areas of a </a:t>
            </a:r>
            <a:r>
              <a:rPr lang="en-CA" sz="2000" dirty="0">
                <a:hlinkClick r:id="rId3" tooltip="Process (computer science)"/>
              </a:rPr>
              <a:t>process</a:t>
            </a:r>
            <a:r>
              <a:rPr lang="en-CA" sz="2000" dirty="0"/>
              <a:t>, including the base of the </a:t>
            </a:r>
            <a:r>
              <a:rPr lang="en-CA" sz="2000" dirty="0">
                <a:hlinkClick r:id="rId4" tooltip="Executable"/>
              </a:rPr>
              <a:t>executable</a:t>
            </a:r>
            <a:r>
              <a:rPr lang="en-CA" sz="2000" dirty="0"/>
              <a:t> and the positions of the </a:t>
            </a:r>
            <a:r>
              <a:rPr lang="en-CA" sz="2000" dirty="0">
                <a:hlinkClick r:id="rId5" tooltip="Stack-based memory allocation"/>
              </a:rPr>
              <a:t>stack</a:t>
            </a:r>
            <a:r>
              <a:rPr lang="en-CA" sz="2000" dirty="0"/>
              <a:t>, </a:t>
            </a:r>
            <a:r>
              <a:rPr lang="en-CA" sz="2000" dirty="0">
                <a:hlinkClick r:id="rId6" tooltip="Dynamic memory allocation"/>
              </a:rPr>
              <a:t>heap</a:t>
            </a:r>
            <a:r>
              <a:rPr lang="en-CA" sz="2000" dirty="0"/>
              <a:t> and </a:t>
            </a:r>
            <a:r>
              <a:rPr lang="en-CA" sz="2000" dirty="0" smtClean="0">
                <a:hlinkClick r:id="rId7" tooltip="Library (computer science)"/>
              </a:rPr>
              <a:t>libraries</a:t>
            </a:r>
            <a:endParaRPr lang="en-CA" sz="2000" dirty="0" smtClean="0"/>
          </a:p>
          <a:p>
            <a:pPr algn="just"/>
            <a:endParaRPr lang="en-CA" sz="2000" dirty="0"/>
          </a:p>
          <a:p>
            <a:pPr algn="just"/>
            <a:r>
              <a:rPr lang="en-CA" sz="2000" dirty="0" smtClean="0">
                <a:solidFill>
                  <a:srgbClr val="FF9530"/>
                </a:solidFill>
              </a:rPr>
              <a:t>KASLR</a:t>
            </a:r>
            <a:r>
              <a:rPr lang="en-CA" sz="2000" dirty="0" smtClean="0"/>
              <a:t> </a:t>
            </a:r>
            <a:r>
              <a:rPr lang="en-CA" sz="2000" dirty="0"/>
              <a:t>currently </a:t>
            </a:r>
            <a:r>
              <a:rPr lang="en-CA" sz="2000" dirty="0" smtClean="0"/>
              <a:t>randomizes </a:t>
            </a:r>
            <a:r>
              <a:rPr lang="en-CA" sz="2000" dirty="0"/>
              <a:t>where the kernel code (i.e. text) is placed at boot time.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77" y="1742932"/>
            <a:ext cx="4021136" cy="205980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77" y="4414215"/>
            <a:ext cx="4021136" cy="233475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790991" y="4044883"/>
            <a:ext cx="2575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FF9530"/>
                </a:solidFill>
              </a:rPr>
              <a:t>ASLR with </a:t>
            </a:r>
            <a:r>
              <a:rPr lang="en-CA" dirty="0" err="1" smtClean="0">
                <a:solidFill>
                  <a:srgbClr val="FF9530"/>
                </a:solidFill>
              </a:rPr>
              <a:t>Grsecurity</a:t>
            </a:r>
            <a:endParaRPr lang="en-CA" dirty="0"/>
          </a:p>
        </p:txBody>
      </p:sp>
      <p:sp>
        <p:nvSpPr>
          <p:cNvPr id="12" name="Rettangolo 11"/>
          <p:cNvSpPr/>
          <p:nvPr/>
        </p:nvSpPr>
        <p:spPr>
          <a:xfrm>
            <a:off x="9768891" y="1268260"/>
            <a:ext cx="2575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FF9530"/>
                </a:solidFill>
              </a:rPr>
              <a:t>ASLR</a:t>
            </a:r>
            <a:endParaRPr lang="en-CA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11440109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 : Windows Kernel 64 bit ASLR </a:t>
            </a:r>
            <a:endParaRPr lang="it-IT" noProof="1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" y="2310269"/>
            <a:ext cx="6445443" cy="424187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150099" y="2932569"/>
            <a:ext cx="4762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/>
              <a:t>Page table self-map and PFN database are randomized </a:t>
            </a:r>
            <a:endParaRPr lang="en-CA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/>
              <a:t>SIDT/SGDT kernel address disclosure is prevented when Hyper-V is </a:t>
            </a:r>
            <a:r>
              <a:rPr lang="en-CA" dirty="0" smtClean="0"/>
              <a:t>enabled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 smtClean="0"/>
              <a:t>GDI </a:t>
            </a:r>
            <a:r>
              <a:rPr lang="en-CA" dirty="0"/>
              <a:t>shared handle table no longer discloses kernel addresses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11440109" cy="1400530"/>
          </a:xfrm>
        </p:spPr>
        <p:txBody>
          <a:bodyPr/>
          <a:lstStyle/>
          <a:p>
            <a:r>
              <a:rPr lang="it-IT" noProof="1" smtClean="0"/>
              <a:t>State of Art of Exploit Mitigation Technologies : Windows 10 VBS (kernel)</a:t>
            </a:r>
            <a:endParaRPr lang="it-IT" noProof="1"/>
          </a:p>
        </p:txBody>
      </p:sp>
      <p:sp>
        <p:nvSpPr>
          <p:cNvPr id="6" name="Rettangolo 5"/>
          <p:cNvSpPr/>
          <p:nvPr/>
        </p:nvSpPr>
        <p:spPr>
          <a:xfrm>
            <a:off x="7340600" y="2691269"/>
            <a:ext cx="47625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/>
              <a:t>Hyper </a:t>
            </a:r>
            <a:r>
              <a:rPr lang="en-CA" dirty="0" smtClean="0"/>
              <a:t>Guard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 smtClean="0"/>
              <a:t>Prevents </a:t>
            </a:r>
            <a:r>
              <a:rPr lang="en-CA" dirty="0"/>
              <a:t>modification of key MSRs, control registers, and descriptor table </a:t>
            </a:r>
            <a:r>
              <a:rPr lang="en-CA" dirty="0" smtClean="0"/>
              <a:t>register. Example</a:t>
            </a:r>
            <a:r>
              <a:rPr lang="en-CA" dirty="0"/>
              <a:t>: SMEP cannot be </a:t>
            </a:r>
            <a:r>
              <a:rPr lang="en-CA" dirty="0" smtClean="0"/>
              <a:t>disabled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dirty="0" smtClean="0"/>
              <a:t>Hypervisor-Enforced </a:t>
            </a:r>
            <a:r>
              <a:rPr lang="en-CA" dirty="0"/>
              <a:t>Code Integrity (</a:t>
            </a:r>
            <a:r>
              <a:rPr lang="en-CA" dirty="0" smtClean="0"/>
              <a:t>HVCI)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CA" dirty="0" smtClean="0"/>
              <a:t>Only </a:t>
            </a:r>
            <a:r>
              <a:rPr lang="en-CA" dirty="0"/>
              <a:t>properly signed kernel pages can become executable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" y="2260600"/>
            <a:ext cx="6868110" cy="44069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11529010" cy="1400530"/>
          </a:xfrm>
        </p:spPr>
        <p:txBody>
          <a:bodyPr/>
          <a:lstStyle/>
          <a:p>
            <a:r>
              <a:rPr lang="it-IT" sz="3600" noProof="1" smtClean="0"/>
              <a:t>State of Art of Exploit Mitigation Technologies : </a:t>
            </a:r>
            <a:r>
              <a:rPr lang="en-CA" sz="3600" dirty="0" smtClean="0"/>
              <a:t>Control Flow Guard (CFG)</a:t>
            </a:r>
            <a:endParaRPr lang="en-CA" sz="36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" y="2425700"/>
            <a:ext cx="5444909" cy="413135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07391" y="18992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Control Flow Hijack via indirect call to ROP gadget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92" y="2689189"/>
            <a:ext cx="5917008" cy="3604374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236995" y="1846161"/>
            <a:ext cx="5966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CFG implement coarse grained control-flow integrity for indirect calls</a:t>
            </a:r>
            <a:endParaRPr lang="en-US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5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442909" cy="1400530"/>
          </a:xfrm>
        </p:spPr>
        <p:txBody>
          <a:bodyPr/>
          <a:lstStyle/>
          <a:p>
            <a:r>
              <a:rPr lang="it-IT" noProof="1" smtClean="0"/>
              <a:t>Evaluation of actual Exploit Mitigation Technologies 1/3</a:t>
            </a:r>
            <a:endParaRPr lang="it-IT" noProof="1"/>
          </a:p>
        </p:txBody>
      </p:sp>
      <p:sp>
        <p:nvSpPr>
          <p:cNvPr id="2" name="Rettangolo 1"/>
          <p:cNvSpPr/>
          <p:nvPr/>
        </p:nvSpPr>
        <p:spPr>
          <a:xfrm>
            <a:off x="778685" y="2198355"/>
            <a:ext cx="69525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Incomplete </a:t>
            </a:r>
            <a:r>
              <a:rPr lang="en-CA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Memory</a:t>
            </a:r>
            <a:r>
              <a:rPr lang="en-CA" dirty="0" smtClean="0"/>
              <a:t>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Advanced Memory Attack </a:t>
            </a:r>
            <a:r>
              <a:rPr lang="en-CA" dirty="0" smtClean="0"/>
              <a:t>Techniques (Flash JIT Spraying)</a:t>
            </a:r>
          </a:p>
          <a:p>
            <a:r>
              <a:rPr lang="en-CA" dirty="0" smtClean="0"/>
              <a:t> 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66672" y="2860075"/>
            <a:ext cx="6006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[1] </a:t>
            </a:r>
            <a:r>
              <a:rPr lang="en-CA" sz="1400" dirty="0" err="1"/>
              <a:t>Blazakis</a:t>
            </a:r>
            <a:r>
              <a:rPr lang="en-CA" sz="1400" dirty="0"/>
              <a:t>, Dion. "Interpreter exploitation: Pointer inference and JIT spraying."</a:t>
            </a:r>
            <a:r>
              <a:rPr lang="en-CA" sz="1400" dirty="0" err="1"/>
              <a:t>BlackHat</a:t>
            </a:r>
            <a:r>
              <a:rPr lang="en-CA" sz="1400" dirty="0"/>
              <a:t> DC (2010</a:t>
            </a:r>
            <a:r>
              <a:rPr lang="en-CA" sz="1400" dirty="0" smtClean="0"/>
              <a:t>).</a:t>
            </a:r>
            <a:endParaRPr lang="en-CA" sz="1400" dirty="0"/>
          </a:p>
        </p:txBody>
      </p:sp>
      <p:sp>
        <p:nvSpPr>
          <p:cNvPr id="6" name="Rettangolo 5"/>
          <p:cNvSpPr/>
          <p:nvPr/>
        </p:nvSpPr>
        <p:spPr>
          <a:xfrm>
            <a:off x="8485632" y="2886620"/>
            <a:ext cx="1999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/>
              <a:t>Evade </a:t>
            </a:r>
            <a:r>
              <a:rPr lang="en-CA" sz="1400" dirty="0"/>
              <a:t>DEP and ASLR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78685" y="3512842"/>
            <a:ext cx="4179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New Exploit Kit are Sophisticated 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66672" y="388217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/>
              <a:t>[1] Angler Exploit </a:t>
            </a:r>
            <a:r>
              <a:rPr lang="en-CA" sz="1400" dirty="0" smtClean="0"/>
              <a:t>Kit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4958034" y="3882175"/>
            <a:ext cx="2523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Evade EMET, EAF and EAF+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3404931" y="4036064"/>
            <a:ext cx="14676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7497271" y="2986024"/>
            <a:ext cx="988361" cy="13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V="1">
            <a:off x="7710471" y="4925111"/>
            <a:ext cx="859378" cy="7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8560251" y="473884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Bypassing EMET 3.5 ROP mitigation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8560251" y="5117984"/>
            <a:ext cx="3518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Bypassing EMET Export Address Table Access Filtering feature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7573526" y="5478904"/>
            <a:ext cx="9883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1566672" y="482547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/>
              <a:t>[1] </a:t>
            </a:r>
            <a:r>
              <a:rPr lang="en-CA" sz="1400" dirty="0" err="1"/>
              <a:t>Jalayeri</a:t>
            </a:r>
            <a:r>
              <a:rPr lang="en-CA" sz="1400" dirty="0"/>
              <a:t>, </a:t>
            </a:r>
            <a:r>
              <a:rPr lang="en-CA" sz="1400" dirty="0" err="1"/>
              <a:t>Shahriyar</a:t>
            </a:r>
            <a:r>
              <a:rPr lang="en-CA" sz="1400" dirty="0"/>
              <a:t>. "Bypassing EMET 3.5’s ROP mitigations." REP RET Reversing, Exploiting and </a:t>
            </a:r>
            <a:r>
              <a:rPr lang="en-CA" sz="1400" dirty="0" err="1"/>
              <a:t>Nt</a:t>
            </a:r>
            <a:r>
              <a:rPr lang="en-CA" sz="1400" dirty="0"/>
              <a:t> adventure. Blog (2012).</a:t>
            </a:r>
          </a:p>
          <a:p>
            <a:r>
              <a:rPr lang="en-CA" sz="1400" dirty="0"/>
              <a:t>[2] Piotr </a:t>
            </a:r>
            <a:r>
              <a:rPr lang="en-CA" sz="1400" dirty="0" err="1"/>
              <a:t>Bania</a:t>
            </a:r>
            <a:r>
              <a:rPr lang="en-CA" sz="1400" dirty="0"/>
              <a:t> "Bypassing EMET Export Address Table Access Filtering feature“ (2014</a:t>
            </a:r>
            <a:r>
              <a:rPr lang="en-CA" sz="1400" dirty="0" smtClean="0"/>
              <a:t>)</a:t>
            </a:r>
          </a:p>
          <a:p>
            <a:r>
              <a:rPr lang="en-CA" sz="1400" dirty="0"/>
              <a:t>[3] </a:t>
            </a:r>
            <a:r>
              <a:rPr lang="en-CA" sz="1400" dirty="0" err="1"/>
              <a:t>Abdulellah</a:t>
            </a:r>
            <a:r>
              <a:rPr lang="en-CA" sz="1400" dirty="0"/>
              <a:t> </a:t>
            </a:r>
            <a:r>
              <a:rPr lang="en-CA" sz="1400" dirty="0" err="1"/>
              <a:t>Alsaheel</a:t>
            </a:r>
            <a:r>
              <a:rPr lang="en-CA" sz="1400" dirty="0"/>
              <a:t> and </a:t>
            </a:r>
            <a:r>
              <a:rPr lang="en-CA" sz="1400" dirty="0" err="1"/>
              <a:t>Raghav</a:t>
            </a:r>
            <a:r>
              <a:rPr lang="en-CA" sz="1400" dirty="0"/>
              <a:t> </a:t>
            </a:r>
            <a:r>
              <a:rPr lang="en-CA" sz="1400" dirty="0" err="1" smtClean="0"/>
              <a:t>Pande</a:t>
            </a:r>
            <a:r>
              <a:rPr lang="en-CA" sz="1400" dirty="0" smtClean="0"/>
              <a:t>, “Using EMET to Disable EMET”</a:t>
            </a:r>
            <a:endParaRPr lang="en-CA" sz="1400" dirty="0"/>
          </a:p>
        </p:txBody>
      </p:sp>
      <p:sp>
        <p:nvSpPr>
          <p:cNvPr id="22" name="Rettangolo 21"/>
          <p:cNvSpPr/>
          <p:nvPr/>
        </p:nvSpPr>
        <p:spPr>
          <a:xfrm>
            <a:off x="778685" y="4356093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EMET Defeated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8569849" y="5690627"/>
            <a:ext cx="3518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Evade EMET 5.2</a:t>
            </a:r>
          </a:p>
        </p:txBody>
      </p:sp>
      <p:cxnSp>
        <p:nvCxnSpPr>
          <p:cNvPr id="29" name="Connettore 2 28"/>
          <p:cNvCxnSpPr/>
          <p:nvPr/>
        </p:nvCxnSpPr>
        <p:spPr>
          <a:xfrm>
            <a:off x="7573527" y="5844516"/>
            <a:ext cx="9883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1" grpId="0"/>
      <p:bldP spid="12" grpId="0"/>
      <p:bldP spid="18" grpId="0"/>
      <p:bldP spid="19" grpId="0"/>
      <p:bldP spid="21" grpId="0"/>
      <p:bldP spid="22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442909" cy="1400530"/>
          </a:xfrm>
        </p:spPr>
        <p:txBody>
          <a:bodyPr/>
          <a:lstStyle/>
          <a:p>
            <a:r>
              <a:rPr lang="it-IT" noProof="1" smtClean="0"/>
              <a:t>Evaluation of actual Exploit Mitigation Technologies 2/3</a:t>
            </a:r>
            <a:endParaRPr lang="it-IT" noProof="1"/>
          </a:p>
        </p:txBody>
      </p:sp>
      <p:sp>
        <p:nvSpPr>
          <p:cNvPr id="2" name="Rettangolo 1"/>
          <p:cNvSpPr/>
          <p:nvPr/>
        </p:nvSpPr>
        <p:spPr>
          <a:xfrm>
            <a:off x="778685" y="2033141"/>
            <a:ext cx="40559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Incomplete </a:t>
            </a:r>
            <a:r>
              <a:rPr lang="en-CA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Kernel</a:t>
            </a:r>
            <a:r>
              <a:rPr lang="en-CA" dirty="0" smtClean="0"/>
              <a:t>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Side Channel Attacks on Kernel:</a:t>
            </a:r>
          </a:p>
          <a:p>
            <a:r>
              <a:rPr lang="en-CA" dirty="0" smtClean="0"/>
              <a:t> 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476748" y="2667485"/>
            <a:ext cx="62247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[</a:t>
            </a:r>
            <a:r>
              <a:rPr lang="en-CA" sz="1400" dirty="0" smtClean="0"/>
              <a:t>1] </a:t>
            </a:r>
            <a:r>
              <a:rPr lang="en-CA" sz="1400" dirty="0" err="1" smtClean="0"/>
              <a:t>Gruss</a:t>
            </a:r>
            <a:r>
              <a:rPr lang="en-CA" sz="1400" dirty="0"/>
              <a:t>, Daniel, et al. "</a:t>
            </a:r>
            <a:r>
              <a:rPr lang="en-CA" sz="1400" dirty="0" err="1"/>
              <a:t>Prefetch</a:t>
            </a:r>
            <a:r>
              <a:rPr lang="en-CA" sz="1400" dirty="0"/>
              <a:t> Side-Channel Attacks: Bypassing SMAP and Kernel ASLR." Proceedings of the 23rd ACM Conference on Computer and Communications Security (CCS). 2016.</a:t>
            </a:r>
          </a:p>
        </p:txBody>
      </p:sp>
      <p:sp>
        <p:nvSpPr>
          <p:cNvPr id="6" name="Rettangolo 5"/>
          <p:cNvSpPr/>
          <p:nvPr/>
        </p:nvSpPr>
        <p:spPr>
          <a:xfrm>
            <a:off x="8967785" y="2824741"/>
            <a:ext cx="2550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/>
              <a:t>Bypassing SMAP and KASLR</a:t>
            </a:r>
            <a:endParaRPr lang="en-CA" sz="1400" dirty="0"/>
          </a:p>
        </p:txBody>
      </p:sp>
      <p:cxnSp>
        <p:nvCxnSpPr>
          <p:cNvPr id="16" name="Connettore 2 15"/>
          <p:cNvCxnSpPr/>
          <p:nvPr/>
        </p:nvCxnSpPr>
        <p:spPr>
          <a:xfrm flipV="1">
            <a:off x="7701526" y="2987138"/>
            <a:ext cx="1207405" cy="12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1502282" y="381158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 smtClean="0"/>
              <a:t>[2] </a:t>
            </a:r>
            <a:r>
              <a:rPr lang="en-CA" sz="1400" dirty="0" err="1" smtClean="0"/>
              <a:t>Kemerlis</a:t>
            </a:r>
            <a:r>
              <a:rPr lang="en-CA" sz="1400" dirty="0"/>
              <a:t>, </a:t>
            </a:r>
            <a:r>
              <a:rPr lang="en-CA" sz="1400" dirty="0" err="1"/>
              <a:t>Vasileios</a:t>
            </a:r>
            <a:r>
              <a:rPr lang="en-CA" sz="1400" dirty="0"/>
              <a:t> P., Michalis </a:t>
            </a:r>
            <a:r>
              <a:rPr lang="en-CA" sz="1400" dirty="0" err="1"/>
              <a:t>Polychronakis</a:t>
            </a:r>
            <a:r>
              <a:rPr lang="en-CA" sz="1400" dirty="0"/>
              <a:t>, and </a:t>
            </a:r>
            <a:r>
              <a:rPr lang="en-CA" sz="1400" dirty="0" err="1"/>
              <a:t>Angelos</a:t>
            </a:r>
            <a:r>
              <a:rPr lang="en-CA" sz="1400" dirty="0"/>
              <a:t> D. </a:t>
            </a:r>
            <a:r>
              <a:rPr lang="en-CA" sz="1400" dirty="0" err="1"/>
              <a:t>Keromytis</a:t>
            </a:r>
            <a:r>
              <a:rPr lang="en-CA" sz="1400" dirty="0"/>
              <a:t>. "ret2dir: Rethinking kernel isolation." 23rd USENIX Security Symposium (USENIX Security 14). 2014</a:t>
            </a:r>
            <a:r>
              <a:rPr lang="en-CA" sz="1400" dirty="0" smtClean="0"/>
              <a:t>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78685" y="3457611"/>
            <a:ext cx="2084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Ret2usr Attack</a:t>
            </a:r>
          </a:p>
          <a:p>
            <a:r>
              <a:rPr lang="en-CA" dirty="0" smtClean="0"/>
              <a:t> 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409138" y="3965834"/>
            <a:ext cx="3667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Bypassing SMEP, SMAP, PXN, KERNEXEC, </a:t>
            </a:r>
            <a:endParaRPr lang="en-CA" sz="1400" dirty="0" smtClean="0"/>
          </a:p>
          <a:p>
            <a:r>
              <a:rPr lang="en-CA" sz="1400" dirty="0" smtClean="0"/>
              <a:t>UDEREF</a:t>
            </a:r>
            <a:r>
              <a:rPr lang="en-CA" sz="1400" dirty="0"/>
              <a:t>, and </a:t>
            </a:r>
            <a:r>
              <a:rPr lang="en-CA" sz="1400" dirty="0" err="1"/>
              <a:t>kGuard</a:t>
            </a:r>
            <a:endParaRPr lang="en-CA" sz="1400" dirty="0"/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7191112" y="4167929"/>
            <a:ext cx="1207405" cy="12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V="1">
            <a:off x="7245424" y="5186082"/>
            <a:ext cx="1207405" cy="12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1476748" y="5885088"/>
            <a:ext cx="70225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/>
              <a:t>[4] Using </a:t>
            </a:r>
            <a:r>
              <a:rPr lang="en-CA" sz="1400" dirty="0"/>
              <a:t>Undocumented CPU Behaviour to See into Kernel Mode </a:t>
            </a:r>
            <a:endParaRPr lang="en-CA" sz="1400" dirty="0" smtClean="0"/>
          </a:p>
          <a:p>
            <a:r>
              <a:rPr lang="en-CA" sz="1400" dirty="0" smtClean="0"/>
              <a:t>and </a:t>
            </a:r>
            <a:r>
              <a:rPr lang="en-CA" sz="1400" dirty="0"/>
              <a:t>Break KASLR in the </a:t>
            </a:r>
            <a:r>
              <a:rPr lang="en-CA" sz="1400" dirty="0" smtClean="0"/>
              <a:t>Process” </a:t>
            </a:r>
            <a:r>
              <a:rPr lang="en-CA" sz="1400" dirty="0"/>
              <a:t>Anders </a:t>
            </a:r>
            <a:r>
              <a:rPr lang="en-CA" sz="1400" dirty="0" err="1"/>
              <a:t>Fogh</a:t>
            </a:r>
            <a:r>
              <a:rPr lang="en-CA" sz="1400" dirty="0"/>
              <a:t> and Daniel </a:t>
            </a:r>
            <a:r>
              <a:rPr lang="en-CA" sz="1400" dirty="0" err="1" smtClean="0"/>
              <a:t>Gruss</a:t>
            </a:r>
            <a:r>
              <a:rPr lang="en-CA" sz="1400" dirty="0" smtClean="0"/>
              <a:t>, </a:t>
            </a:r>
            <a:r>
              <a:rPr lang="en-CA" sz="1400" dirty="0" err="1" smtClean="0"/>
              <a:t>BlackHat</a:t>
            </a:r>
            <a:r>
              <a:rPr lang="en-CA" sz="1400" dirty="0" smtClean="0"/>
              <a:t> US 2016 </a:t>
            </a:r>
            <a:r>
              <a:rPr lang="en-CA" sz="1400" dirty="0"/>
              <a:t>August 4, 2016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502282" y="50193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/>
              <a:t>[3] SHISHKIN, ARTEM. "Intel SMEP overview and partial bypass on Windows 8.“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78685" y="4621865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SMEP Defeated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737007" y="5570807"/>
            <a:ext cx="2297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KASLR Defeated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7829943" y="6097874"/>
            <a:ext cx="1207405" cy="12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8655840" y="5045185"/>
            <a:ext cx="1587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/>
              <a:t>Bypassing  SMEP</a:t>
            </a:r>
            <a:endParaRPr lang="en-CA" sz="1400" dirty="0"/>
          </a:p>
        </p:txBody>
      </p:sp>
      <p:sp>
        <p:nvSpPr>
          <p:cNvPr id="22" name="Rettangolo 21"/>
          <p:cNvSpPr/>
          <p:nvPr/>
        </p:nvSpPr>
        <p:spPr>
          <a:xfrm>
            <a:off x="9239080" y="5946643"/>
            <a:ext cx="16017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/>
              <a:t>Bypassing KASLR</a:t>
            </a:r>
            <a:endParaRPr lang="en-CA" sz="1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7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1" grpId="0"/>
      <p:bldP spid="10" grpId="0"/>
      <p:bldP spid="15" grpId="0"/>
      <p:bldP spid="12" grpId="0"/>
      <p:bldP spid="18" grpId="0"/>
      <p:bldP spid="19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8442909" cy="1400530"/>
          </a:xfrm>
        </p:spPr>
        <p:txBody>
          <a:bodyPr/>
          <a:lstStyle/>
          <a:p>
            <a:r>
              <a:rPr lang="it-IT" noProof="1" smtClean="0"/>
              <a:t>Evaluation of actual Exploit Mitigation Technologies 3/3</a:t>
            </a:r>
            <a:endParaRPr lang="it-IT" noProof="1"/>
          </a:p>
        </p:txBody>
      </p:sp>
      <p:sp>
        <p:nvSpPr>
          <p:cNvPr id="2" name="Rettangolo 1"/>
          <p:cNvSpPr/>
          <p:nvPr/>
        </p:nvSpPr>
        <p:spPr>
          <a:xfrm>
            <a:off x="778685" y="2315366"/>
            <a:ext cx="3273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Exploiting ARM </a:t>
            </a:r>
            <a:r>
              <a:rPr lang="en-CA" dirty="0" err="1" smtClean="0"/>
              <a:t>TrustZone</a:t>
            </a:r>
            <a:r>
              <a:rPr lang="en-CA" dirty="0" smtClean="0"/>
              <a:t> 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476747" y="2835475"/>
            <a:ext cx="90219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dirty="0"/>
              <a:t>[1] Shen, Di. "Exploiting </a:t>
            </a:r>
            <a:r>
              <a:rPr lang="en-CA" dirty="0" err="1"/>
              <a:t>Trustzone</a:t>
            </a:r>
            <a:r>
              <a:rPr lang="en-CA" dirty="0"/>
              <a:t> on Android." Black Hat conference. 2015.</a:t>
            </a:r>
          </a:p>
          <a:p>
            <a:pPr algn="just"/>
            <a:r>
              <a:rPr lang="en-CA" dirty="0"/>
              <a:t>[2] Full </a:t>
            </a:r>
            <a:r>
              <a:rPr lang="en-CA" dirty="0" err="1"/>
              <a:t>TrustZone</a:t>
            </a:r>
            <a:r>
              <a:rPr lang="en-CA" dirty="0"/>
              <a:t> exploit for MSM8974 (http://</a:t>
            </a:r>
            <a:r>
              <a:rPr lang="en-CA" dirty="0" smtClean="0"/>
              <a:t>bitsplease.blogspot.it/2015/08/full-trustzone-exploit-for-msm8974.html</a:t>
            </a:r>
            <a:r>
              <a:rPr lang="en-CA" dirty="0"/>
              <a:t>)</a:t>
            </a:r>
          </a:p>
          <a:p>
            <a:endParaRPr lang="en-CA" sz="1400" dirty="0"/>
          </a:p>
        </p:txBody>
      </p:sp>
      <p:sp>
        <p:nvSpPr>
          <p:cNvPr id="23" name="Rettangolo 22"/>
          <p:cNvSpPr/>
          <p:nvPr/>
        </p:nvSpPr>
        <p:spPr>
          <a:xfrm>
            <a:off x="775479" y="4032692"/>
            <a:ext cx="3276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Exploiting  Samsung Knox</a:t>
            </a:r>
            <a:endParaRPr lang="en-CA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476747" y="4460468"/>
            <a:ext cx="878485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dirty="0"/>
              <a:t>[1] </a:t>
            </a:r>
            <a:r>
              <a:rPr lang="en-CA" dirty="0" err="1"/>
              <a:t>KNOXout</a:t>
            </a:r>
            <a:r>
              <a:rPr lang="en-CA" dirty="0"/>
              <a:t> (</a:t>
            </a:r>
            <a:r>
              <a:rPr lang="en-CA" dirty="0" err="1"/>
              <a:t>a.k.a</a:t>
            </a:r>
            <a:r>
              <a:rPr lang="en-CA" dirty="0"/>
              <a:t> CVE-2016-6584) (bypass the RKP protections and to execute code in the system user context)</a:t>
            </a:r>
          </a:p>
          <a:p>
            <a:pPr algn="just"/>
            <a:r>
              <a:rPr lang="en-CA" dirty="0"/>
              <a:t>[2]  CVE-2016-3996] has also been successful on KNOX 2.3, running on Android 5.0</a:t>
            </a:r>
          </a:p>
          <a:p>
            <a:endParaRPr lang="en-CA" sz="1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9010" y="1791253"/>
            <a:ext cx="9404723" cy="1400530"/>
          </a:xfrm>
        </p:spPr>
        <p:txBody>
          <a:bodyPr/>
          <a:lstStyle/>
          <a:p>
            <a:r>
              <a:rPr lang="en-CA" sz="2000" u="sng" dirty="0" smtClean="0"/>
              <a:t>Software Vulnerability:</a:t>
            </a:r>
            <a:endParaRPr lang="en-CA" sz="2000" u="sng" dirty="0"/>
          </a:p>
        </p:txBody>
      </p:sp>
      <p:sp>
        <p:nvSpPr>
          <p:cNvPr id="5" name="Rettangolo 4"/>
          <p:cNvSpPr/>
          <p:nvPr/>
        </p:nvSpPr>
        <p:spPr>
          <a:xfrm>
            <a:off x="419010" y="2245667"/>
            <a:ext cx="104621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CA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existence of a weakness, design, or implementation error that can lead to an unexpected, undesirable event compromising the security of the computer system, network, application, or protocol involved. </a:t>
            </a:r>
            <a:r>
              <a:rPr lang="en-CA" sz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Source: ENISA</a:t>
            </a:r>
            <a:endParaRPr lang="en-CA" sz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19010" y="3429000"/>
            <a:ext cx="1230495" cy="520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sz="2000" u="sng" dirty="0"/>
              <a:t>Exploit: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96" y="4498063"/>
            <a:ext cx="4236800" cy="2188157"/>
          </a:xfrm>
          <a:prstGeom prst="rect">
            <a:avLst/>
          </a:prstGeom>
        </p:spPr>
      </p:pic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419011" y="3865406"/>
            <a:ext cx="10916356" cy="1147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800" dirty="0">
                <a:solidFill>
                  <a:schemeClr val="tx2"/>
                </a:solidFill>
              </a:rPr>
              <a:t>Is a piece of software, a chunk of data, or a sequence of commands that takes advantage of a bug or vulnerability in order to cause unintended or unanticipated behavior.</a:t>
            </a:r>
          </a:p>
        </p:txBody>
      </p:sp>
      <p:sp>
        <p:nvSpPr>
          <p:cNvPr id="11" name="Rettangolo 1"/>
          <p:cNvSpPr txBox="1">
            <a:spLocks/>
          </p:cNvSpPr>
          <p:nvPr/>
        </p:nvSpPr>
        <p:spPr>
          <a:xfrm>
            <a:off x="472491" y="616778"/>
            <a:ext cx="8689798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Introduction</a:t>
            </a:r>
            <a:endParaRPr lang="it-IT" noProof="1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11506149" cy="1400530"/>
          </a:xfrm>
        </p:spPr>
        <p:txBody>
          <a:bodyPr/>
          <a:lstStyle/>
          <a:p>
            <a:r>
              <a:rPr lang="it-IT" noProof="1" smtClean="0"/>
              <a:t>Some exploits mitigation efforts in literature</a:t>
            </a:r>
            <a:endParaRPr lang="it-IT" noProof="1"/>
          </a:p>
        </p:txBody>
      </p:sp>
      <p:sp>
        <p:nvSpPr>
          <p:cNvPr id="3" name="Rettangolo 2"/>
          <p:cNvSpPr/>
          <p:nvPr/>
        </p:nvSpPr>
        <p:spPr>
          <a:xfrm>
            <a:off x="4642857" y="5221666"/>
            <a:ext cx="2729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200" u="sng" dirty="0"/>
              <a:t>Capturing 0day Exploits with </a:t>
            </a:r>
            <a:r>
              <a:rPr lang="en-CA" sz="1200" u="sng" dirty="0" err="1"/>
              <a:t>PERFectly</a:t>
            </a:r>
            <a:r>
              <a:rPr lang="en-CA" sz="1200" u="sng" dirty="0"/>
              <a:t> Placed Hardware </a:t>
            </a:r>
            <a:r>
              <a:rPr lang="en-CA" sz="1200" u="sng" dirty="0" smtClean="0"/>
              <a:t>Traps</a:t>
            </a:r>
            <a:r>
              <a:rPr lang="en-CA" sz="1200" dirty="0" smtClean="0"/>
              <a:t>, Cody </a:t>
            </a:r>
            <a:r>
              <a:rPr lang="en-CA" sz="1200" dirty="0"/>
              <a:t>Pierce, Endgame Matthew </a:t>
            </a:r>
            <a:r>
              <a:rPr lang="en-CA" sz="1200" dirty="0" err="1"/>
              <a:t>Spisak</a:t>
            </a:r>
            <a:r>
              <a:rPr lang="en-CA" sz="1200" dirty="0"/>
              <a:t>, Endgame Kenneth Fitch, </a:t>
            </a:r>
            <a:r>
              <a:rPr lang="en-CA" sz="1200" dirty="0" err="1" smtClean="0"/>
              <a:t>Endgam</a:t>
            </a:r>
            <a:r>
              <a:rPr lang="en-CA" sz="1200" dirty="0" smtClean="0"/>
              <a:t>, Black Hat US 2016</a:t>
            </a:r>
            <a:endParaRPr lang="en-CA" sz="1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25" y="1444342"/>
            <a:ext cx="2899359" cy="361188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69698" y="5221666"/>
            <a:ext cx="2754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200" dirty="0"/>
              <a:t>Pappas, Vasilis, Michalis </a:t>
            </a:r>
            <a:r>
              <a:rPr lang="en-CA" sz="1200" dirty="0" err="1"/>
              <a:t>Polychronakis</a:t>
            </a:r>
            <a:r>
              <a:rPr lang="en-CA" sz="1200" dirty="0"/>
              <a:t>, and </a:t>
            </a:r>
            <a:r>
              <a:rPr lang="en-CA" sz="1200" dirty="0" err="1"/>
              <a:t>Angelos</a:t>
            </a:r>
            <a:r>
              <a:rPr lang="en-CA" sz="1200" dirty="0"/>
              <a:t> D. </a:t>
            </a:r>
            <a:r>
              <a:rPr lang="en-CA" sz="1200" dirty="0" err="1"/>
              <a:t>Keromytis</a:t>
            </a:r>
            <a:r>
              <a:rPr lang="en-CA" sz="1200" dirty="0"/>
              <a:t>. </a:t>
            </a:r>
            <a:r>
              <a:rPr lang="en-CA" sz="1200" u="sng" dirty="0"/>
              <a:t>"Transparent ROP exploit mitigation using indirect branch tracing." </a:t>
            </a:r>
            <a:r>
              <a:rPr lang="en-CA" sz="1200" dirty="0"/>
              <a:t>Presented as part of the 22nd USENIX Security Symposium (USENIX Security 13). 2013.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3" y="1444342"/>
            <a:ext cx="2853115" cy="361188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218047" y="5221666"/>
            <a:ext cx="26800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200" dirty="0" err="1"/>
              <a:t>Christoulakis</a:t>
            </a:r>
            <a:r>
              <a:rPr lang="en-CA" sz="1200" dirty="0"/>
              <a:t>, Nick, et al. </a:t>
            </a:r>
            <a:r>
              <a:rPr lang="en-CA" sz="1200" u="sng" dirty="0"/>
              <a:t>"HCFI: Hardware-enforced Control-Flow </a:t>
            </a:r>
            <a:r>
              <a:rPr lang="en-CA" sz="1200" u="sng" dirty="0" err="1"/>
              <a:t>Integrity."</a:t>
            </a:r>
            <a:r>
              <a:rPr lang="en-CA" sz="1200" dirty="0" err="1"/>
              <a:t>Proceedings</a:t>
            </a:r>
            <a:r>
              <a:rPr lang="en-CA" sz="1200" dirty="0"/>
              <a:t> of the Sixth ACM Conference on Data and Application Security and Privacy. ACM, 2016</a:t>
            </a:r>
            <a:r>
              <a:rPr lang="en-CA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CA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58" y="1444342"/>
            <a:ext cx="2907792" cy="3611880"/>
          </a:xfrm>
          <a:prstGeom prst="rect">
            <a:avLst/>
          </a:prstGeom>
        </p:spPr>
      </p:pic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652637"/>
            <a:ext cx="11506149" cy="1400530"/>
          </a:xfrm>
        </p:spPr>
        <p:txBody>
          <a:bodyPr/>
          <a:lstStyle/>
          <a:p>
            <a:r>
              <a:rPr lang="it-IT" noProof="1" smtClean="0"/>
              <a:t>Exploit and Malware Analysis</a:t>
            </a:r>
            <a:endParaRPr lang="it-IT" noProof="1"/>
          </a:p>
        </p:txBody>
      </p:sp>
      <p:sp>
        <p:nvSpPr>
          <p:cNvPr id="2" name="Rettangolo 1"/>
          <p:cNvSpPr/>
          <p:nvPr/>
        </p:nvSpPr>
        <p:spPr>
          <a:xfrm>
            <a:off x="894376" y="4907926"/>
            <a:ext cx="37451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600" dirty="0" smtClean="0">
                <a:latin typeface="+mj-lt"/>
                <a:ea typeface="+mj-ea"/>
                <a:cs typeface="+mj-cs"/>
              </a:rPr>
              <a:t>Gerardo Canfora,</a:t>
            </a:r>
            <a:r>
              <a:rPr lang="en-CA" sz="1600" dirty="0">
                <a:latin typeface="+mj-lt"/>
                <a:ea typeface="+mj-ea"/>
                <a:cs typeface="+mj-cs"/>
              </a:rPr>
              <a:t> 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Francesco </a:t>
            </a:r>
            <a:r>
              <a:rPr lang="en-CA" sz="1600" dirty="0" err="1" smtClean="0">
                <a:latin typeface="+mj-lt"/>
                <a:ea typeface="+mj-ea"/>
                <a:cs typeface="+mj-cs"/>
              </a:rPr>
              <a:t>Mercaldo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,</a:t>
            </a:r>
            <a:r>
              <a:rPr lang="en-CA" sz="1600" dirty="0">
                <a:latin typeface="+mj-lt"/>
                <a:ea typeface="+mj-ea"/>
                <a:cs typeface="+mj-cs"/>
              </a:rPr>
              <a:t> Antonio </a:t>
            </a:r>
            <a:r>
              <a:rPr lang="en-CA" sz="1600" dirty="0" err="1">
                <a:latin typeface="+mj-lt"/>
                <a:ea typeface="+mj-ea"/>
                <a:cs typeface="+mj-cs"/>
              </a:rPr>
              <a:t>Pirozzi</a:t>
            </a:r>
            <a:r>
              <a:rPr lang="en-CA" sz="1600" dirty="0">
                <a:latin typeface="+mj-lt"/>
                <a:ea typeface="+mj-ea"/>
                <a:cs typeface="+mj-cs"/>
              </a:rPr>
              <a:t>, </a:t>
            </a:r>
            <a:r>
              <a:rPr lang="en-CA" sz="1600" dirty="0" err="1" smtClean="0">
                <a:latin typeface="+mj-lt"/>
                <a:ea typeface="+mj-ea"/>
                <a:cs typeface="+mj-cs"/>
              </a:rPr>
              <a:t>Corrado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 Aaron </a:t>
            </a:r>
            <a:r>
              <a:rPr lang="en-CA" sz="1600" dirty="0" err="1" smtClean="0">
                <a:latin typeface="+mj-lt"/>
                <a:ea typeface="+mj-ea"/>
                <a:cs typeface="+mj-cs"/>
              </a:rPr>
              <a:t>Visaggio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:</a:t>
            </a:r>
            <a:r>
              <a:rPr lang="en-CA" sz="1600" dirty="0">
                <a:latin typeface="+mj-lt"/>
                <a:ea typeface="+mj-ea"/>
                <a:cs typeface="+mj-cs"/>
              </a:rPr>
              <a:t/>
            </a:r>
            <a:br>
              <a:rPr lang="en-CA" sz="1600" dirty="0">
                <a:latin typeface="+mj-lt"/>
                <a:ea typeface="+mj-ea"/>
                <a:cs typeface="+mj-cs"/>
              </a:rPr>
            </a:br>
            <a:r>
              <a:rPr lang="en-CA" sz="1600" u="sng" dirty="0">
                <a:latin typeface="+mj-lt"/>
                <a:ea typeface="+mj-ea"/>
                <a:cs typeface="+mj-cs"/>
              </a:rPr>
              <a:t>How I Met Your Mother? - An Empirical Study about Android Malware </a:t>
            </a:r>
            <a:r>
              <a:rPr lang="en-CA" sz="1600" dirty="0" err="1">
                <a:latin typeface="+mj-lt"/>
                <a:ea typeface="+mj-ea"/>
                <a:cs typeface="+mj-cs"/>
              </a:rPr>
              <a:t>Phylogenesis</a:t>
            </a:r>
            <a:r>
              <a:rPr lang="en-CA" sz="1600" dirty="0" smtClean="0">
                <a:latin typeface="+mj-lt"/>
                <a:ea typeface="+mj-ea"/>
                <a:cs typeface="+mj-cs"/>
              </a:rPr>
              <a:t>. </a:t>
            </a:r>
            <a:r>
              <a:rPr lang="en-CA" sz="1600" dirty="0" smtClean="0">
                <a:latin typeface="+mj-lt"/>
                <a:ea typeface="+mj-ea"/>
                <a:cs typeface="+mj-cs"/>
                <a:hlinkClick r:id="rId2"/>
              </a:rPr>
              <a:t>SECRYPT</a:t>
            </a:r>
            <a:r>
              <a:rPr lang="en-CA" sz="1600" dirty="0">
                <a:latin typeface="+mj-lt"/>
                <a:ea typeface="+mj-ea"/>
                <a:cs typeface="+mj-cs"/>
                <a:hlinkClick r:id="rId2"/>
              </a:rPr>
              <a:t> </a:t>
            </a:r>
            <a:r>
              <a:rPr lang="en-CA" sz="1600" dirty="0" smtClean="0">
                <a:latin typeface="+mj-lt"/>
                <a:ea typeface="+mj-ea"/>
                <a:cs typeface="+mj-cs"/>
                <a:hlinkClick r:id="rId2"/>
              </a:rPr>
              <a:t>2016</a:t>
            </a:r>
            <a:endParaRPr lang="en-CA" sz="1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90" y="1495606"/>
            <a:ext cx="2470349" cy="32698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00" y="1495606"/>
            <a:ext cx="2470349" cy="310466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465570" y="4923812"/>
            <a:ext cx="36156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sz="1600" u="sng" dirty="0">
                <a:latin typeface="+mj-lt"/>
                <a:ea typeface="+mj-ea"/>
                <a:cs typeface="+mj-cs"/>
              </a:rPr>
              <a:t>Ransomware at X-Rays </a:t>
            </a:r>
            <a:r>
              <a:rPr lang="en-CA" sz="1600" dirty="0">
                <a:latin typeface="+mj-lt"/>
                <a:ea typeface="+mj-ea"/>
                <a:cs typeface="+mj-cs"/>
              </a:rPr>
              <a:t>, </a:t>
            </a:r>
            <a:r>
              <a:rPr lang="en-CA" sz="1600" dirty="0" err="1">
                <a:latin typeface="+mj-lt"/>
                <a:ea typeface="+mj-ea"/>
                <a:cs typeface="+mj-cs"/>
              </a:rPr>
              <a:t>Danilo</a:t>
            </a:r>
            <a:r>
              <a:rPr lang="en-CA" sz="1600" dirty="0">
                <a:latin typeface="+mj-lt"/>
                <a:ea typeface="+mj-ea"/>
                <a:cs typeface="+mj-cs"/>
              </a:rPr>
              <a:t> </a:t>
            </a:r>
            <a:r>
              <a:rPr lang="en-CA" sz="1600" dirty="0" err="1">
                <a:latin typeface="+mj-lt"/>
                <a:ea typeface="+mj-ea"/>
                <a:cs typeface="+mj-cs"/>
              </a:rPr>
              <a:t>Caivano</a:t>
            </a:r>
            <a:r>
              <a:rPr lang="en-CA" sz="1600" dirty="0">
                <a:latin typeface="+mj-lt"/>
                <a:ea typeface="+mj-ea"/>
                <a:cs typeface="+mj-cs"/>
              </a:rPr>
              <a:t> , </a:t>
            </a:r>
            <a:r>
              <a:rPr lang="en-CA" sz="1600" dirty="0" err="1">
                <a:latin typeface="+mj-lt"/>
                <a:ea typeface="+mj-ea"/>
                <a:cs typeface="+mj-cs"/>
              </a:rPr>
              <a:t>Gearado</a:t>
            </a:r>
            <a:r>
              <a:rPr lang="en-CA" sz="1600" dirty="0">
                <a:latin typeface="+mj-lt"/>
                <a:ea typeface="+mj-ea"/>
                <a:cs typeface="+mj-cs"/>
              </a:rPr>
              <a:t> Canfora , Antonio </a:t>
            </a:r>
            <a:r>
              <a:rPr lang="en-CA" sz="1600" dirty="0" err="1">
                <a:latin typeface="+mj-lt"/>
                <a:ea typeface="+mj-ea"/>
                <a:cs typeface="+mj-cs"/>
              </a:rPr>
              <a:t>Cocomazzi</a:t>
            </a:r>
            <a:r>
              <a:rPr lang="en-CA" sz="1600" dirty="0">
                <a:latin typeface="+mj-lt"/>
                <a:ea typeface="+mj-ea"/>
                <a:cs typeface="+mj-cs"/>
              </a:rPr>
              <a:t>, Antonio </a:t>
            </a:r>
            <a:r>
              <a:rPr lang="en-CA" sz="1600" dirty="0" err="1">
                <a:latin typeface="+mj-lt"/>
                <a:ea typeface="+mj-ea"/>
                <a:cs typeface="+mj-cs"/>
              </a:rPr>
              <a:t>Pirozzi</a:t>
            </a:r>
            <a:r>
              <a:rPr lang="en-CA" sz="1600" dirty="0">
                <a:latin typeface="+mj-lt"/>
                <a:ea typeface="+mj-ea"/>
                <a:cs typeface="+mj-cs"/>
              </a:rPr>
              <a:t> , and </a:t>
            </a:r>
            <a:r>
              <a:rPr lang="en-CA" sz="1600" dirty="0" err="1">
                <a:latin typeface="+mj-lt"/>
                <a:ea typeface="+mj-ea"/>
                <a:cs typeface="+mj-cs"/>
              </a:rPr>
              <a:t>Corrado</a:t>
            </a:r>
            <a:r>
              <a:rPr lang="en-CA" sz="1600" dirty="0">
                <a:latin typeface="+mj-lt"/>
                <a:ea typeface="+mj-ea"/>
                <a:cs typeface="+mj-cs"/>
              </a:rPr>
              <a:t> Aaron </a:t>
            </a:r>
            <a:r>
              <a:rPr lang="en-CA" sz="1600" dirty="0" err="1">
                <a:latin typeface="+mj-lt"/>
                <a:ea typeface="+mj-ea"/>
                <a:cs typeface="+mj-cs"/>
              </a:rPr>
              <a:t>Visaggio</a:t>
            </a:r>
            <a:r>
              <a:rPr lang="en-CA" sz="1600" dirty="0">
                <a:latin typeface="+mj-lt"/>
                <a:ea typeface="+mj-ea"/>
                <a:cs typeface="+mj-cs"/>
              </a:rPr>
              <a:t>,</a:t>
            </a: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1" smtClean="0"/>
              <a:t>Research Goals</a:t>
            </a:r>
            <a:endParaRPr lang="it-IT" noProof="1"/>
          </a:p>
        </p:txBody>
      </p:sp>
      <p:sp>
        <p:nvSpPr>
          <p:cNvPr id="3" name="Segnaposto testo 2"/>
          <p:cNvSpPr>
            <a:spLocks noGrp="1"/>
          </p:cNvSpPr>
          <p:nvPr>
            <p:ph idx="1"/>
          </p:nvPr>
        </p:nvSpPr>
        <p:spPr>
          <a:xfrm>
            <a:off x="646111" y="3277312"/>
            <a:ext cx="8946541" cy="2839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noProof="1" smtClean="0"/>
              <a:t>Research Goals:</a:t>
            </a:r>
          </a:p>
          <a:p>
            <a:r>
              <a:rPr lang="it-IT" noProof="1" smtClean="0"/>
              <a:t>Define computation models based on exploit taxonomy</a:t>
            </a:r>
          </a:p>
          <a:p>
            <a:r>
              <a:rPr lang="it-IT" noProof="1" smtClean="0"/>
              <a:t>Define new exploit mitigation techniques based on these models</a:t>
            </a:r>
          </a:p>
          <a:p>
            <a:r>
              <a:rPr lang="it-IT" noProof="1" smtClean="0"/>
              <a:t>Implement these techniques in two possible way: HW assisted or SW assisted</a:t>
            </a:r>
          </a:p>
          <a:p>
            <a:r>
              <a:rPr lang="it-IT" noProof="1" smtClean="0"/>
              <a:t>Evaluate the effectiveness of the proposed solutions</a:t>
            </a:r>
          </a:p>
          <a:p>
            <a:endParaRPr lang="it-IT" noProof="1" smtClean="0"/>
          </a:p>
          <a:p>
            <a:pPr marL="347472" indent="-347472" algn="l" defTabSz="457200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</a:srgbClr>
              </a:buClr>
              <a:buSzPct val="80000"/>
              <a:buFont typeface="Wingdings 3"/>
              <a:buChar char=""/>
            </a:pPr>
            <a:endParaRPr lang="en-US" dirty="0" smtClean="0"/>
          </a:p>
        </p:txBody>
      </p:sp>
      <p:sp>
        <p:nvSpPr>
          <p:cNvPr id="4" name="Segnaposto testo 2"/>
          <p:cNvSpPr txBox="1">
            <a:spLocks/>
          </p:cNvSpPr>
          <p:nvPr/>
        </p:nvSpPr>
        <p:spPr>
          <a:xfrm>
            <a:off x="646111" y="1578928"/>
            <a:ext cx="8946541" cy="1485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it-IT" noProof="1" smtClean="0"/>
              <a:t>Three Assumptions:</a:t>
            </a:r>
          </a:p>
          <a:p>
            <a:r>
              <a:rPr lang="it-IT" noProof="1"/>
              <a:t>E</a:t>
            </a:r>
            <a:r>
              <a:rPr lang="it-IT" noProof="1" smtClean="0"/>
              <a:t>xploit </a:t>
            </a:r>
            <a:r>
              <a:rPr lang="it-IT" noProof="1"/>
              <a:t>mitigation technologies </a:t>
            </a:r>
            <a:r>
              <a:rPr lang="it-IT" noProof="1" smtClean="0"/>
              <a:t>aim to reduce a</a:t>
            </a:r>
            <a:r>
              <a:rPr lang="en-CA" dirty="0" err="1" smtClean="0"/>
              <a:t>ttack</a:t>
            </a:r>
            <a:r>
              <a:rPr lang="en-CA" dirty="0" smtClean="0"/>
              <a:t> Surface</a:t>
            </a:r>
          </a:p>
          <a:p>
            <a:r>
              <a:rPr lang="en-CA" dirty="0"/>
              <a:t>I</a:t>
            </a:r>
            <a:r>
              <a:rPr lang="en-CA" dirty="0" smtClean="0"/>
              <a:t>ncreasing </a:t>
            </a:r>
            <a:r>
              <a:rPr lang="en-CA" dirty="0"/>
              <a:t>the cost of exploit development</a:t>
            </a:r>
            <a:r>
              <a:rPr lang="en-CA" dirty="0" smtClean="0"/>
              <a:t>	</a:t>
            </a:r>
          </a:p>
          <a:p>
            <a:r>
              <a:rPr lang="en-CA" dirty="0"/>
              <a:t>Modern exploitation techniques are rapidly changing</a:t>
            </a:r>
          </a:p>
          <a:p>
            <a:pPr marL="0" indent="0">
              <a:buFont typeface="Wingdings 3" charset="2"/>
              <a:buNone/>
            </a:pPr>
            <a:endParaRPr lang="it-IT" noProof="1" smtClean="0"/>
          </a:p>
          <a:p>
            <a:pPr marL="0" indent="0">
              <a:buFont typeface="Wingdings 3" charset="2"/>
              <a:buNone/>
            </a:pPr>
            <a:endParaRPr lang="it-IT" noProof="1" smtClean="0"/>
          </a:p>
          <a:p>
            <a:endParaRPr lang="it-IT" noProof="1" smtClean="0"/>
          </a:p>
          <a:p>
            <a:pPr marL="347472" indent="-347472">
              <a:buClr>
                <a:srgbClr val="1E5155">
                  <a:lumMod val="40000"/>
                </a:srgbClr>
              </a:buClr>
              <a:buFont typeface="Wingdings 3"/>
              <a:buChar char=""/>
            </a:pPr>
            <a:endParaRPr lang="en-US" dirty="0" smtClean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052369" cy="1400530"/>
          </a:xfrm>
        </p:spPr>
        <p:txBody>
          <a:bodyPr/>
          <a:lstStyle/>
          <a:p>
            <a:r>
              <a:rPr lang="it-IT" noProof="1"/>
              <a:t>Research </a:t>
            </a:r>
            <a:r>
              <a:rPr lang="it-IT" noProof="1" smtClean="0"/>
              <a:t>Agenda: Experimentations</a:t>
            </a:r>
            <a:endParaRPr lang="it-IT" noProof="1"/>
          </a:p>
        </p:txBody>
      </p:sp>
      <p:sp>
        <p:nvSpPr>
          <p:cNvPr id="3" name="Segnaposto testo 2"/>
          <p:cNvSpPr>
            <a:spLocks noGrp="1"/>
          </p:cNvSpPr>
          <p:nvPr>
            <p:ph idx="1"/>
          </p:nvPr>
        </p:nvSpPr>
        <p:spPr>
          <a:xfrm>
            <a:off x="646111" y="1415515"/>
            <a:ext cx="10133953" cy="4608720"/>
          </a:xfrm>
        </p:spPr>
        <p:txBody>
          <a:bodyPr>
            <a:normAutofit fontScale="92500" lnSpcReduction="10000"/>
          </a:bodyPr>
          <a:lstStyle/>
          <a:p>
            <a:r>
              <a:rPr lang="it-IT" u="sng" noProof="1" smtClean="0"/>
              <a:t>In a Controlled Environment</a:t>
            </a:r>
          </a:p>
          <a:p>
            <a:pPr lvl="1"/>
            <a:r>
              <a:rPr lang="it-IT" sz="2000" noProof="1" smtClean="0"/>
              <a:t>Create syntetic scenarios</a:t>
            </a:r>
          </a:p>
          <a:p>
            <a:pPr lvl="1"/>
            <a:r>
              <a:rPr lang="it-IT" sz="2000" noProof="1" smtClean="0"/>
              <a:t>Working with emulators (es. HW assisted emulation with new defined ISA, QEMU)</a:t>
            </a:r>
          </a:p>
          <a:p>
            <a:pPr lvl="1"/>
            <a:r>
              <a:rPr lang="it-IT" sz="2000" noProof="1" smtClean="0"/>
              <a:t>Goals: </a:t>
            </a:r>
          </a:p>
          <a:p>
            <a:pPr lvl="2"/>
            <a:r>
              <a:rPr lang="it-IT" sz="2000" noProof="1" smtClean="0"/>
              <a:t>Preliminary tuning of the solutions</a:t>
            </a:r>
          </a:p>
          <a:p>
            <a:pPr lvl="2"/>
            <a:r>
              <a:rPr lang="it-IT" sz="2000" noProof="1" smtClean="0"/>
              <a:t>Identifying fine/grain errors or defects of the solution</a:t>
            </a:r>
          </a:p>
          <a:p>
            <a:pPr marL="914400" lvl="2" indent="0">
              <a:buNone/>
            </a:pPr>
            <a:endParaRPr lang="it-IT" sz="2000" noProof="1" smtClean="0"/>
          </a:p>
          <a:p>
            <a:r>
              <a:rPr lang="it-IT" u="sng" noProof="1" smtClean="0"/>
              <a:t>On real system</a:t>
            </a:r>
          </a:p>
          <a:p>
            <a:pPr lvl="1"/>
            <a:r>
              <a:rPr lang="it-IT" sz="2000" noProof="1" smtClean="0"/>
              <a:t>Goals:</a:t>
            </a:r>
          </a:p>
          <a:p>
            <a:pPr lvl="2"/>
            <a:r>
              <a:rPr lang="it-IT" sz="2000" noProof="1" smtClean="0"/>
              <a:t>Evaluate the properties of the solution effectiveness, efficacy, scalability</a:t>
            </a:r>
          </a:p>
          <a:p>
            <a:pPr lvl="2"/>
            <a:r>
              <a:rPr lang="it-IT" sz="2000" noProof="1" smtClean="0"/>
              <a:t>Preparing the research prototype to the industrialization</a:t>
            </a:r>
          </a:p>
          <a:p>
            <a:pPr lvl="1"/>
            <a:endParaRPr lang="it-IT" noProof="1" smtClean="0"/>
          </a:p>
          <a:p>
            <a:pPr marL="347472" indent="-347472" algn="l" defTabSz="457200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</a:srgbClr>
              </a:buClr>
              <a:buSzPct val="80000"/>
              <a:buFont typeface="Wingdings 3"/>
              <a:buChar char=""/>
            </a:pP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326689" cy="1400530"/>
          </a:xfrm>
        </p:spPr>
        <p:txBody>
          <a:bodyPr/>
          <a:lstStyle/>
          <a:p>
            <a:r>
              <a:rPr lang="it-IT" noProof="1" smtClean="0"/>
              <a:t>Research Agenda : the Research Loop</a:t>
            </a:r>
            <a:endParaRPr lang="it-IT" noProof="1"/>
          </a:p>
        </p:txBody>
      </p:sp>
      <p:sp>
        <p:nvSpPr>
          <p:cNvPr id="5" name="Segnaposto testo 2"/>
          <p:cNvSpPr>
            <a:spLocks noGrp="1"/>
          </p:cNvSpPr>
          <p:nvPr>
            <p:ph idx="1"/>
          </p:nvPr>
        </p:nvSpPr>
        <p:spPr>
          <a:xfrm>
            <a:off x="875201" y="1674513"/>
            <a:ext cx="8946541" cy="4195481"/>
          </a:xfrm>
        </p:spPr>
        <p:txBody>
          <a:bodyPr>
            <a:normAutofit fontScale="92500" lnSpcReduction="20000"/>
          </a:bodyPr>
          <a:lstStyle/>
          <a:p>
            <a:r>
              <a:rPr lang="it-IT" noProof="1" smtClean="0"/>
              <a:t>Systematic review of the literature itaration allong the overall period</a:t>
            </a:r>
          </a:p>
          <a:p>
            <a:r>
              <a:rPr lang="it-IT" noProof="1" smtClean="0"/>
              <a:t>Definition of the methodology</a:t>
            </a:r>
          </a:p>
          <a:p>
            <a:pPr lvl="1"/>
            <a:r>
              <a:rPr lang="it-IT" noProof="1" smtClean="0"/>
              <a:t>Identification of the problem(s)</a:t>
            </a:r>
          </a:p>
          <a:p>
            <a:pPr lvl="1"/>
            <a:r>
              <a:rPr lang="it-IT" noProof="1" smtClean="0"/>
              <a:t>Methods</a:t>
            </a:r>
          </a:p>
          <a:p>
            <a:pPr lvl="1"/>
            <a:r>
              <a:rPr lang="it-IT" noProof="1" smtClean="0"/>
              <a:t>Techniques</a:t>
            </a:r>
          </a:p>
          <a:p>
            <a:pPr lvl="1"/>
            <a:r>
              <a:rPr lang="it-IT" noProof="1" smtClean="0"/>
              <a:t>Algorithms</a:t>
            </a:r>
          </a:p>
          <a:p>
            <a:pPr lvl="1"/>
            <a:r>
              <a:rPr lang="it-IT" noProof="1" smtClean="0"/>
              <a:t>Software tool</a:t>
            </a:r>
          </a:p>
          <a:p>
            <a:r>
              <a:rPr lang="it-IT" noProof="1" smtClean="0"/>
              <a:t>Experimentation </a:t>
            </a:r>
          </a:p>
          <a:p>
            <a:pPr lvl="1"/>
            <a:r>
              <a:rPr lang="it-IT" noProof="1" smtClean="0"/>
              <a:t>Design</a:t>
            </a:r>
          </a:p>
          <a:p>
            <a:pPr lvl="1"/>
            <a:r>
              <a:rPr lang="it-IT" noProof="1"/>
              <a:t>E</a:t>
            </a:r>
            <a:r>
              <a:rPr lang="it-IT" noProof="1" smtClean="0"/>
              <a:t>xecution</a:t>
            </a:r>
          </a:p>
          <a:p>
            <a:pPr lvl="1"/>
            <a:r>
              <a:rPr lang="it-IT" noProof="1" smtClean="0"/>
              <a:t>Data collection</a:t>
            </a:r>
          </a:p>
          <a:p>
            <a:r>
              <a:rPr lang="it-IT" noProof="1" smtClean="0"/>
              <a:t>Results Analysis ^ solution improvement</a:t>
            </a:r>
          </a:p>
          <a:p>
            <a:pPr marL="457200" lvl="1" indent="0">
              <a:buNone/>
            </a:pPr>
            <a:endParaRPr lang="it-IT" noProof="1" smtClean="0"/>
          </a:p>
          <a:p>
            <a:pPr lvl="1"/>
            <a:endParaRPr lang="it-IT" noProof="1" smtClean="0"/>
          </a:p>
          <a:p>
            <a:pPr lvl="1"/>
            <a:endParaRPr lang="it-IT" noProof="1" smtClean="0"/>
          </a:p>
          <a:p>
            <a:pPr marL="347472" indent="-347472" algn="l" defTabSz="457200">
              <a:spcBef>
                <a:spcPts val="1000"/>
              </a:spcBef>
              <a:spcAft>
                <a:spcPts val="0"/>
              </a:spcAft>
              <a:buClr>
                <a:srgbClr val="1E5155">
                  <a:lumMod val="40000"/>
                </a:srgbClr>
              </a:buClr>
              <a:buSzPct val="80000"/>
              <a:buFont typeface="Wingdings 3"/>
              <a:buChar char=""/>
            </a:pPr>
            <a:endParaRPr lang="en-US" dirty="0" smtClean="0"/>
          </a:p>
        </p:txBody>
      </p:sp>
      <p:sp>
        <p:nvSpPr>
          <p:cNvPr id="3" name="Rettangolo 2"/>
          <p:cNvSpPr/>
          <p:nvPr/>
        </p:nvSpPr>
        <p:spPr>
          <a:xfrm>
            <a:off x="6065198" y="2538237"/>
            <a:ext cx="3174274" cy="307763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Grp="1"/>
          </p:cNvSpPr>
          <p:nvPr>
            <p:ph type="title"/>
          </p:nvPr>
        </p:nvSpPr>
        <p:spPr>
          <a:xfrm>
            <a:off x="472491" y="589884"/>
            <a:ext cx="8689798" cy="1400530"/>
          </a:xfrm>
        </p:spPr>
        <p:txBody>
          <a:bodyPr/>
          <a:lstStyle/>
          <a:p>
            <a:r>
              <a:rPr lang="en-US" dirty="0" smtClean="0"/>
              <a:t>Some milestones</a:t>
            </a:r>
            <a:endParaRPr lang="it-IT" noProof="1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2490" y="1771015"/>
            <a:ext cx="10706497" cy="3929874"/>
          </a:xfrm>
        </p:spPr>
        <p:txBody>
          <a:bodyPr>
            <a:normAutofit/>
          </a:bodyPr>
          <a:lstStyle/>
          <a:p>
            <a:pPr algn="just"/>
            <a:r>
              <a:rPr lang="en-US" sz="1700" dirty="0"/>
              <a:t>Earliest malicious example was </a:t>
            </a:r>
            <a:r>
              <a:rPr lang="en-US" sz="1700" b="1" dirty="0"/>
              <a:t>Morris Worm</a:t>
            </a:r>
            <a:r>
              <a:rPr lang="en-US" sz="1700" dirty="0"/>
              <a:t> 1988 (exploited finger daemon on Unix systems)</a:t>
            </a:r>
          </a:p>
          <a:p>
            <a:pPr algn="just"/>
            <a:r>
              <a:rPr lang="en-US" sz="1700" dirty="0"/>
              <a:t>Aleph one wrote “</a:t>
            </a:r>
            <a:r>
              <a:rPr lang="en-US" sz="1700" u="sng" dirty="0"/>
              <a:t>Smashing the stack for fun and profit</a:t>
            </a:r>
            <a:r>
              <a:rPr lang="en-US" sz="1700" dirty="0"/>
              <a:t>” 1996 –  &lt; Early how to guide for exploiting stack buffer overflows</a:t>
            </a:r>
          </a:p>
          <a:p>
            <a:pPr algn="just"/>
            <a:r>
              <a:rPr lang="en-US" sz="1700" b="1" dirty="0"/>
              <a:t>Code Red 2001</a:t>
            </a:r>
            <a:r>
              <a:rPr lang="en-US" sz="1700" dirty="0"/>
              <a:t> &lt; Exploited buffer overflow in IIS – 359,000 hosts affected</a:t>
            </a:r>
          </a:p>
          <a:p>
            <a:pPr algn="just"/>
            <a:r>
              <a:rPr lang="en-US" sz="1700" b="1" dirty="0"/>
              <a:t>SQL Slammer 2003 </a:t>
            </a:r>
            <a:r>
              <a:rPr lang="en-US" sz="1700" dirty="0"/>
              <a:t>&lt; Exploited buffer over flow in MS SQL server ~ 75,000 hosts </a:t>
            </a:r>
            <a:r>
              <a:rPr lang="en-US" sz="1700" dirty="0" smtClean="0"/>
              <a:t>affected</a:t>
            </a:r>
          </a:p>
          <a:p>
            <a:pPr algn="just"/>
            <a:r>
              <a:rPr lang="en-CA" sz="1700" dirty="0" err="1"/>
              <a:t>Shacham</a:t>
            </a:r>
            <a:r>
              <a:rPr lang="en-CA" sz="1700" dirty="0"/>
              <a:t>, </a:t>
            </a:r>
            <a:r>
              <a:rPr lang="en-CA" sz="1700" dirty="0" err="1"/>
              <a:t>Hovav</a:t>
            </a:r>
            <a:r>
              <a:rPr lang="en-CA" sz="1700" dirty="0"/>
              <a:t>. "</a:t>
            </a:r>
            <a:r>
              <a:rPr lang="en-CA" sz="1700" u="sng" dirty="0"/>
              <a:t>The geometry of innocent flesh on the bone: Return-into-</a:t>
            </a:r>
            <a:r>
              <a:rPr lang="en-CA" sz="1700" u="sng" dirty="0" err="1"/>
              <a:t>libc</a:t>
            </a:r>
            <a:r>
              <a:rPr lang="en-CA" sz="1700" u="sng" dirty="0"/>
              <a:t> without function calls (on the x86)."</a:t>
            </a:r>
            <a:r>
              <a:rPr lang="en-CA" sz="1700" dirty="0"/>
              <a:t> </a:t>
            </a:r>
            <a:r>
              <a:rPr lang="en-CA" sz="1700" i="1" dirty="0"/>
              <a:t>Proceedings of the 14th ACM conference on Computer and communications security</a:t>
            </a:r>
            <a:r>
              <a:rPr lang="en-CA" sz="1700" dirty="0"/>
              <a:t>. ACM, 2007.</a:t>
            </a:r>
            <a:endParaRPr lang="en-US" sz="1700" dirty="0"/>
          </a:p>
          <a:p>
            <a:r>
              <a:rPr lang="en-CA" sz="1700" dirty="0"/>
              <a:t>Buchanan, Erik, et al. "</a:t>
            </a:r>
            <a:r>
              <a:rPr lang="en-CA" sz="1700" u="sng" dirty="0"/>
              <a:t>Return-oriented programming: Exploitation without </a:t>
            </a:r>
            <a:r>
              <a:rPr lang="en-CA" sz="1700" u="sng" dirty="0" smtClean="0"/>
              <a:t>code injection</a:t>
            </a:r>
            <a:r>
              <a:rPr lang="en-CA" sz="1700" dirty="0"/>
              <a:t>." </a:t>
            </a:r>
            <a:r>
              <a:rPr lang="en-CA" sz="1700" i="1" dirty="0"/>
              <a:t>Black Hat</a:t>
            </a:r>
            <a:r>
              <a:rPr lang="en-CA" sz="1700" dirty="0"/>
              <a:t> 8 (2008</a:t>
            </a:r>
            <a:r>
              <a:rPr lang="en-CA" sz="1700" dirty="0" smtClean="0"/>
              <a:t>).</a:t>
            </a:r>
          </a:p>
          <a:p>
            <a:r>
              <a:rPr lang="en-CA" sz="1700" dirty="0" err="1"/>
              <a:t>Sotirov</a:t>
            </a:r>
            <a:r>
              <a:rPr lang="en-CA" sz="1700" dirty="0"/>
              <a:t>, Alexander. "</a:t>
            </a:r>
            <a:r>
              <a:rPr lang="en-CA" sz="1700" u="sng" dirty="0"/>
              <a:t>Heap </a:t>
            </a:r>
            <a:r>
              <a:rPr lang="en-CA" sz="1700" u="sng" dirty="0" err="1"/>
              <a:t>feng</a:t>
            </a:r>
            <a:r>
              <a:rPr lang="en-CA" sz="1700" u="sng" dirty="0"/>
              <a:t> </a:t>
            </a:r>
            <a:r>
              <a:rPr lang="en-CA" sz="1700" u="sng" dirty="0" err="1"/>
              <a:t>shui</a:t>
            </a:r>
            <a:r>
              <a:rPr lang="en-CA" sz="1700" u="sng" dirty="0"/>
              <a:t> in </a:t>
            </a:r>
            <a:r>
              <a:rPr lang="en-CA" sz="1700" u="sng" dirty="0" err="1"/>
              <a:t>javascript</a:t>
            </a:r>
            <a:r>
              <a:rPr lang="en-CA" sz="1700" dirty="0"/>
              <a:t>." </a:t>
            </a:r>
            <a:r>
              <a:rPr lang="en-CA" sz="1700" i="1" dirty="0"/>
              <a:t>Black Hat Europe</a:t>
            </a:r>
            <a:r>
              <a:rPr lang="en-CA" sz="1700" dirty="0"/>
              <a:t> (2007</a:t>
            </a:r>
            <a:r>
              <a:rPr lang="en-CA" sz="1700" dirty="0" smtClean="0"/>
              <a:t>).</a:t>
            </a:r>
            <a:endParaRPr lang="en-US" dirty="0" smtClean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42551" y="0"/>
            <a:ext cx="12192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0-Day</a:t>
            </a:r>
            <a:endParaRPr lang="en-CA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646111" y="1241612"/>
            <a:ext cx="10083976" cy="41954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CA" sz="2200" dirty="0"/>
              <a:t>A zero-day vulnerability is an </a:t>
            </a:r>
            <a:r>
              <a:rPr lang="en-CA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undisclosed  computer </a:t>
            </a:r>
            <a:r>
              <a:rPr lang="en-CA" sz="22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software vulnerability</a:t>
            </a:r>
            <a:r>
              <a:rPr lang="en-CA" sz="2200" dirty="0"/>
              <a:t> that </a:t>
            </a:r>
            <a:r>
              <a:rPr lang="en-CA" sz="2200" dirty="0" smtClean="0"/>
              <a:t>can be exploited to </a:t>
            </a:r>
            <a:r>
              <a:rPr lang="en-CA" sz="2200" dirty="0"/>
              <a:t>adversely affect computer programs, data, additional computers or a network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1" y="2642142"/>
            <a:ext cx="8652933" cy="3927563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7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42551" y="0"/>
            <a:ext cx="12192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Weaponizing</a:t>
            </a:r>
            <a:r>
              <a:rPr lang="en-CA" dirty="0" smtClean="0"/>
              <a:t> 0-Day</a:t>
            </a:r>
            <a:endParaRPr lang="en-CA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09" y="1738489"/>
            <a:ext cx="8378825" cy="4684887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-42551" y="0"/>
            <a:ext cx="12192000" cy="6858000"/>
          </a:xfrm>
          <a:prstGeom prst="rect">
            <a:avLst/>
          </a:prstGeom>
          <a:blipFill dpi="0" rotWithShape="1">
            <a:blip r:embed="rId2">
              <a:alphaModFix amt="13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Weaponizing</a:t>
            </a:r>
            <a:r>
              <a:rPr lang="en-CA" dirty="0" smtClean="0"/>
              <a:t> 0-Day</a:t>
            </a:r>
            <a:endParaRPr lang="en-CA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52" y="1701537"/>
            <a:ext cx="8510599" cy="468797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9404723" cy="1400530"/>
          </a:xfrm>
        </p:spPr>
        <p:txBody>
          <a:bodyPr/>
          <a:lstStyle/>
          <a:p>
            <a:r>
              <a:rPr lang="it-IT" u="sng" noProof="1" smtClean="0"/>
              <a:t>Motivation</a:t>
            </a:r>
            <a:r>
              <a:rPr lang="it-IT" noProof="1" smtClean="0"/>
              <a:t>: APT</a:t>
            </a:r>
            <a:endParaRPr lang="it-IT" noProof="1"/>
          </a:p>
        </p:txBody>
      </p:sp>
      <p:sp>
        <p:nvSpPr>
          <p:cNvPr id="3" name="Rettangolo 2"/>
          <p:cNvSpPr>
            <a:spLocks noGrp="1"/>
          </p:cNvSpPr>
          <p:nvPr>
            <p:ph idx="1"/>
          </p:nvPr>
        </p:nvSpPr>
        <p:spPr>
          <a:xfrm>
            <a:off x="472490" y="1429916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noProof="1" smtClean="0"/>
              <a:t>Targeted Attacks and State Sponsored </a:t>
            </a:r>
            <a:r>
              <a:rPr lang="it-IT" b="1" noProof="1" smtClean="0"/>
              <a:t>Advanced Persistent Threats</a:t>
            </a:r>
            <a:endParaRPr lang="it-IT" b="1" noProof="1"/>
          </a:p>
        </p:txBody>
      </p:sp>
      <p:grpSp>
        <p:nvGrpSpPr>
          <p:cNvPr id="23" name="Gruppo 22"/>
          <p:cNvGrpSpPr/>
          <p:nvPr/>
        </p:nvGrpSpPr>
        <p:grpSpPr>
          <a:xfrm>
            <a:off x="682452" y="2110389"/>
            <a:ext cx="3271736" cy="1337408"/>
            <a:chOff x="324493" y="2284437"/>
            <a:chExt cx="2777522" cy="1592831"/>
          </a:xfrm>
        </p:grpSpPr>
        <p:sp>
          <p:nvSpPr>
            <p:cNvPr id="5" name="Rettangolo arrotondato 4"/>
            <p:cNvSpPr/>
            <p:nvPr/>
          </p:nvSpPr>
          <p:spPr>
            <a:xfrm>
              <a:off x="324493" y="2340145"/>
              <a:ext cx="2777522" cy="1537123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ttangolo 1"/>
            <p:cNvSpPr txBox="1">
              <a:spLocks/>
            </p:cNvSpPr>
            <p:nvPr/>
          </p:nvSpPr>
          <p:spPr>
            <a:xfrm>
              <a:off x="762941" y="2284437"/>
              <a:ext cx="2095160" cy="56245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Advanced</a:t>
              </a:r>
              <a:endParaRPr lang="it-IT" sz="2800" u="sng" noProof="1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Rettangolo 1"/>
            <p:cNvSpPr txBox="1">
              <a:spLocks/>
            </p:cNvSpPr>
            <p:nvPr/>
          </p:nvSpPr>
          <p:spPr>
            <a:xfrm>
              <a:off x="361143" y="2823736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High Sofistication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Access to 0-Day Exploits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Adapt to the Victim Defence</a:t>
              </a:r>
              <a:endParaRPr lang="it-IT" sz="1400" noProof="1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82452" y="3590533"/>
            <a:ext cx="3267755" cy="1667269"/>
            <a:chOff x="361143" y="4939733"/>
            <a:chExt cx="2777522" cy="1648199"/>
          </a:xfrm>
        </p:grpSpPr>
        <p:sp>
          <p:nvSpPr>
            <p:cNvPr id="14" name="Rettangolo arrotondato 13"/>
            <p:cNvSpPr/>
            <p:nvPr/>
          </p:nvSpPr>
          <p:spPr>
            <a:xfrm>
              <a:off x="361143" y="5000264"/>
              <a:ext cx="2777522" cy="1587668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ttangolo 1"/>
            <p:cNvSpPr txBox="1">
              <a:spLocks/>
            </p:cNvSpPr>
            <p:nvPr/>
          </p:nvSpPr>
          <p:spPr>
            <a:xfrm>
              <a:off x="901696" y="4939733"/>
              <a:ext cx="2095160" cy="5624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chemeClr val="tx1">
                      <a:lumMod val="95000"/>
                    </a:schemeClr>
                  </a:solidFill>
                </a:rPr>
                <a:t>Persistent</a:t>
              </a:r>
              <a:endParaRPr lang="it-IT" sz="2800" u="sng" noProof="1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17" name="Rettangolo 1"/>
            <p:cNvSpPr txBox="1">
              <a:spLocks/>
            </p:cNvSpPr>
            <p:nvPr/>
          </p:nvSpPr>
          <p:spPr>
            <a:xfrm>
              <a:off x="559298" y="5417194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tx1">
                      <a:lumMod val="95000"/>
                    </a:schemeClr>
                  </a:solidFill>
                </a:rPr>
                <a:t>Attacks are Specific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tx1">
                      <a:lumMod val="95000"/>
                    </a:schemeClr>
                  </a:solidFill>
                </a:rPr>
                <a:t>Continuos attacks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tx1">
                      <a:lumMod val="95000"/>
                    </a:schemeClr>
                  </a:solidFill>
                </a:rPr>
                <a:t>Intend to maintain communication with victim systems</a:t>
              </a:r>
              <a:endParaRPr lang="it-IT" sz="1400" noProof="1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82453" y="5427712"/>
            <a:ext cx="3347680" cy="1118351"/>
            <a:chOff x="8534804" y="2281544"/>
            <a:chExt cx="2822553" cy="1587668"/>
          </a:xfrm>
        </p:grpSpPr>
        <p:sp>
          <p:nvSpPr>
            <p:cNvPr id="18" name="Rettangolo arrotondato 17"/>
            <p:cNvSpPr/>
            <p:nvPr/>
          </p:nvSpPr>
          <p:spPr>
            <a:xfrm>
              <a:off x="8534804" y="2281544"/>
              <a:ext cx="2777522" cy="1587668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ttangolo 1"/>
            <p:cNvSpPr txBox="1">
              <a:spLocks/>
            </p:cNvSpPr>
            <p:nvPr/>
          </p:nvSpPr>
          <p:spPr>
            <a:xfrm>
              <a:off x="9262197" y="2281544"/>
              <a:ext cx="2095160" cy="5624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Threats</a:t>
              </a:r>
              <a:endParaRPr lang="it-IT" sz="2800" u="sng" noProof="1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Rettangolo 1"/>
            <p:cNvSpPr txBox="1">
              <a:spLocks/>
            </p:cNvSpPr>
            <p:nvPr/>
          </p:nvSpPr>
          <p:spPr>
            <a:xfrm>
              <a:off x="8633882" y="2886520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Capability and Intents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State nation Sponsored</a:t>
              </a:r>
              <a:endParaRPr lang="it-IT" sz="1400" noProof="1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7" name="Rettangolo 1"/>
          <p:cNvSpPr txBox="1">
            <a:spLocks/>
          </p:cNvSpPr>
          <p:nvPr/>
        </p:nvSpPr>
        <p:spPr>
          <a:xfrm>
            <a:off x="4733719" y="2830446"/>
            <a:ext cx="7503143" cy="2316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noProof="1" smtClean="0">
                <a:solidFill>
                  <a:schemeClr val="tx1"/>
                </a:solidFill>
              </a:rPr>
              <a:t>Use </a:t>
            </a:r>
            <a:r>
              <a:rPr lang="it-IT" sz="2200" u="sng" noProof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Sofisticated</a:t>
            </a:r>
            <a:r>
              <a:rPr lang="it-IT" sz="2200" noProof="1" smtClean="0">
                <a:solidFill>
                  <a:schemeClr val="tx1"/>
                </a:solidFill>
              </a:rPr>
              <a:t> and Low Level technIques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noProof="1" smtClean="0">
                <a:solidFill>
                  <a:schemeClr val="tx1"/>
                </a:solidFill>
              </a:rPr>
              <a:t>Fraudolent Certificate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u="sng" noProof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0-Day</a:t>
            </a:r>
            <a:r>
              <a:rPr lang="it-IT" sz="2200" noProof="1" smtClean="0">
                <a:solidFill>
                  <a:schemeClr val="tx1"/>
                </a:solidFill>
              </a:rPr>
              <a:t> Vulnerabilities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noProof="1" smtClean="0">
                <a:solidFill>
                  <a:schemeClr val="tx1"/>
                </a:solidFill>
              </a:rPr>
              <a:t>Centralized Command and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noProof="1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Grp="1"/>
          </p:cNvSpPr>
          <p:nvPr>
            <p:ph type="title"/>
          </p:nvPr>
        </p:nvSpPr>
        <p:spPr>
          <a:xfrm>
            <a:off x="472490" y="652637"/>
            <a:ext cx="9404723" cy="1400530"/>
          </a:xfrm>
        </p:spPr>
        <p:txBody>
          <a:bodyPr/>
          <a:lstStyle/>
          <a:p>
            <a:r>
              <a:rPr lang="it-IT" u="sng" noProof="1" smtClean="0"/>
              <a:t>Motivation</a:t>
            </a:r>
            <a:r>
              <a:rPr lang="it-IT" noProof="1" smtClean="0"/>
              <a:t>: APT</a:t>
            </a:r>
            <a:endParaRPr lang="it-IT" noProof="1"/>
          </a:p>
        </p:txBody>
      </p:sp>
      <p:sp>
        <p:nvSpPr>
          <p:cNvPr id="3" name="Rettangolo 2"/>
          <p:cNvSpPr>
            <a:spLocks noGrp="1"/>
          </p:cNvSpPr>
          <p:nvPr>
            <p:ph idx="1"/>
          </p:nvPr>
        </p:nvSpPr>
        <p:spPr>
          <a:xfrm>
            <a:off x="472490" y="1429916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noProof="1" smtClean="0"/>
              <a:t>Targeted Attacks and State Sponsored </a:t>
            </a:r>
            <a:r>
              <a:rPr lang="it-IT" u="sng" noProof="1" smtClean="0"/>
              <a:t>Advanced Persistent Threats</a:t>
            </a:r>
            <a:endParaRPr lang="it-IT" u="sng" noProof="1"/>
          </a:p>
        </p:txBody>
      </p:sp>
      <p:grpSp>
        <p:nvGrpSpPr>
          <p:cNvPr id="23" name="Gruppo 22"/>
          <p:cNvGrpSpPr/>
          <p:nvPr/>
        </p:nvGrpSpPr>
        <p:grpSpPr>
          <a:xfrm>
            <a:off x="682452" y="2110389"/>
            <a:ext cx="3271736" cy="1337408"/>
            <a:chOff x="324493" y="2284437"/>
            <a:chExt cx="2777522" cy="1592831"/>
          </a:xfrm>
        </p:grpSpPr>
        <p:sp>
          <p:nvSpPr>
            <p:cNvPr id="5" name="Rettangolo arrotondato 4"/>
            <p:cNvSpPr/>
            <p:nvPr/>
          </p:nvSpPr>
          <p:spPr>
            <a:xfrm>
              <a:off x="324493" y="2340145"/>
              <a:ext cx="2777522" cy="1537123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ttangolo 1"/>
            <p:cNvSpPr txBox="1">
              <a:spLocks/>
            </p:cNvSpPr>
            <p:nvPr/>
          </p:nvSpPr>
          <p:spPr>
            <a:xfrm>
              <a:off x="762941" y="2284437"/>
              <a:ext cx="2095160" cy="56245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Advanced</a:t>
              </a:r>
              <a:endParaRPr lang="it-IT" sz="2800" u="sng" noProof="1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Rettangolo 1"/>
            <p:cNvSpPr txBox="1">
              <a:spLocks/>
            </p:cNvSpPr>
            <p:nvPr/>
          </p:nvSpPr>
          <p:spPr>
            <a:xfrm>
              <a:off x="361143" y="2823736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High Sofistication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Access to 0-Day Exploits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Adapt to the Victim Defence</a:t>
              </a:r>
              <a:endParaRPr lang="it-IT" sz="1400" noProof="1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82452" y="3590533"/>
            <a:ext cx="3267755" cy="1667269"/>
            <a:chOff x="361143" y="4939733"/>
            <a:chExt cx="2777522" cy="1648199"/>
          </a:xfrm>
        </p:grpSpPr>
        <p:sp>
          <p:nvSpPr>
            <p:cNvPr id="14" name="Rettangolo arrotondato 13"/>
            <p:cNvSpPr/>
            <p:nvPr/>
          </p:nvSpPr>
          <p:spPr>
            <a:xfrm>
              <a:off x="361143" y="5000264"/>
              <a:ext cx="2777522" cy="1587668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ttangolo 1"/>
            <p:cNvSpPr txBox="1">
              <a:spLocks/>
            </p:cNvSpPr>
            <p:nvPr/>
          </p:nvSpPr>
          <p:spPr>
            <a:xfrm>
              <a:off x="901696" y="4939733"/>
              <a:ext cx="2095160" cy="5624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chemeClr val="tx1">
                      <a:lumMod val="95000"/>
                    </a:schemeClr>
                  </a:solidFill>
                </a:rPr>
                <a:t>Persistent</a:t>
              </a:r>
              <a:endParaRPr lang="it-IT" sz="2800" u="sng" noProof="1">
                <a:solidFill>
                  <a:schemeClr val="tx1">
                    <a:lumMod val="95000"/>
                  </a:schemeClr>
                </a:solidFill>
              </a:endParaRPr>
            </a:p>
          </p:txBody>
        </p:sp>
        <p:sp>
          <p:nvSpPr>
            <p:cNvPr id="17" name="Rettangolo 1"/>
            <p:cNvSpPr txBox="1">
              <a:spLocks/>
            </p:cNvSpPr>
            <p:nvPr/>
          </p:nvSpPr>
          <p:spPr>
            <a:xfrm>
              <a:off x="559298" y="5417194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tx1">
                      <a:lumMod val="95000"/>
                    </a:schemeClr>
                  </a:solidFill>
                </a:rPr>
                <a:t>Attacks are Specific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tx1">
                      <a:lumMod val="95000"/>
                    </a:schemeClr>
                  </a:solidFill>
                </a:rPr>
                <a:t>Continuos attacks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tx1">
                      <a:lumMod val="95000"/>
                    </a:schemeClr>
                  </a:solidFill>
                </a:rPr>
                <a:t>Intend to maintain communication with victim systems</a:t>
              </a:r>
              <a:endParaRPr lang="it-IT" sz="1400" noProof="1">
                <a:solidFill>
                  <a:schemeClr val="tx1">
                    <a:lumMod val="95000"/>
                  </a:schemeClr>
                </a:solidFill>
              </a:endParaRPr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682454" y="5427712"/>
            <a:ext cx="3347680" cy="1118351"/>
            <a:chOff x="8534804" y="2281544"/>
            <a:chExt cx="2822553" cy="1587668"/>
          </a:xfrm>
        </p:grpSpPr>
        <p:sp>
          <p:nvSpPr>
            <p:cNvPr id="18" name="Rettangolo arrotondato 17"/>
            <p:cNvSpPr/>
            <p:nvPr/>
          </p:nvSpPr>
          <p:spPr>
            <a:xfrm>
              <a:off x="8534804" y="2281544"/>
              <a:ext cx="2777522" cy="1587668"/>
            </a:xfrm>
            <a:prstGeom prst="roundRect">
              <a:avLst/>
            </a:prstGeom>
            <a:noFill/>
            <a:ln w="444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ttangolo 1"/>
            <p:cNvSpPr txBox="1">
              <a:spLocks/>
            </p:cNvSpPr>
            <p:nvPr/>
          </p:nvSpPr>
          <p:spPr>
            <a:xfrm>
              <a:off x="9262197" y="2281544"/>
              <a:ext cx="2095160" cy="56245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it-IT" sz="2800" u="sng" noProof="1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Threats</a:t>
              </a:r>
              <a:endParaRPr lang="it-IT" sz="2800" u="sng" noProof="1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Rettangolo 1"/>
            <p:cNvSpPr txBox="1">
              <a:spLocks/>
            </p:cNvSpPr>
            <p:nvPr/>
          </p:nvSpPr>
          <p:spPr>
            <a:xfrm>
              <a:off x="8633882" y="2886520"/>
              <a:ext cx="2579367" cy="9631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Capability and Intents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noProof="1" smtClean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State nation Sponsored</a:t>
              </a:r>
              <a:endParaRPr lang="it-IT" sz="1400" noProof="1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5" name="Rettangolo 24"/>
          <p:cNvSpPr/>
          <p:nvPr/>
        </p:nvSpPr>
        <p:spPr>
          <a:xfrm>
            <a:off x="5314273" y="2451333"/>
            <a:ext cx="41881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noProof="1">
                <a:latin typeface="+mj-lt"/>
                <a:ea typeface="+mj-ea"/>
                <a:cs typeface="+mj-cs"/>
              </a:rPr>
              <a:t>1998 - MoonLight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Maze</a:t>
            </a:r>
            <a:endParaRPr lang="it-IT" sz="1600" noProof="1">
              <a:latin typeface="+mj-lt"/>
              <a:ea typeface="+mj-ea"/>
              <a:cs typeface="+mj-cs"/>
            </a:endParaRP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2003 -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Titan Rain</a:t>
            </a:r>
            <a:endParaRPr lang="it-IT" sz="1600" noProof="1">
              <a:latin typeface="+mj-lt"/>
              <a:ea typeface="+mj-ea"/>
              <a:cs typeface="+mj-cs"/>
            </a:endParaRPr>
          </a:p>
          <a:p>
            <a:endParaRPr lang="it-IT" sz="1600" noProof="1" smtClean="0">
              <a:latin typeface="+mj-lt"/>
              <a:ea typeface="+mj-ea"/>
              <a:cs typeface="+mj-cs"/>
            </a:endParaRPr>
          </a:p>
          <a:p>
            <a:endParaRPr lang="it-IT" sz="1600" noProof="1">
              <a:latin typeface="+mj-lt"/>
              <a:ea typeface="+mj-ea"/>
              <a:cs typeface="+mj-cs"/>
            </a:endParaRP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2009 -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Operation </a:t>
            </a:r>
            <a:r>
              <a:rPr lang="it-IT" sz="1600" noProof="1">
                <a:latin typeface="+mj-lt"/>
                <a:ea typeface="+mj-ea"/>
                <a:cs typeface="+mj-cs"/>
              </a:rPr>
              <a:t>A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urora</a:t>
            </a:r>
            <a:endParaRPr lang="it-IT" sz="1600" noProof="1">
              <a:latin typeface="+mj-lt"/>
              <a:ea typeface="+mj-ea"/>
              <a:cs typeface="+mj-cs"/>
            </a:endParaRP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2009 -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Ghost Net</a:t>
            </a:r>
            <a:endParaRPr lang="it-IT" sz="1600" noProof="1">
              <a:latin typeface="+mj-lt"/>
              <a:ea typeface="+mj-ea"/>
              <a:cs typeface="+mj-cs"/>
            </a:endParaRP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2011 - Nightdragon</a:t>
            </a: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2012 - Red October</a:t>
            </a: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2012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- </a:t>
            </a:r>
            <a:r>
              <a:rPr lang="it-IT" sz="1600" noProof="1">
                <a:latin typeface="+mj-lt"/>
                <a:ea typeface="+mj-ea"/>
                <a:cs typeface="+mj-cs"/>
              </a:rPr>
              <a:t>Flame</a:t>
            </a: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2012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- </a:t>
            </a:r>
            <a:r>
              <a:rPr lang="it-IT" sz="1600" noProof="1">
                <a:latin typeface="+mj-lt"/>
                <a:ea typeface="+mj-ea"/>
                <a:cs typeface="+mj-cs"/>
              </a:rPr>
              <a:t>Gauss</a:t>
            </a: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2014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- </a:t>
            </a:r>
            <a:r>
              <a:rPr lang="it-IT" sz="1600" noProof="1">
                <a:latin typeface="+mj-lt"/>
                <a:ea typeface="+mj-ea"/>
                <a:cs typeface="+mj-cs"/>
              </a:rPr>
              <a:t>Mask</a:t>
            </a: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2014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- Snake</a:t>
            </a:r>
            <a:endParaRPr lang="it-IT" sz="1600" noProof="1">
              <a:latin typeface="+mj-lt"/>
              <a:ea typeface="+mj-ea"/>
              <a:cs typeface="+mj-cs"/>
            </a:endParaRPr>
          </a:p>
          <a:p>
            <a:r>
              <a:rPr lang="it-IT" sz="1600" noProof="1">
                <a:latin typeface="+mj-lt"/>
                <a:ea typeface="+mj-ea"/>
                <a:cs typeface="+mj-cs"/>
              </a:rPr>
              <a:t>2015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- </a:t>
            </a:r>
            <a:r>
              <a:rPr lang="it-IT" sz="1600" noProof="1">
                <a:latin typeface="+mj-lt"/>
                <a:ea typeface="+mj-ea"/>
                <a:cs typeface="+mj-cs"/>
              </a:rPr>
              <a:t>Deep </a:t>
            </a:r>
            <a:r>
              <a:rPr lang="it-IT" sz="1600" noProof="1" smtClean="0">
                <a:latin typeface="+mj-lt"/>
                <a:ea typeface="+mj-ea"/>
                <a:cs typeface="+mj-cs"/>
              </a:rPr>
              <a:t>Panda</a:t>
            </a:r>
            <a:endParaRPr lang="it-IT" sz="1600" noProof="1">
              <a:latin typeface="+mj-lt"/>
              <a:ea typeface="+mj-ea"/>
              <a:cs typeface="+mj-cs"/>
            </a:endParaRPr>
          </a:p>
        </p:txBody>
      </p:sp>
      <p:sp>
        <p:nvSpPr>
          <p:cNvPr id="7" name="Parentesi quadra chiusa 6"/>
          <p:cNvSpPr/>
          <p:nvPr/>
        </p:nvSpPr>
        <p:spPr>
          <a:xfrm>
            <a:off x="7887214" y="2478960"/>
            <a:ext cx="179294" cy="565475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Parentesi quadra chiusa 25"/>
          <p:cNvSpPr/>
          <p:nvPr/>
        </p:nvSpPr>
        <p:spPr>
          <a:xfrm>
            <a:off x="7881813" y="3371869"/>
            <a:ext cx="204352" cy="2406728"/>
          </a:xfrm>
          <a:prstGeom prst="rightBracket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CasellaDiTesto 7"/>
          <p:cNvSpPr txBox="1"/>
          <p:nvPr/>
        </p:nvSpPr>
        <p:spPr>
          <a:xfrm>
            <a:off x="8170826" y="2621535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Cyber Warfare</a:t>
            </a:r>
            <a:endParaRPr lang="en-CA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8290689" y="4205901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APT</a:t>
            </a:r>
            <a:endParaRPr lang="en-CA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_Plan_IonGreen_16X9_TP103417220" id="{1CE77C98-2045-40D4-8790-EAE8D9BE964E}" vid="{E125BA12-530B-44A7-AAEB-6AEFD630BC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478CBB3-73F7-4AE4-8F66-D704F33A81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piano aziendale (design verde-ione, widescreen)</Template>
  <TotalTime>0</TotalTime>
  <Words>1668</Words>
  <Application>Microsoft Office PowerPoint</Application>
  <PresentationFormat>Widescreen</PresentationFormat>
  <Paragraphs>297</Paragraphs>
  <Slides>34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inherit</vt:lpstr>
      <vt:lpstr>Segoe UI</vt:lpstr>
      <vt:lpstr>Wingdings</vt:lpstr>
      <vt:lpstr>Wingdings 3</vt:lpstr>
      <vt:lpstr>Ione</vt:lpstr>
      <vt:lpstr>New methodologies for detecting and mitigating ring0 and ring -1 exploits in modern OS</vt:lpstr>
      <vt:lpstr>#cat /dev/user</vt:lpstr>
      <vt:lpstr>Software Vulnerability:</vt:lpstr>
      <vt:lpstr>Some milestones</vt:lpstr>
      <vt:lpstr>0-Day</vt:lpstr>
      <vt:lpstr>Weaponizing 0-Day</vt:lpstr>
      <vt:lpstr>Weaponizing 0-Day</vt:lpstr>
      <vt:lpstr>Motivation: APT</vt:lpstr>
      <vt:lpstr>Motivation: APT</vt:lpstr>
      <vt:lpstr>Motivation: Critical Infrastructure Threats</vt:lpstr>
      <vt:lpstr>Motivation: IoT and Biomedical Threats</vt:lpstr>
      <vt:lpstr>Motivation: IoT – Mirai Botnet</vt:lpstr>
      <vt:lpstr>Motivation: Automotive Threats</vt:lpstr>
      <vt:lpstr>Hierarchical protection domains in modern OS</vt:lpstr>
      <vt:lpstr>Hierarchical protection domains in modern OS: The negative rings</vt:lpstr>
      <vt:lpstr>hierarchical protection domains in modern OS: The negative rings</vt:lpstr>
      <vt:lpstr>State of Art of Exploit Mitigation Technologies</vt:lpstr>
      <vt:lpstr>State of Art of Exploit Mitigation Technologies : Windows</vt:lpstr>
      <vt:lpstr>Exploit Vulnerability has become increasingly difficult</vt:lpstr>
      <vt:lpstr>State of Art of Exploit Mitigation Technologies : Linux</vt:lpstr>
      <vt:lpstr>State of Art of Exploit Mitigation Technologies : Android – Samsung Knox</vt:lpstr>
      <vt:lpstr>State of Art of Exploit Mitigation Technologies : TEE</vt:lpstr>
      <vt:lpstr>State of Art of Exploit Mitigation Technologies : ASLR - KASLR</vt:lpstr>
      <vt:lpstr>State of Art of Exploit Mitigation Technologies : Windows Kernel 64 bit ASLR </vt:lpstr>
      <vt:lpstr>State of Art of Exploit Mitigation Technologies : Windows 10 VBS (kernel)</vt:lpstr>
      <vt:lpstr>State of Art of Exploit Mitigation Technologies : Control Flow Guard (CFG)</vt:lpstr>
      <vt:lpstr>Evaluation of actual Exploit Mitigation Technologies 1/3</vt:lpstr>
      <vt:lpstr>Evaluation of actual Exploit Mitigation Technologies 2/3</vt:lpstr>
      <vt:lpstr>Evaluation of actual Exploit Mitigation Technologies 3/3</vt:lpstr>
      <vt:lpstr>Some exploits mitigation efforts in literature</vt:lpstr>
      <vt:lpstr>Exploit and Malware Analysis</vt:lpstr>
      <vt:lpstr>Research Goals</vt:lpstr>
      <vt:lpstr>Research Agenda: Experimentations</vt:lpstr>
      <vt:lpstr>Research Agenda : the Research Loop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hardware-assisted to counteract ring0 and ring-1 exploit in modern OS</dc:title>
  <dc:creator>antonio</dc:creator>
  <cp:keywords/>
  <cp:lastModifiedBy>antonio</cp:lastModifiedBy>
  <cp:revision>168</cp:revision>
  <cp:lastPrinted>2012-08-15T21:38:02Z</cp:lastPrinted>
  <dcterms:created xsi:type="dcterms:W3CDTF">2016-10-20T10:04:14Z</dcterms:created>
  <dcterms:modified xsi:type="dcterms:W3CDTF">2016-10-28T16:37:07Z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TC034172229991</vt:lpwstr>
  </property>
</Properties>
</file>