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6"/>
  </p:notesMasterIdLst>
  <p:sldIdLst>
    <p:sldId id="256" r:id="rId2"/>
    <p:sldId id="517" r:id="rId3"/>
    <p:sldId id="519" r:id="rId4"/>
    <p:sldId id="546" r:id="rId5"/>
    <p:sldId id="518" r:id="rId6"/>
    <p:sldId id="441" r:id="rId7"/>
    <p:sldId id="437" r:id="rId8"/>
    <p:sldId id="438" r:id="rId9"/>
    <p:sldId id="418" r:id="rId10"/>
    <p:sldId id="419" r:id="rId11"/>
    <p:sldId id="257" r:id="rId12"/>
    <p:sldId id="481" r:id="rId13"/>
    <p:sldId id="482" r:id="rId14"/>
    <p:sldId id="484" r:id="rId15"/>
    <p:sldId id="485" r:id="rId16"/>
    <p:sldId id="486" r:id="rId17"/>
    <p:sldId id="487" r:id="rId18"/>
    <p:sldId id="488" r:id="rId19"/>
    <p:sldId id="489" r:id="rId20"/>
    <p:sldId id="492" r:id="rId21"/>
    <p:sldId id="493" r:id="rId22"/>
    <p:sldId id="494" r:id="rId23"/>
    <p:sldId id="495" r:id="rId24"/>
    <p:sldId id="407" r:id="rId25"/>
    <p:sldId id="408" r:id="rId26"/>
    <p:sldId id="409" r:id="rId27"/>
    <p:sldId id="410" r:id="rId28"/>
    <p:sldId id="411" r:id="rId29"/>
    <p:sldId id="412" r:id="rId30"/>
    <p:sldId id="413" r:id="rId31"/>
    <p:sldId id="414" r:id="rId32"/>
    <p:sldId id="415" r:id="rId33"/>
    <p:sldId id="416" r:id="rId34"/>
    <p:sldId id="417" r:id="rId35"/>
    <p:sldId id="294" r:id="rId36"/>
    <p:sldId id="292" r:id="rId37"/>
    <p:sldId id="293" r:id="rId38"/>
    <p:sldId id="260" r:id="rId39"/>
    <p:sldId id="261" r:id="rId40"/>
    <p:sldId id="262" r:id="rId41"/>
    <p:sldId id="263" r:id="rId42"/>
    <p:sldId id="264" r:id="rId43"/>
    <p:sldId id="420" r:id="rId44"/>
    <p:sldId id="421" r:id="rId45"/>
    <p:sldId id="422" r:id="rId46"/>
    <p:sldId id="424" r:id="rId47"/>
    <p:sldId id="425" r:id="rId48"/>
    <p:sldId id="426" r:id="rId49"/>
    <p:sldId id="427" r:id="rId50"/>
    <p:sldId id="428" r:id="rId51"/>
    <p:sldId id="429" r:id="rId52"/>
    <p:sldId id="430" r:id="rId53"/>
    <p:sldId id="431" r:id="rId54"/>
    <p:sldId id="432" r:id="rId55"/>
    <p:sldId id="433" r:id="rId56"/>
    <p:sldId id="434" r:id="rId57"/>
    <p:sldId id="435" r:id="rId58"/>
    <p:sldId id="436" r:id="rId59"/>
    <p:sldId id="265" r:id="rId60"/>
    <p:sldId id="268" r:id="rId61"/>
    <p:sldId id="269" r:id="rId62"/>
    <p:sldId id="270" r:id="rId63"/>
    <p:sldId id="271" r:id="rId64"/>
    <p:sldId id="272" r:id="rId65"/>
    <p:sldId id="273" r:id="rId66"/>
    <p:sldId id="274" r:id="rId67"/>
    <p:sldId id="275" r:id="rId68"/>
    <p:sldId id="277" r:id="rId69"/>
    <p:sldId id="278" r:id="rId70"/>
    <p:sldId id="280" r:id="rId71"/>
    <p:sldId id="281" r:id="rId72"/>
    <p:sldId id="282" r:id="rId73"/>
    <p:sldId id="283" r:id="rId74"/>
    <p:sldId id="285" r:id="rId75"/>
    <p:sldId id="286" r:id="rId76"/>
    <p:sldId id="288" r:id="rId77"/>
    <p:sldId id="289" r:id="rId78"/>
    <p:sldId id="290" r:id="rId79"/>
    <p:sldId id="295" r:id="rId80"/>
    <p:sldId id="296" r:id="rId81"/>
    <p:sldId id="297" r:id="rId82"/>
    <p:sldId id="298" r:id="rId83"/>
    <p:sldId id="299" r:id="rId84"/>
    <p:sldId id="300" r:id="rId85"/>
    <p:sldId id="439" r:id="rId86"/>
    <p:sldId id="396" r:id="rId87"/>
    <p:sldId id="397" r:id="rId88"/>
    <p:sldId id="520" r:id="rId89"/>
    <p:sldId id="521" r:id="rId90"/>
    <p:sldId id="522" r:id="rId91"/>
    <p:sldId id="523" r:id="rId92"/>
    <p:sldId id="524" r:id="rId93"/>
    <p:sldId id="525" r:id="rId94"/>
    <p:sldId id="526" r:id="rId95"/>
    <p:sldId id="527" r:id="rId96"/>
    <p:sldId id="528" r:id="rId97"/>
    <p:sldId id="529" r:id="rId98"/>
    <p:sldId id="530" r:id="rId99"/>
    <p:sldId id="531" r:id="rId100"/>
    <p:sldId id="532" r:id="rId101"/>
    <p:sldId id="533" r:id="rId102"/>
    <p:sldId id="534" r:id="rId103"/>
    <p:sldId id="535" r:id="rId104"/>
    <p:sldId id="536" r:id="rId105"/>
    <p:sldId id="537" r:id="rId106"/>
    <p:sldId id="538" r:id="rId107"/>
    <p:sldId id="539" r:id="rId108"/>
    <p:sldId id="540" r:id="rId109"/>
    <p:sldId id="541" r:id="rId110"/>
    <p:sldId id="542" r:id="rId111"/>
    <p:sldId id="543" r:id="rId112"/>
    <p:sldId id="544" r:id="rId113"/>
    <p:sldId id="545" r:id="rId114"/>
    <p:sldId id="388" r:id="rId115"/>
    <p:sldId id="389" r:id="rId116"/>
    <p:sldId id="404" r:id="rId117"/>
    <p:sldId id="390" r:id="rId118"/>
    <p:sldId id="391" r:id="rId119"/>
    <p:sldId id="392" r:id="rId120"/>
    <p:sldId id="393" r:id="rId121"/>
    <p:sldId id="405" r:id="rId122"/>
    <p:sldId id="394" r:id="rId123"/>
    <p:sldId id="395" r:id="rId124"/>
    <p:sldId id="318" r:id="rId125"/>
    <p:sldId id="319" r:id="rId126"/>
    <p:sldId id="320" r:id="rId127"/>
    <p:sldId id="321" r:id="rId128"/>
    <p:sldId id="322" r:id="rId129"/>
    <p:sldId id="323" r:id="rId130"/>
    <p:sldId id="324" r:id="rId131"/>
    <p:sldId id="325" r:id="rId132"/>
    <p:sldId id="326" r:id="rId133"/>
    <p:sldId id="385" r:id="rId134"/>
    <p:sldId id="327" r:id="rId135"/>
    <p:sldId id="328" r:id="rId136"/>
    <p:sldId id="329" r:id="rId137"/>
    <p:sldId id="330" r:id="rId138"/>
    <p:sldId id="331" r:id="rId139"/>
    <p:sldId id="332" r:id="rId140"/>
    <p:sldId id="333" r:id="rId141"/>
    <p:sldId id="335" r:id="rId142"/>
    <p:sldId id="336" r:id="rId143"/>
    <p:sldId id="337" r:id="rId144"/>
    <p:sldId id="338" r:id="rId145"/>
    <p:sldId id="339" r:id="rId146"/>
    <p:sldId id="340" r:id="rId147"/>
    <p:sldId id="341" r:id="rId148"/>
    <p:sldId id="342" r:id="rId149"/>
    <p:sldId id="343" r:id="rId150"/>
    <p:sldId id="344" r:id="rId151"/>
    <p:sldId id="345" r:id="rId152"/>
    <p:sldId id="351" r:id="rId153"/>
    <p:sldId id="352" r:id="rId154"/>
    <p:sldId id="353" r:id="rId155"/>
    <p:sldId id="354" r:id="rId156"/>
    <p:sldId id="355" r:id="rId157"/>
    <p:sldId id="356" r:id="rId158"/>
    <p:sldId id="357" r:id="rId159"/>
    <p:sldId id="358" r:id="rId160"/>
    <p:sldId id="359" r:id="rId161"/>
    <p:sldId id="360" r:id="rId162"/>
    <p:sldId id="386" r:id="rId163"/>
    <p:sldId id="361" r:id="rId164"/>
    <p:sldId id="362" r:id="rId165"/>
    <p:sldId id="363" r:id="rId166"/>
    <p:sldId id="364" r:id="rId167"/>
    <p:sldId id="365" r:id="rId168"/>
    <p:sldId id="366" r:id="rId169"/>
    <p:sldId id="367" r:id="rId170"/>
    <p:sldId id="368" r:id="rId171"/>
    <p:sldId id="369" r:id="rId172"/>
    <p:sldId id="370" r:id="rId173"/>
    <p:sldId id="371" r:id="rId174"/>
    <p:sldId id="372" r:id="rId175"/>
    <p:sldId id="373" r:id="rId176"/>
    <p:sldId id="374" r:id="rId177"/>
    <p:sldId id="375" r:id="rId178"/>
    <p:sldId id="442" r:id="rId179"/>
    <p:sldId id="443" r:id="rId180"/>
    <p:sldId id="444" r:id="rId181"/>
    <p:sldId id="445" r:id="rId182"/>
    <p:sldId id="480" r:id="rId183"/>
    <p:sldId id="446" r:id="rId184"/>
    <p:sldId id="447" r:id="rId185"/>
    <p:sldId id="448" r:id="rId186"/>
    <p:sldId id="449" r:id="rId187"/>
    <p:sldId id="450" r:id="rId188"/>
    <p:sldId id="451" r:id="rId189"/>
    <p:sldId id="452" r:id="rId190"/>
    <p:sldId id="453" r:id="rId191"/>
    <p:sldId id="454" r:id="rId192"/>
    <p:sldId id="455" r:id="rId193"/>
    <p:sldId id="456" r:id="rId194"/>
    <p:sldId id="457" r:id="rId195"/>
    <p:sldId id="458" r:id="rId196"/>
    <p:sldId id="459" r:id="rId197"/>
    <p:sldId id="460" r:id="rId198"/>
    <p:sldId id="461" r:id="rId199"/>
    <p:sldId id="462" r:id="rId200"/>
    <p:sldId id="463" r:id="rId201"/>
    <p:sldId id="496" r:id="rId202"/>
    <p:sldId id="497" r:id="rId203"/>
    <p:sldId id="498" r:id="rId204"/>
    <p:sldId id="499" r:id="rId205"/>
    <p:sldId id="500" r:id="rId206"/>
    <p:sldId id="501" r:id="rId207"/>
    <p:sldId id="502" r:id="rId208"/>
    <p:sldId id="503" r:id="rId209"/>
    <p:sldId id="504" r:id="rId210"/>
    <p:sldId id="505" r:id="rId211"/>
    <p:sldId id="506" r:id="rId212"/>
    <p:sldId id="507" r:id="rId213"/>
    <p:sldId id="508" r:id="rId214"/>
    <p:sldId id="509" r:id="rId215"/>
    <p:sldId id="510" r:id="rId216"/>
    <p:sldId id="511" r:id="rId217"/>
    <p:sldId id="512" r:id="rId218"/>
    <p:sldId id="513" r:id="rId219"/>
    <p:sldId id="514" r:id="rId220"/>
    <p:sldId id="515" r:id="rId221"/>
    <p:sldId id="516" r:id="rId222"/>
    <p:sldId id="465" r:id="rId223"/>
    <p:sldId id="384" r:id="rId224"/>
    <p:sldId id="334" r:id="rId2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47" autoAdjust="0"/>
  </p:normalViewPr>
  <p:slideViewPr>
    <p:cSldViewPr>
      <p:cViewPr varScale="1">
        <p:scale>
          <a:sx n="63" d="100"/>
          <a:sy n="63" d="100"/>
        </p:scale>
        <p:origin x="202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microsoft.com/office/2015/10/relationships/revisionInfo" Target="revisionInfo.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239FC-7304-4655-807D-2C94674FA2E5}" type="datetimeFigureOut">
              <a:rPr lang="en-US" smtClean="0"/>
              <a:t>10/4/2017</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E1253-ED63-4E1C-8A3E-B39048EC949F}" type="slidenum">
              <a:rPr lang="en-US" smtClean="0"/>
              <a:t>‹N›</a:t>
            </a:fld>
            <a:endParaRPr lang="en-US"/>
          </a:p>
        </p:txBody>
      </p:sp>
    </p:spTree>
    <p:extLst>
      <p:ext uri="{BB962C8B-B14F-4D97-AF65-F5344CB8AC3E}">
        <p14:creationId xmlns:p14="http://schemas.microsoft.com/office/powerpoint/2010/main" val="228553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t.wikipedia.org/wiki/Vienn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Visual_Basic" TargetMode="External"/><Relationship Id="rId3" Type="http://schemas.openxmlformats.org/officeDocument/2006/relationships/hyperlink" Target="http://en.wikipedia.org/wiki/Computer_worm" TargetMode="External"/><Relationship Id="rId7" Type="http://schemas.openxmlformats.org/officeDocument/2006/relationships/hyperlink" Target="http://en.wikipedia.org/wiki/Scripting_language" TargetMode="External"/><Relationship Id="rId12" Type="http://schemas.openxmlformats.org/officeDocument/2006/relationships/hyperlink" Target="http://en.wikipedia.org/wiki/Melissa_(computer_virus)" TargetMode="External"/><Relationship Id="rId2" Type="http://schemas.openxmlformats.org/officeDocument/2006/relationships/slide" Target="../slides/slide115.xml"/><Relationship Id="rId1" Type="http://schemas.openxmlformats.org/officeDocument/2006/relationships/notesMaster" Target="../notesMasters/notesMaster1.xml"/><Relationship Id="rId6" Type="http://schemas.openxmlformats.org/officeDocument/2006/relationships/hyperlink" Target="http://en.wikipedia.org/wiki/Philippines" TargetMode="External"/><Relationship Id="rId11" Type="http://schemas.openxmlformats.org/officeDocument/2006/relationships/hyperlink" Target="http://en.wikipedia.org/wiki/Microsoft_Outlook" TargetMode="External"/><Relationship Id="rId5" Type="http://schemas.openxmlformats.org/officeDocument/2006/relationships/hyperlink" Target="http://en.wikipedia.org/wiki/ILOVEYOU#cite_note-1" TargetMode="External"/><Relationship Id="rId10" Type="http://schemas.openxmlformats.org/officeDocument/2006/relationships/hyperlink" Target="http://en.wikipedia.org/wiki/Windows_Address_Book" TargetMode="External"/><Relationship Id="rId4" Type="http://schemas.openxmlformats.org/officeDocument/2006/relationships/hyperlink" Target="http://en.wikipedia.org/wiki/Microsoft_Windows" TargetMode="External"/><Relationship Id="rId9" Type="http://schemas.openxmlformats.org/officeDocument/2006/relationships/hyperlink" Target="http://en.wikipedia.org/wiki/ILOVEYOU#cite_note-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Si procurò documenti governativi falsi, che attestavano che egli fosse un funzionario statale incaricato della vendita della torre. Organizzò un incontro con sei dei più grandi commercianti di materiali ferrosi della Francia presso </a:t>
            </a:r>
            <a:r>
              <a:rPr lang="it-IT" sz="1200" b="1" i="0" u="sng" kern="1200" dirty="0">
                <a:solidFill>
                  <a:schemeClr val="tx1"/>
                </a:solidFill>
                <a:effectLst/>
                <a:latin typeface="+mn-lt"/>
                <a:ea typeface="+mn-ea"/>
                <a:cs typeface="+mn-cs"/>
              </a:rPr>
              <a:t>l'Hotel de </a:t>
            </a:r>
            <a:r>
              <a:rPr lang="it-IT" sz="1200" b="1" i="0" u="sng" kern="1200" dirty="0" err="1">
                <a:solidFill>
                  <a:schemeClr val="tx1"/>
                </a:solidFill>
                <a:effectLst/>
                <a:latin typeface="+mn-lt"/>
                <a:ea typeface="+mn-ea"/>
                <a:cs typeface="+mn-cs"/>
              </a:rPr>
              <a:t>Crillon</a:t>
            </a:r>
            <a:r>
              <a:rPr lang="it-IT" sz="1200" b="0" i="0" kern="1200" dirty="0">
                <a:solidFill>
                  <a:schemeClr val="tx1"/>
                </a:solidFill>
                <a:effectLst/>
                <a:latin typeface="+mn-lt"/>
                <a:ea typeface="+mn-ea"/>
                <a:cs typeface="+mn-cs"/>
              </a:rPr>
              <a:t>, uno dei più prestigiosi alberghi della vecchia Parigi, presentandosi come l'assistente del direttore generale del ministero delle poste e telecomunicazioni.</a:t>
            </a:r>
          </a:p>
          <a:p>
            <a:r>
              <a:rPr lang="it-IT" sz="1200" b="0" i="0" kern="1200" dirty="0" err="1">
                <a:solidFill>
                  <a:schemeClr val="tx1"/>
                </a:solidFill>
                <a:effectLst/>
                <a:latin typeface="+mn-lt"/>
                <a:ea typeface="+mn-ea"/>
                <a:cs typeface="+mn-cs"/>
              </a:rPr>
              <a:t>Lustig</a:t>
            </a:r>
            <a:r>
              <a:rPr lang="it-IT" sz="1200" b="0" i="0" kern="1200" dirty="0">
                <a:solidFill>
                  <a:schemeClr val="tx1"/>
                </a:solidFill>
                <a:effectLst/>
                <a:latin typeface="+mn-lt"/>
                <a:ea typeface="+mn-ea"/>
                <a:cs typeface="+mn-cs"/>
              </a:rPr>
              <a:t> affermò che il governo francese intendesse smantellare la torre, a causa del suo stato fatiscente. In effetti la torre fu progettata per essere il simbolo dell</a:t>
            </a:r>
            <a:r>
              <a:rPr lang="it-IT" sz="1200" b="1" i="0" u="sng" kern="1200" dirty="0">
                <a:solidFill>
                  <a:schemeClr val="tx1"/>
                </a:solidFill>
                <a:effectLst/>
                <a:latin typeface="+mn-lt"/>
                <a:ea typeface="+mn-ea"/>
                <a:cs typeface="+mn-cs"/>
              </a:rPr>
              <a:t>' Esposizione universale di Parigi del 1889 </a:t>
            </a:r>
            <a:r>
              <a:rPr lang="it-IT" sz="1200" b="0" i="0" kern="1200" dirty="0">
                <a:solidFill>
                  <a:schemeClr val="tx1"/>
                </a:solidFill>
                <a:effectLst/>
                <a:latin typeface="+mn-lt"/>
                <a:ea typeface="+mn-ea"/>
                <a:cs typeface="+mn-cs"/>
              </a:rPr>
              <a:t>e nei piani originari doveva venire smontata vent'anni dopo, quindi il suo discorso venne reso da questo maggiormente credibile. Inoltre mise in rilievo il fatto che la torre stonasse con le cattedrali gotiche parigine.</a:t>
            </a:r>
          </a:p>
          <a:p>
            <a:r>
              <a:rPr lang="it-IT" sz="1200" b="0" i="0" kern="1200" dirty="0">
                <a:solidFill>
                  <a:schemeClr val="tx1"/>
                </a:solidFill>
                <a:effectLst/>
                <a:latin typeface="+mn-lt"/>
                <a:ea typeface="+mn-ea"/>
                <a:cs typeface="+mn-cs"/>
              </a:rPr>
              <a:t>Individuò in Andre </a:t>
            </a:r>
            <a:r>
              <a:rPr lang="it-IT" sz="1200" b="0" i="0" kern="1200" dirty="0" err="1">
                <a:solidFill>
                  <a:schemeClr val="tx1"/>
                </a:solidFill>
                <a:effectLst/>
                <a:latin typeface="+mn-lt"/>
                <a:ea typeface="+mn-ea"/>
                <a:cs typeface="+mn-cs"/>
              </a:rPr>
              <a:t>Poisson</a:t>
            </a:r>
            <a:r>
              <a:rPr lang="it-IT" sz="1200" b="0" i="0" kern="1200" dirty="0">
                <a:solidFill>
                  <a:schemeClr val="tx1"/>
                </a:solidFill>
                <a:effectLst/>
                <a:latin typeface="+mn-lt"/>
                <a:ea typeface="+mn-ea"/>
                <a:cs typeface="+mn-cs"/>
              </a:rPr>
              <a:t> la propria vittima. Chiese ai presenti di mantenere il segreto sull'incontro, spacciandolo per segreto di stato. </a:t>
            </a:r>
            <a:r>
              <a:rPr lang="it-IT" sz="1200" b="0" i="0" kern="1200" dirty="0" err="1">
                <a:solidFill>
                  <a:schemeClr val="tx1"/>
                </a:solidFill>
                <a:effectLst/>
                <a:latin typeface="+mn-lt"/>
                <a:ea typeface="+mn-ea"/>
                <a:cs typeface="+mn-cs"/>
              </a:rPr>
              <a:t>Poisson</a:t>
            </a:r>
            <a:r>
              <a:rPr lang="it-IT" sz="1200" b="0" i="0" kern="1200" dirty="0">
                <a:solidFill>
                  <a:schemeClr val="tx1"/>
                </a:solidFill>
                <a:effectLst/>
                <a:latin typeface="+mn-lt"/>
                <a:ea typeface="+mn-ea"/>
                <a:cs typeface="+mn-cs"/>
              </a:rPr>
              <a:t>, spinto dalla moglie insospettita dalla segretezza e dalla rapidità che </a:t>
            </a:r>
            <a:r>
              <a:rPr lang="it-IT" sz="1200" b="0" i="0" kern="1200" dirty="0" err="1">
                <a:solidFill>
                  <a:schemeClr val="tx1"/>
                </a:solidFill>
                <a:effectLst/>
                <a:latin typeface="+mn-lt"/>
                <a:ea typeface="+mn-ea"/>
                <a:cs typeface="+mn-cs"/>
              </a:rPr>
              <a:t>Lustig</a:t>
            </a:r>
            <a:r>
              <a:rPr lang="it-IT" sz="1200" b="0" i="0" kern="1200" dirty="0">
                <a:solidFill>
                  <a:schemeClr val="tx1"/>
                </a:solidFill>
                <a:effectLst/>
                <a:latin typeface="+mn-lt"/>
                <a:ea typeface="+mn-ea"/>
                <a:cs typeface="+mn-cs"/>
              </a:rPr>
              <a:t> usò, decise di chiedere spiegazioni. La risposta che ottenne fu che lo stato non gli aveva dato abbastanza soldi per finanziare una trattativa più lunga, e che aveva interesse a concludere in fretta la questione in quanto il proprio stipendio era relativamente basso rispetto allo stile di vita imposto dalla pomposità dell'evento.</a:t>
            </a:r>
          </a:p>
          <a:p>
            <a:r>
              <a:rPr lang="it-IT" sz="1200" b="0" i="0" kern="1200" dirty="0" err="1">
                <a:solidFill>
                  <a:schemeClr val="tx1"/>
                </a:solidFill>
                <a:effectLst/>
                <a:latin typeface="+mn-lt"/>
                <a:ea typeface="+mn-ea"/>
                <a:cs typeface="+mn-cs"/>
              </a:rPr>
              <a:t>Poisson</a:t>
            </a:r>
            <a:r>
              <a:rPr lang="it-IT" sz="1200" b="0" i="0" kern="1200" dirty="0">
                <a:solidFill>
                  <a:schemeClr val="tx1"/>
                </a:solidFill>
                <a:effectLst/>
                <a:latin typeface="+mn-lt"/>
                <a:ea typeface="+mn-ea"/>
                <a:cs typeface="+mn-cs"/>
              </a:rPr>
              <a:t>, dedusse di trovarsi di fronte ad un funzionario corrotto che voleva una bustarella, di conseguenza cascò nella trappola e diede a </a:t>
            </a:r>
            <a:r>
              <a:rPr lang="it-IT" sz="1200" b="0" i="0" kern="1200" dirty="0" err="1">
                <a:solidFill>
                  <a:schemeClr val="tx1"/>
                </a:solidFill>
                <a:effectLst/>
                <a:latin typeface="+mn-lt"/>
                <a:ea typeface="+mn-ea"/>
                <a:cs typeface="+mn-cs"/>
              </a:rPr>
              <a:t>Lustig</a:t>
            </a:r>
            <a:r>
              <a:rPr lang="it-IT" sz="1200" b="0" i="0" kern="1200" dirty="0">
                <a:solidFill>
                  <a:schemeClr val="tx1"/>
                </a:solidFill>
                <a:effectLst/>
                <a:latin typeface="+mn-lt"/>
                <a:ea typeface="+mn-ea"/>
                <a:cs typeface="+mn-cs"/>
              </a:rPr>
              <a:t> i soldi per la torre più una "mancia" personale. </a:t>
            </a:r>
            <a:r>
              <a:rPr lang="it-IT" sz="1200" b="0" i="0" kern="1200" dirty="0" err="1">
                <a:solidFill>
                  <a:schemeClr val="tx1"/>
                </a:solidFill>
                <a:effectLst/>
                <a:latin typeface="+mn-lt"/>
                <a:ea typeface="+mn-ea"/>
                <a:cs typeface="+mn-cs"/>
              </a:rPr>
              <a:t>Lustig</a:t>
            </a:r>
            <a:r>
              <a:rPr lang="it-IT" sz="1200" b="0" i="0" kern="1200" dirty="0">
                <a:solidFill>
                  <a:schemeClr val="tx1"/>
                </a:solidFill>
                <a:effectLst/>
                <a:latin typeface="+mn-lt"/>
                <a:ea typeface="+mn-ea"/>
                <a:cs typeface="+mn-cs"/>
              </a:rPr>
              <a:t> scappò a </a:t>
            </a:r>
            <a:r>
              <a:rPr lang="it-IT" sz="1200" b="0" i="0" u="none" strike="noStrike" kern="1200" dirty="0">
                <a:solidFill>
                  <a:schemeClr val="tx1"/>
                </a:solidFill>
                <a:effectLst/>
                <a:latin typeface="+mn-lt"/>
                <a:ea typeface="+mn-ea"/>
                <a:cs typeface="+mn-cs"/>
                <a:hlinkClick r:id="rId3" tooltip="Vienna"/>
              </a:rPr>
              <a:t>Vienna</a:t>
            </a:r>
            <a:r>
              <a:rPr lang="it-IT" sz="1200" b="0" i="0" kern="1200" dirty="0">
                <a:solidFill>
                  <a:schemeClr val="tx1"/>
                </a:solidFill>
                <a:effectLst/>
                <a:latin typeface="+mn-lt"/>
                <a:ea typeface="+mn-ea"/>
                <a:cs typeface="+mn-cs"/>
              </a:rPr>
              <a:t> insieme al suo complice Robert Arthur Tourbillon con una valigia piena di contanti. </a:t>
            </a:r>
            <a:r>
              <a:rPr lang="it-IT" sz="1200" b="0" i="0" kern="1200" dirty="0" err="1">
                <a:solidFill>
                  <a:schemeClr val="tx1"/>
                </a:solidFill>
                <a:effectLst/>
                <a:latin typeface="+mn-lt"/>
                <a:ea typeface="+mn-ea"/>
                <a:cs typeface="+mn-cs"/>
              </a:rPr>
              <a:t>Poisson</a:t>
            </a:r>
            <a:r>
              <a:rPr lang="it-IT" sz="1200" b="0" i="0" kern="1200" dirty="0">
                <a:solidFill>
                  <a:schemeClr val="tx1"/>
                </a:solidFill>
                <a:effectLst/>
                <a:latin typeface="+mn-lt"/>
                <a:ea typeface="+mn-ea"/>
                <a:cs typeface="+mn-cs"/>
              </a:rPr>
              <a:t>, scoperto l'inganno, si vergognò e decise di non denunciare l'accaduto.</a:t>
            </a:r>
          </a:p>
          <a:p>
            <a:r>
              <a:rPr lang="it-IT" sz="1200" b="0" i="0" kern="1200" dirty="0">
                <a:solidFill>
                  <a:schemeClr val="tx1"/>
                </a:solidFill>
                <a:effectLst/>
                <a:latin typeface="+mn-lt"/>
                <a:ea typeface="+mn-ea"/>
                <a:cs typeface="+mn-cs"/>
              </a:rPr>
              <a:t>Sei mesi dopo </a:t>
            </a:r>
            <a:r>
              <a:rPr lang="it-IT" sz="1200" b="0" i="0" kern="1200" dirty="0" err="1">
                <a:solidFill>
                  <a:schemeClr val="tx1"/>
                </a:solidFill>
                <a:effectLst/>
                <a:latin typeface="+mn-lt"/>
                <a:ea typeface="+mn-ea"/>
                <a:cs typeface="+mn-cs"/>
              </a:rPr>
              <a:t>Lustig</a:t>
            </a:r>
            <a:r>
              <a:rPr lang="it-IT" sz="1200" b="0" i="0" kern="1200" dirty="0">
                <a:solidFill>
                  <a:schemeClr val="tx1"/>
                </a:solidFill>
                <a:effectLst/>
                <a:latin typeface="+mn-lt"/>
                <a:ea typeface="+mn-ea"/>
                <a:cs typeface="+mn-cs"/>
              </a:rPr>
              <a:t> ritentò la truffa, ma uno dei possibili compratori si insospettì e denunciò il tutto. </a:t>
            </a:r>
            <a:r>
              <a:rPr lang="it-IT" sz="1200" b="0" i="0" kern="1200" dirty="0" err="1">
                <a:solidFill>
                  <a:schemeClr val="tx1"/>
                </a:solidFill>
                <a:effectLst/>
                <a:latin typeface="+mn-lt"/>
                <a:ea typeface="+mn-ea"/>
                <a:cs typeface="+mn-cs"/>
              </a:rPr>
              <a:t>Lustig</a:t>
            </a:r>
            <a:r>
              <a:rPr lang="it-IT" sz="1200" b="0" i="0" kern="1200" dirty="0">
                <a:solidFill>
                  <a:schemeClr val="tx1"/>
                </a:solidFill>
                <a:effectLst/>
                <a:latin typeface="+mn-lt"/>
                <a:ea typeface="+mn-ea"/>
                <a:cs typeface="+mn-cs"/>
              </a:rPr>
              <a:t> riuscì però a scappare insieme al suo complice.</a:t>
            </a:r>
          </a:p>
          <a:p>
            <a:endParaRPr lang="en-US" dirty="0"/>
          </a:p>
        </p:txBody>
      </p:sp>
      <p:sp>
        <p:nvSpPr>
          <p:cNvPr id="4" name="Segnaposto numero diapositiva 3"/>
          <p:cNvSpPr>
            <a:spLocks noGrp="1"/>
          </p:cNvSpPr>
          <p:nvPr>
            <p:ph type="sldNum" sz="quarter" idx="10"/>
          </p:nvPr>
        </p:nvSpPr>
        <p:spPr/>
        <p:txBody>
          <a:bodyPr/>
          <a:lstStyle/>
          <a:p>
            <a:fld id="{3BFE1253-ED63-4E1C-8A3E-B39048EC949F}" type="slidenum">
              <a:rPr lang="en-US" smtClean="0"/>
              <a:t>4</a:t>
            </a:fld>
            <a:endParaRPr lang="en-US"/>
          </a:p>
        </p:txBody>
      </p:sp>
    </p:spTree>
    <p:extLst>
      <p:ext uri="{BB962C8B-B14F-4D97-AF65-F5344CB8AC3E}">
        <p14:creationId xmlns:p14="http://schemas.microsoft.com/office/powerpoint/2010/main" val="425873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Socially-engineered attacks traditionally target people</a:t>
            </a:r>
          </a:p>
          <a:p>
            <a:r>
              <a:rPr lang="en-US" sz="1200" b="0" i="0" u="none" strike="noStrike" kern="1200" baseline="0" dirty="0">
                <a:solidFill>
                  <a:schemeClr val="tx1"/>
                </a:solidFill>
                <a:latin typeface="+mn-lt"/>
                <a:ea typeface="+mn-ea"/>
                <a:cs typeface="+mn-cs"/>
              </a:rPr>
              <a:t>with an implied knowledge or access to sensitive information,”</a:t>
            </a:r>
          </a:p>
          <a:p>
            <a:r>
              <a:rPr lang="en-US" sz="1200" b="0" i="0" u="none" strike="noStrike" kern="1200" baseline="0" dirty="0">
                <a:solidFill>
                  <a:schemeClr val="tx1"/>
                </a:solidFill>
                <a:latin typeface="+mn-lt"/>
                <a:ea typeface="+mn-ea"/>
                <a:cs typeface="+mn-cs"/>
              </a:rPr>
              <a:t>according to a statement from Check Point on the</a:t>
            </a:r>
          </a:p>
          <a:p>
            <a:r>
              <a:rPr lang="en-US" sz="1200" b="0" i="0" u="none" strike="noStrike" kern="1200" baseline="0" dirty="0">
                <a:solidFill>
                  <a:schemeClr val="tx1"/>
                </a:solidFill>
                <a:latin typeface="+mn-lt"/>
                <a:ea typeface="+mn-ea"/>
                <a:cs typeface="+mn-cs"/>
              </a:rPr>
              <a:t>survey. “Hackers today leverage a variety of techniques and</a:t>
            </a:r>
          </a:p>
          <a:p>
            <a:r>
              <a:rPr lang="en-US" sz="1200" b="0" i="0" u="none" strike="noStrike" kern="1200" baseline="0" dirty="0">
                <a:solidFill>
                  <a:schemeClr val="tx1"/>
                </a:solidFill>
                <a:latin typeface="+mn-lt"/>
                <a:ea typeface="+mn-ea"/>
                <a:cs typeface="+mn-cs"/>
              </a:rPr>
              <a:t>social networking applications to gather personal and professional</a:t>
            </a:r>
          </a:p>
          <a:p>
            <a:r>
              <a:rPr lang="en-US" sz="1200" b="0" i="0" u="none" strike="noStrike" kern="1200" baseline="0" dirty="0">
                <a:solidFill>
                  <a:schemeClr val="tx1"/>
                </a:solidFill>
                <a:latin typeface="+mn-lt"/>
                <a:ea typeface="+mn-ea"/>
                <a:cs typeface="+mn-cs"/>
              </a:rPr>
              <a:t>information about an individual in order to find</a:t>
            </a:r>
          </a:p>
          <a:p>
            <a:r>
              <a:rPr lang="en-US" sz="1200" b="0" i="0" u="none" strike="noStrike" kern="1200" baseline="0" dirty="0">
                <a:solidFill>
                  <a:schemeClr val="tx1"/>
                </a:solidFill>
                <a:latin typeface="+mn-lt"/>
                <a:ea typeface="+mn-ea"/>
                <a:cs typeface="+mn-cs"/>
              </a:rPr>
              <a:t>the weakest link in the organization.”</a:t>
            </a:r>
            <a:endParaRPr lang="it-IT" dirty="0"/>
          </a:p>
        </p:txBody>
      </p:sp>
      <p:sp>
        <p:nvSpPr>
          <p:cNvPr id="4" name="Segnaposto numero diapositiva 3"/>
          <p:cNvSpPr>
            <a:spLocks noGrp="1"/>
          </p:cNvSpPr>
          <p:nvPr>
            <p:ph type="sldNum" sz="quarter" idx="10"/>
          </p:nvPr>
        </p:nvSpPr>
        <p:spPr/>
        <p:txBody>
          <a:bodyPr/>
          <a:lstStyle/>
          <a:p>
            <a:fld id="{3BFE1253-ED63-4E1C-8A3E-B39048EC949F}" type="slidenum">
              <a:rPr lang="en-US" smtClean="0"/>
              <a:t>9</a:t>
            </a:fld>
            <a:endParaRPr lang="en-US"/>
          </a:p>
        </p:txBody>
      </p:sp>
    </p:spTree>
    <p:extLst>
      <p:ext uri="{BB962C8B-B14F-4D97-AF65-F5344CB8AC3E}">
        <p14:creationId xmlns:p14="http://schemas.microsoft.com/office/powerpoint/2010/main" val="419903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Hadnagy</a:t>
            </a:r>
            <a:r>
              <a:rPr lang="en-US" sz="1200" b="0" i="0" u="none" strike="noStrike" kern="1200" baseline="0" dirty="0">
                <a:solidFill>
                  <a:schemeClr val="tx1"/>
                </a:solidFill>
                <a:latin typeface="+mn-lt"/>
                <a:ea typeface="+mn-ea"/>
                <a:cs typeface="+mn-cs"/>
              </a:rPr>
              <a:t> also points out that John learned through his</a:t>
            </a:r>
          </a:p>
          <a:p>
            <a:r>
              <a:rPr lang="en-US" sz="1200" b="0" i="0" u="none" strike="noStrike" kern="1200" baseline="0" dirty="0">
                <a:solidFill>
                  <a:schemeClr val="tx1"/>
                </a:solidFill>
                <a:latin typeface="+mn-lt"/>
                <a:ea typeface="+mn-ea"/>
                <a:cs typeface="+mn-cs"/>
              </a:rPr>
              <a:t>conversation with the hacker that the hacker had not really</a:t>
            </a:r>
          </a:p>
          <a:p>
            <a:r>
              <a:rPr lang="en-US" sz="1200" b="0" i="0" u="none" strike="noStrike" kern="1200" baseline="0" dirty="0">
                <a:solidFill>
                  <a:schemeClr val="tx1"/>
                </a:solidFill>
                <a:latin typeface="+mn-lt"/>
                <a:ea typeface="+mn-ea"/>
                <a:cs typeface="+mn-cs"/>
              </a:rPr>
              <a:t>been targeting the company; he had just been out looking</a:t>
            </a:r>
          </a:p>
          <a:p>
            <a:r>
              <a:rPr lang="en-US" sz="1200" b="0" i="0" u="none" strike="noStrike" kern="1200" baseline="0" dirty="0">
                <a:solidFill>
                  <a:schemeClr val="tx1"/>
                </a:solidFill>
                <a:latin typeface="+mn-lt"/>
                <a:ea typeface="+mn-ea"/>
                <a:cs typeface="+mn-cs"/>
              </a:rPr>
              <a:t>around for something easy to compromise and found the</a:t>
            </a:r>
          </a:p>
          <a:p>
            <a:r>
              <a:rPr lang="en-US" sz="1200" b="0" i="0" u="none" strike="noStrike" kern="1200" baseline="0" dirty="0">
                <a:solidFill>
                  <a:schemeClr val="tx1"/>
                </a:solidFill>
                <a:latin typeface="+mn-lt"/>
                <a:ea typeface="+mn-ea"/>
                <a:cs typeface="+mn-cs"/>
              </a:rPr>
              <a:t>open system quite easily.</a:t>
            </a:r>
            <a:endParaRPr lang="en-US" dirty="0"/>
          </a:p>
        </p:txBody>
      </p:sp>
      <p:sp>
        <p:nvSpPr>
          <p:cNvPr id="4" name="Segnaposto numero diapositiva 3"/>
          <p:cNvSpPr>
            <a:spLocks noGrp="1"/>
          </p:cNvSpPr>
          <p:nvPr>
            <p:ph type="sldNum" sz="quarter" idx="10"/>
          </p:nvPr>
        </p:nvSpPr>
        <p:spPr/>
        <p:txBody>
          <a:bodyPr/>
          <a:lstStyle/>
          <a:p>
            <a:fld id="{3BFE1253-ED63-4E1C-8A3E-B39048EC949F}" type="slidenum">
              <a:rPr lang="en-US" smtClean="0"/>
              <a:t>30</a:t>
            </a:fld>
            <a:endParaRPr lang="en-US"/>
          </a:p>
        </p:txBody>
      </p:sp>
    </p:spTree>
    <p:extLst>
      <p:ext uri="{BB962C8B-B14F-4D97-AF65-F5344CB8AC3E}">
        <p14:creationId xmlns:p14="http://schemas.microsoft.com/office/powerpoint/2010/main" val="21828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kern="1200" dirty="0">
                <a:solidFill>
                  <a:schemeClr val="tx1"/>
                </a:solidFill>
                <a:effectLst/>
                <a:latin typeface="+mn-lt"/>
                <a:ea typeface="+mn-ea"/>
                <a:cs typeface="+mn-cs"/>
              </a:rPr>
              <a:t>ILOVEYOU</a:t>
            </a:r>
            <a:r>
              <a:rPr lang="en-US" sz="1200" b="0" i="0" kern="1200" dirty="0">
                <a:solidFill>
                  <a:schemeClr val="tx1"/>
                </a:solidFill>
                <a:effectLst/>
                <a:latin typeface="+mn-lt"/>
                <a:ea typeface="+mn-ea"/>
                <a:cs typeface="+mn-cs"/>
              </a:rPr>
              <a:t>, sometimes referred to as </a:t>
            </a:r>
            <a:r>
              <a:rPr lang="en-US" sz="1200" b="1" i="0" kern="1200" dirty="0">
                <a:solidFill>
                  <a:schemeClr val="tx1"/>
                </a:solidFill>
                <a:effectLst/>
                <a:latin typeface="+mn-lt"/>
                <a:ea typeface="+mn-ea"/>
                <a:cs typeface="+mn-cs"/>
              </a:rPr>
              <a:t>Love Letter</a:t>
            </a:r>
            <a:r>
              <a:rPr lang="en-US" sz="1200" b="0" i="0" kern="1200" dirty="0">
                <a:solidFill>
                  <a:schemeClr val="tx1"/>
                </a:solidFill>
                <a:effectLst/>
                <a:latin typeface="+mn-lt"/>
                <a:ea typeface="+mn-ea"/>
                <a:cs typeface="+mn-cs"/>
              </a:rPr>
              <a:t>, was a </a:t>
            </a:r>
            <a:r>
              <a:rPr lang="en-US" sz="1200" b="0" i="0" u="none" strike="noStrike" kern="1200" dirty="0">
                <a:solidFill>
                  <a:schemeClr val="tx1"/>
                </a:solidFill>
                <a:effectLst/>
                <a:latin typeface="+mn-lt"/>
                <a:ea typeface="+mn-ea"/>
                <a:cs typeface="+mn-cs"/>
                <a:hlinkClick r:id="rId3" tooltip="Computer worm"/>
              </a:rPr>
              <a:t>computer worm</a:t>
            </a:r>
            <a:r>
              <a:rPr lang="en-US" sz="1200" b="0" i="0" kern="1200" dirty="0">
                <a:solidFill>
                  <a:schemeClr val="tx1"/>
                </a:solidFill>
                <a:effectLst/>
                <a:latin typeface="+mn-lt"/>
                <a:ea typeface="+mn-ea"/>
                <a:cs typeface="+mn-cs"/>
              </a:rPr>
              <a:t> that attacked tens of millions of </a:t>
            </a:r>
            <a:r>
              <a:rPr lang="en-US" sz="1200" b="0" i="0" u="none" strike="noStrike" kern="1200" dirty="0">
                <a:solidFill>
                  <a:schemeClr val="tx1"/>
                </a:solidFill>
                <a:effectLst/>
                <a:latin typeface="+mn-lt"/>
                <a:ea typeface="+mn-ea"/>
                <a:cs typeface="+mn-cs"/>
                <a:hlinkClick r:id="rId4" tooltip="Microsoft Windows"/>
              </a:rPr>
              <a:t>Windows</a:t>
            </a:r>
            <a:r>
              <a:rPr lang="en-US" sz="1200" b="0" i="0" kern="1200" dirty="0">
                <a:solidFill>
                  <a:schemeClr val="tx1"/>
                </a:solidFill>
                <a:effectLst/>
                <a:latin typeface="+mn-lt"/>
                <a:ea typeface="+mn-ea"/>
                <a:cs typeface="+mn-cs"/>
              </a:rPr>
              <a:t> personal computers on and after 5 May 2000</a:t>
            </a:r>
            <a:r>
              <a:rPr lang="en-US" sz="1200" b="0" i="0" u="none" strike="noStrike" kern="1200" baseline="30000" dirty="0">
                <a:solidFill>
                  <a:schemeClr val="tx1"/>
                </a:solidFill>
                <a:effectLst/>
                <a:latin typeface="+mn-lt"/>
                <a:ea typeface="+mn-ea"/>
                <a:cs typeface="+mn-cs"/>
                <a:hlinkClick r:id="rId5"/>
              </a:rPr>
              <a:t>[1]</a:t>
            </a:r>
            <a:r>
              <a:rPr lang="en-US" sz="1200" b="0" i="0" kern="1200" dirty="0">
                <a:solidFill>
                  <a:schemeClr val="tx1"/>
                </a:solidFill>
                <a:effectLst/>
                <a:latin typeface="+mn-lt"/>
                <a:ea typeface="+mn-ea"/>
                <a:cs typeface="+mn-cs"/>
              </a:rPr>
              <a:t> local time in the </a:t>
            </a:r>
            <a:r>
              <a:rPr lang="en-US" sz="1200" b="0" i="0" u="none" strike="noStrike" kern="1200" dirty="0">
                <a:solidFill>
                  <a:schemeClr val="tx1"/>
                </a:solidFill>
                <a:effectLst/>
                <a:latin typeface="+mn-lt"/>
                <a:ea typeface="+mn-ea"/>
                <a:cs typeface="+mn-cs"/>
                <a:hlinkClick r:id="rId6" tooltip="Philippines"/>
              </a:rPr>
              <a:t>Philippines</a:t>
            </a:r>
            <a:r>
              <a:rPr lang="en-US" sz="1200" b="0" i="0" kern="1200" dirty="0">
                <a:solidFill>
                  <a:schemeClr val="tx1"/>
                </a:solidFill>
                <a:effectLst/>
                <a:latin typeface="+mn-lt"/>
                <a:ea typeface="+mn-ea"/>
                <a:cs typeface="+mn-cs"/>
              </a:rPr>
              <a:t> when it started spreading as an email message with the subject line "ILOVEYOU" and the attachment "</a:t>
            </a:r>
            <a:r>
              <a:rPr lang="en-US" sz="1200" b="1" i="0" kern="1200" dirty="0">
                <a:solidFill>
                  <a:schemeClr val="tx1"/>
                </a:solidFill>
                <a:effectLst/>
                <a:latin typeface="+mn-lt"/>
                <a:ea typeface="+mn-ea"/>
                <a:cs typeface="+mn-cs"/>
              </a:rPr>
              <a:t>LOVE-LETTER-FOR-YOU.txt.vbs</a:t>
            </a:r>
            <a:r>
              <a:rPr lang="en-US" sz="1200" b="0" i="0" kern="1200" dirty="0">
                <a:solidFill>
                  <a:schemeClr val="tx1"/>
                </a:solidFill>
                <a:effectLst/>
                <a:latin typeface="+mn-lt"/>
                <a:ea typeface="+mn-ea"/>
                <a:cs typeface="+mn-cs"/>
              </a:rPr>
              <a:t>". The latter file extension (in this case, 'VBS' - a type of </a:t>
            </a:r>
            <a:r>
              <a:rPr lang="en-US" sz="1200" b="0" i="0" u="sng" kern="1200" dirty="0">
                <a:solidFill>
                  <a:schemeClr val="tx1"/>
                </a:solidFill>
                <a:effectLst/>
                <a:latin typeface="+mn-lt"/>
                <a:ea typeface="+mn-ea"/>
                <a:cs typeface="+mn-cs"/>
                <a:hlinkClick r:id="rId7" tooltip="Scripting language"/>
              </a:rPr>
              <a:t>interpreted file</a:t>
            </a:r>
            <a:r>
              <a:rPr lang="en-US" sz="1200" b="0" i="0" kern="1200" dirty="0">
                <a:solidFill>
                  <a:schemeClr val="tx1"/>
                </a:solidFill>
                <a:effectLst/>
                <a:latin typeface="+mn-lt"/>
                <a:ea typeface="+mn-ea"/>
                <a:cs typeface="+mn-cs"/>
              </a:rPr>
              <a:t>) was most often hidden by default on Windows computers of the time, leading unwitting users to think it was a normal text file. Opening the attachment activated the </a:t>
            </a:r>
            <a:r>
              <a:rPr lang="en-US" sz="1200" b="0" i="0" u="none" strike="noStrike" kern="1200" dirty="0">
                <a:solidFill>
                  <a:schemeClr val="tx1"/>
                </a:solidFill>
                <a:effectLst/>
                <a:latin typeface="+mn-lt"/>
                <a:ea typeface="+mn-ea"/>
                <a:cs typeface="+mn-cs"/>
                <a:hlinkClick r:id="rId8" tooltip="Visual Basic"/>
              </a:rPr>
              <a:t>Visual Basic</a:t>
            </a:r>
            <a:r>
              <a:rPr lang="en-US" sz="1200" b="0" i="0" kern="1200" dirty="0">
                <a:solidFill>
                  <a:schemeClr val="tx1"/>
                </a:solidFill>
                <a:effectLst/>
                <a:latin typeface="+mn-lt"/>
                <a:ea typeface="+mn-ea"/>
                <a:cs typeface="+mn-cs"/>
              </a:rPr>
              <a:t> script. The worm did damage on the local machine, overwriting image files, and sent a copy of itself to all addresses</a:t>
            </a:r>
            <a:r>
              <a:rPr lang="en-US" sz="1200" b="0" i="0" u="none" strike="noStrike" kern="1200" baseline="30000" dirty="0">
                <a:solidFill>
                  <a:schemeClr val="tx1"/>
                </a:solidFill>
                <a:effectLst/>
                <a:latin typeface="+mn-lt"/>
                <a:ea typeface="+mn-ea"/>
                <a:cs typeface="+mn-cs"/>
                <a:hlinkClick r:id="rId9"/>
              </a:rPr>
              <a:t>[2]</a:t>
            </a:r>
            <a:r>
              <a:rPr lang="en-US" sz="1200" b="0" i="0" kern="1200" dirty="0">
                <a:solidFill>
                  <a:schemeClr val="tx1"/>
                </a:solidFill>
                <a:effectLst/>
                <a:latin typeface="+mn-lt"/>
                <a:ea typeface="+mn-ea"/>
                <a:cs typeface="+mn-cs"/>
              </a:rPr>
              <a:t> in the </a:t>
            </a:r>
            <a:r>
              <a:rPr lang="en-US" sz="1200" b="0" i="0" u="none" strike="noStrike" kern="1200" dirty="0">
                <a:solidFill>
                  <a:schemeClr val="tx1"/>
                </a:solidFill>
                <a:effectLst/>
                <a:latin typeface="+mn-lt"/>
                <a:ea typeface="+mn-ea"/>
                <a:cs typeface="+mn-cs"/>
                <a:hlinkClick r:id="rId10" tooltip="Windows Address Book"/>
              </a:rPr>
              <a:t>Windows Address Book</a:t>
            </a:r>
            <a:r>
              <a:rPr lang="en-US" sz="1200" b="0" i="0" kern="1200" dirty="0">
                <a:solidFill>
                  <a:schemeClr val="tx1"/>
                </a:solidFill>
                <a:effectLst/>
                <a:latin typeface="+mn-lt"/>
                <a:ea typeface="+mn-ea"/>
                <a:cs typeface="+mn-cs"/>
              </a:rPr>
              <a:t> used by </a:t>
            </a:r>
            <a:r>
              <a:rPr lang="en-US" sz="1200" b="0" i="0" u="none" strike="noStrike" kern="1200" dirty="0">
                <a:solidFill>
                  <a:schemeClr val="tx1"/>
                </a:solidFill>
                <a:effectLst/>
                <a:latin typeface="+mn-lt"/>
                <a:ea typeface="+mn-ea"/>
                <a:cs typeface="+mn-cs"/>
                <a:hlinkClick r:id="rId11" tooltip="Microsoft Outlook"/>
              </a:rPr>
              <a:t>Microsoft Outlook</a:t>
            </a:r>
            <a:r>
              <a:rPr lang="en-US" sz="1200" b="0" i="0" kern="1200" dirty="0">
                <a:solidFill>
                  <a:schemeClr val="tx1"/>
                </a:solidFill>
                <a:effectLst/>
                <a:latin typeface="+mn-lt"/>
                <a:ea typeface="+mn-ea"/>
                <a:cs typeface="+mn-cs"/>
              </a:rPr>
              <a:t>. In contrast, the </a:t>
            </a:r>
            <a:r>
              <a:rPr lang="en-US" sz="1200" b="0" i="0" u="none" strike="noStrike" kern="1200" dirty="0">
                <a:solidFill>
                  <a:schemeClr val="tx1"/>
                </a:solidFill>
                <a:effectLst/>
                <a:latin typeface="+mn-lt"/>
                <a:ea typeface="+mn-ea"/>
                <a:cs typeface="+mn-cs"/>
                <a:hlinkClick r:id="rId12" tooltip="Melissa (computer virus)"/>
              </a:rPr>
              <a:t>Melissa virus</a:t>
            </a:r>
            <a:r>
              <a:rPr lang="en-US" sz="1200" b="0" i="0" kern="1200" dirty="0">
                <a:solidFill>
                  <a:schemeClr val="tx1"/>
                </a:solidFill>
                <a:effectLst/>
                <a:latin typeface="+mn-lt"/>
                <a:ea typeface="+mn-ea"/>
                <a:cs typeface="+mn-cs"/>
              </a:rPr>
              <a:t> only sent copies to the first 50 contacts.</a:t>
            </a:r>
            <a:endParaRPr lang="en-US" dirty="0"/>
          </a:p>
        </p:txBody>
      </p:sp>
      <p:sp>
        <p:nvSpPr>
          <p:cNvPr id="4" name="Segnaposto numero diapositiva 3"/>
          <p:cNvSpPr>
            <a:spLocks noGrp="1"/>
          </p:cNvSpPr>
          <p:nvPr>
            <p:ph type="sldNum" sz="quarter" idx="10"/>
          </p:nvPr>
        </p:nvSpPr>
        <p:spPr/>
        <p:txBody>
          <a:bodyPr/>
          <a:lstStyle/>
          <a:p>
            <a:fld id="{3BFE1253-ED63-4E1C-8A3E-B39048EC949F}" type="slidenum">
              <a:rPr lang="en-US" smtClean="0"/>
              <a:t>115</a:t>
            </a:fld>
            <a:endParaRPr lang="en-US"/>
          </a:p>
        </p:txBody>
      </p:sp>
    </p:spTree>
    <p:extLst>
      <p:ext uri="{BB962C8B-B14F-4D97-AF65-F5344CB8AC3E}">
        <p14:creationId xmlns:p14="http://schemas.microsoft.com/office/powerpoint/2010/main" val="325683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2F04F1E-85AF-47D9-89EB-D71B3BDC8435}" type="datetime1">
              <a:rPr lang="it-IT" smtClean="0"/>
              <a:t>04/10/2017</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E7D24981-4F46-4F0A-8BF2-954C03826D45}"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06EE8D37-469C-4859-8F19-B463F9C666CB}" type="datetime1">
              <a:rPr lang="it-IT" smtClean="0"/>
              <a:t>04/10/2017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D24981-4F46-4F0A-8BF2-954C03826D4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BDF1998A-A529-4FCD-9D02-EC93FE658563}" type="datetime1">
              <a:rPr lang="it-IT" smtClean="0"/>
              <a:t>04/10/2017</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E7D24981-4F46-4F0A-8BF2-954C03826D45}"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774E2BB9-C9E2-4DB4-9345-A5B3F58F13F6}" type="datetime1">
              <a:rPr lang="it-IT" smtClean="0"/>
              <a:t>04/10/2017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E7D24981-4F46-4F0A-8BF2-954C03826D45}"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80693AB6-1596-4E6F-8A3C-7F58A8841128}" type="datetime1">
              <a:rPr lang="it-IT" smtClean="0"/>
              <a:t>04/10/2017</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7D24981-4F46-4F0A-8BF2-954C03826D45}"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8" name="Segnaposto data 7"/>
          <p:cNvSpPr>
            <a:spLocks noGrp="1"/>
          </p:cNvSpPr>
          <p:nvPr>
            <p:ph type="dt" sz="half" idx="15"/>
          </p:nvPr>
        </p:nvSpPr>
        <p:spPr/>
        <p:txBody>
          <a:bodyPr rtlCol="0"/>
          <a:lstStyle/>
          <a:p>
            <a:fld id="{64E481BF-E787-40C0-AE05-450EFDF5CF5A}" type="datetime1">
              <a:rPr lang="it-IT" smtClean="0"/>
              <a:t>04/10/2017</a:t>
            </a:fld>
            <a:endParaRPr lang="it-IT"/>
          </a:p>
        </p:txBody>
      </p:sp>
      <p:sp>
        <p:nvSpPr>
          <p:cNvPr id="10" name="Segnaposto numero diapositiva 9"/>
          <p:cNvSpPr>
            <a:spLocks noGrp="1"/>
          </p:cNvSpPr>
          <p:nvPr>
            <p:ph type="sldNum" sz="quarter" idx="16"/>
          </p:nvPr>
        </p:nvSpPr>
        <p:spPr/>
        <p:txBody>
          <a:bodyPr rtlCol="0"/>
          <a:lstStyle/>
          <a:p>
            <a:fld id="{E7D24981-4F46-4F0A-8BF2-954C03826D45}"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5"/>
          </p:nvPr>
        </p:nvSpPr>
        <p:spPr/>
        <p:txBody>
          <a:bodyPr rtlCol="0"/>
          <a:lstStyle/>
          <a:p>
            <a:fld id="{D8DC59E4-FE4D-4595-BB8A-51289E1E7D53}" type="datetime1">
              <a:rPr lang="it-IT" smtClean="0"/>
              <a:t>04/10/2017</a:t>
            </a:fld>
            <a:endParaRPr lang="it-IT"/>
          </a:p>
        </p:txBody>
      </p:sp>
      <p:sp>
        <p:nvSpPr>
          <p:cNvPr id="12" name="Segnaposto numero diapositiva 11"/>
          <p:cNvSpPr>
            <a:spLocks noGrp="1"/>
          </p:cNvSpPr>
          <p:nvPr>
            <p:ph type="sldNum" sz="quarter" idx="16"/>
          </p:nvPr>
        </p:nvSpPr>
        <p:spPr/>
        <p:txBody>
          <a:bodyPr rtlCol="0"/>
          <a:lstStyle/>
          <a:p>
            <a:fld id="{E7D24981-4F46-4F0A-8BF2-954C03826D45}"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F321173F-511B-4CA4-94E8-D640E386274F}" type="datetime1">
              <a:rPr lang="it-IT" smtClean="0"/>
              <a:t>04/10/2017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E7D24981-4F46-4F0A-8BF2-954C03826D4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115125F-385B-4AD4-A5A4-11B93E0A52A5}" type="datetime1">
              <a:rPr lang="it-IT" smtClean="0"/>
              <a:t>04/10/2017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E7D24981-4F46-4F0A-8BF2-954C03826D4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5BC8AD65-8230-44C3-84AA-84C246FBCB87}" type="datetime1">
              <a:rPr lang="it-IT" smtClean="0"/>
              <a:t>04/10/2017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E7D24981-4F46-4F0A-8BF2-954C03826D45}"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C3199EA0-F2A0-4A6C-8027-7BE4C427D167}" type="datetime1">
              <a:rPr lang="it-IT" smtClean="0"/>
              <a:t>04/10/2017</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E7D24981-4F46-4F0A-8BF2-954C03826D45}"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D545C35-37C0-4B51-96C9-800FB2F05E8F}" type="datetime1">
              <a:rPr lang="it-IT" smtClean="0"/>
              <a:t>04/10/2017</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7D24981-4F46-4F0A-8BF2-954C03826D4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hyperlink" Target="Stupendo%20spot%20belga%20sullingenuit&#224;%20della%20gente%20riguardo%20i%20propri%20dati%20in%20pasto%20ai%20social%20network.mp4" TargetMode="Externa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www.skresolver.com/" TargetMode="External"/><Relationship Id="rId2" Type="http://schemas.openxmlformats.org/officeDocument/2006/relationships/hyperlink" Target="https://www.blockseer.com/addresses/1Kqzbv4ekpJX3ohYWGEzMqzvf27VjBux35"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hyperlink" Target="http://www.chubb.com/" TargetMode="External"/><Relationship Id="rId2" Type="http://schemas.openxmlformats.org/officeDocument/2006/relationships/hyperlink" Target="http://www.claconnect.com/"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hyperlink" Target="http://csrc.nist.gov/nissc/1996/papers/NISSC96/paper040/WINKLER.PDF" TargetMode="External"/><Relationship Id="rId2" Type="http://schemas.openxmlformats.org/officeDocument/2006/relationships/hyperlink" Target="http://www.secmaniac.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ww.trustedsec.com/social-engineer-toolki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it.wikipedia.org/wiki/Linux" TargetMode="External"/><Relationship Id="rId2" Type="http://schemas.openxmlformats.org/officeDocument/2006/relationships/hyperlink" Target="http://www.backtrack-linux.org/" TargetMode="External"/><Relationship Id="rId1" Type="http://schemas.openxmlformats.org/officeDocument/2006/relationships/slideLayout" Target="../slideLayouts/slideLayout2.xml"/><Relationship Id="rId4" Type="http://schemas.openxmlformats.org/officeDocument/2006/relationships/hyperlink" Target="http://it.wikipedia.org/wiki/Live_DVD"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Social </a:t>
            </a:r>
            <a:r>
              <a:rPr lang="it-IT" dirty="0" err="1"/>
              <a:t>Engineering</a:t>
            </a:r>
            <a:endParaRPr lang="it-IT" dirty="0"/>
          </a:p>
        </p:txBody>
      </p:sp>
      <p:sp>
        <p:nvSpPr>
          <p:cNvPr id="3" name="Sottotitolo 2"/>
          <p:cNvSpPr>
            <a:spLocks noGrp="1"/>
          </p:cNvSpPr>
          <p:nvPr>
            <p:ph type="subTitle" idx="1"/>
          </p:nvPr>
        </p:nvSpPr>
        <p:spPr/>
        <p:txBody>
          <a:bodyPr/>
          <a:lstStyle/>
          <a:p>
            <a:endParaRPr lang="it-IT"/>
          </a:p>
        </p:txBody>
      </p:sp>
      <p:sp>
        <p:nvSpPr>
          <p:cNvPr id="4" name="Segnaposto numero diapositiva 3"/>
          <p:cNvSpPr>
            <a:spLocks noGrp="1"/>
          </p:cNvSpPr>
          <p:nvPr>
            <p:ph type="sldNum" sz="quarter" idx="12"/>
          </p:nvPr>
        </p:nvSpPr>
        <p:spPr/>
        <p:txBody>
          <a:bodyPr/>
          <a:lstStyle/>
          <a:p>
            <a:fld id="{E7D24981-4F46-4F0A-8BF2-954C03826D45}" type="slidenum">
              <a:rPr lang="it-IT" smtClean="0"/>
              <a:pPr/>
              <a:t>1</a:t>
            </a:fld>
            <a:endParaRPr lang="it-IT"/>
          </a:p>
        </p:txBody>
      </p:sp>
      <p:pic>
        <p:nvPicPr>
          <p:cNvPr id="5" name="Picture 2">
            <a:extLst>
              <a:ext uri="{FF2B5EF4-FFF2-40B4-BE49-F238E27FC236}">
                <a16:creationId xmlns:a16="http://schemas.microsoft.com/office/drawing/2014/main" id="{6DB66FDA-F635-49D1-B47A-E004FA473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13040"/>
            <a:ext cx="69913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960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problem</a:t>
            </a:r>
            <a:endParaRPr lang="it-IT" dirty="0"/>
          </a:p>
        </p:txBody>
      </p:sp>
      <p:sp>
        <p:nvSpPr>
          <p:cNvPr id="3" name="Segnaposto contenuto 2"/>
          <p:cNvSpPr>
            <a:spLocks noGrp="1"/>
          </p:cNvSpPr>
          <p:nvPr>
            <p:ph sz="quarter" idx="1"/>
          </p:nvPr>
        </p:nvSpPr>
        <p:spPr/>
        <p:txBody>
          <a:bodyPr>
            <a:normAutofit fontScale="92500" lnSpcReduction="20000"/>
          </a:bodyPr>
          <a:lstStyle/>
          <a:p>
            <a:r>
              <a:rPr lang="en-US" dirty="0"/>
              <a:t>The most common attack vectors for social engineering attacks were phishing emails, which accounted for 47% of incidents, followed by social networking sites at 39%.</a:t>
            </a:r>
          </a:p>
          <a:p>
            <a:r>
              <a:rPr lang="en-US" dirty="0"/>
              <a:t>New employees are the most susceptible to social engineering, according to the report, followed by contractors (44%), executive assistants (38%), human resources (33%), business leaders (32%) and IT personnel (23%).</a:t>
            </a:r>
          </a:p>
          <a:p>
            <a:r>
              <a:rPr lang="en-US" dirty="0"/>
              <a:t>34% do not have any employee training or security policies in place to prevent social engineering techniques, although 19% have plans to implement one, according to Check Point.</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a:t>
            </a:fld>
            <a:endParaRPr lang="it-IT"/>
          </a:p>
        </p:txBody>
      </p:sp>
    </p:spTree>
    <p:extLst>
      <p:ext uri="{BB962C8B-B14F-4D97-AF65-F5344CB8AC3E}">
        <p14:creationId xmlns:p14="http://schemas.microsoft.com/office/powerpoint/2010/main" val="12884229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SET in </a:t>
            </a:r>
            <a:r>
              <a:rPr lang="it-IT" dirty="0" err="1"/>
              <a:t>action</a:t>
            </a:r>
            <a:r>
              <a:rPr lang="it-IT" dirty="0"/>
              <a:t>: creiamo un sito civetta</a:t>
            </a:r>
          </a:p>
        </p:txBody>
      </p:sp>
      <p:sp>
        <p:nvSpPr>
          <p:cNvPr id="3" name="Segnaposto contenuto 2"/>
          <p:cNvSpPr>
            <a:spLocks noGrp="1"/>
          </p:cNvSpPr>
          <p:nvPr>
            <p:ph sz="quarter" idx="1"/>
          </p:nvPr>
        </p:nvSpPr>
        <p:spPr>
          <a:xfrm>
            <a:off x="323528" y="1600200"/>
            <a:ext cx="8442520" cy="4495800"/>
          </a:xfrm>
        </p:spPr>
        <p:txBody>
          <a:bodyPr/>
          <a:lstStyle/>
          <a:p>
            <a:r>
              <a:rPr lang="it-IT" dirty="0"/>
              <a:t>Ma allora: “perché non utilizzare direttamente l’opzione 2 e clonare il sito </a:t>
            </a:r>
            <a:r>
              <a:rPr lang="it-IT" i="1" dirty="0"/>
              <a:t>on-the-</a:t>
            </a:r>
            <a:r>
              <a:rPr lang="it-IT" i="1" dirty="0" err="1"/>
              <a:t>fly</a:t>
            </a:r>
            <a:r>
              <a:rPr lang="it-IT" dirty="0"/>
              <a:t>?”. </a:t>
            </a:r>
          </a:p>
          <a:p>
            <a:r>
              <a:rPr lang="it-IT" dirty="0"/>
              <a:t> il sito clonato solitamente non corrisponde esattamente a quello originale perché probabilmente viene effettuata la copia della sola parte deputata al login. </a:t>
            </a:r>
          </a:p>
          <a:p>
            <a:pPr lvl="1"/>
            <a:r>
              <a:rPr lang="it-IT" dirty="0"/>
              <a:t>Però possiamo sempre salvare una copia della pagina iniziale di </a:t>
            </a:r>
            <a:r>
              <a:rPr lang="it-IT" dirty="0" err="1"/>
              <a:t>Facebook</a:t>
            </a:r>
            <a:r>
              <a:rPr lang="it-IT" dirty="0"/>
              <a:t> </a:t>
            </a:r>
            <a:r>
              <a:rPr lang="it-IT" dirty="0">
                <a:sym typeface="Wingdings" pitchFamily="2" charset="2"/>
              </a:rPr>
              <a:t></a:t>
            </a:r>
          </a:p>
          <a:p>
            <a:pPr lvl="1"/>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100</a:t>
            </a:fld>
            <a:endParaRPr lang="it-IT"/>
          </a:p>
        </p:txBody>
      </p:sp>
    </p:spTree>
    <p:extLst>
      <p:ext uri="{BB962C8B-B14F-4D97-AF65-F5344CB8AC3E}">
        <p14:creationId xmlns:p14="http://schemas.microsoft.com/office/powerpoint/2010/main" val="3577906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SET in </a:t>
            </a:r>
            <a:r>
              <a:rPr lang="it-IT" dirty="0" err="1"/>
              <a:t>action</a:t>
            </a:r>
            <a:r>
              <a:rPr lang="it-IT" dirty="0"/>
              <a:t>: creiamo un sito civetta</a:t>
            </a:r>
          </a:p>
        </p:txBody>
      </p:sp>
      <p:sp>
        <p:nvSpPr>
          <p:cNvPr id="3" name="Segnaposto contenuto 2"/>
          <p:cNvSpPr>
            <a:spLocks noGrp="1"/>
          </p:cNvSpPr>
          <p:nvPr>
            <p:ph sz="quarter" idx="1"/>
          </p:nvPr>
        </p:nvSpPr>
        <p:spPr/>
        <p:txBody>
          <a:bodyPr/>
          <a:lstStyle/>
          <a:p>
            <a:r>
              <a:rPr lang="it-IT" dirty="0"/>
              <a:t>È necessario ora </a:t>
            </a:r>
            <a:r>
              <a:rPr lang="it-IT" dirty="0" err="1"/>
              <a:t>ridirezionare</a:t>
            </a:r>
            <a:r>
              <a:rPr lang="it-IT" dirty="0"/>
              <a:t> tutto il traffico destinato a </a:t>
            </a:r>
            <a:r>
              <a:rPr lang="it-IT" dirty="0" err="1"/>
              <a:t>Facebook</a:t>
            </a:r>
            <a:r>
              <a:rPr lang="it-IT" dirty="0"/>
              <a:t> </a:t>
            </a:r>
          </a:p>
          <a:p>
            <a:pPr lvl="1"/>
            <a:r>
              <a:rPr lang="it-IT" dirty="0"/>
              <a:t> ma anche ad ogni altro sottodominio o server (come ad es. www) di facebook.com, verso la macchina </a:t>
            </a:r>
            <a:r>
              <a:rPr lang="it-IT" dirty="0" err="1"/>
              <a:t>attacker</a:t>
            </a:r>
            <a:r>
              <a:rPr lang="it-IT" dirty="0"/>
              <a:t> che nel caso in esempio ha indirizzo IP 192.168.153.132. </a:t>
            </a:r>
          </a:p>
          <a:p>
            <a:r>
              <a:rPr lang="it-IT" dirty="0"/>
              <a:t>A questo punto SET, carica il </a:t>
            </a:r>
            <a:r>
              <a:rPr lang="it-IT" dirty="0" err="1"/>
              <a:t>template</a:t>
            </a:r>
            <a:r>
              <a:rPr lang="it-IT" dirty="0"/>
              <a:t> del sito e avvia il web server sulla macchina </a:t>
            </a:r>
            <a:r>
              <a:rPr lang="it-IT" dirty="0" err="1"/>
              <a:t>attacker</a:t>
            </a:r>
            <a:r>
              <a:rPr lang="it-IT" dirty="0"/>
              <a:t>, che si pone in ascolto sulla porta 80 (TCP)</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5745051"/>
            <a:ext cx="4427984" cy="105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101</a:t>
            </a:fld>
            <a:endParaRPr lang="it-IT"/>
          </a:p>
        </p:txBody>
      </p:sp>
    </p:spTree>
    <p:extLst>
      <p:ext uri="{BB962C8B-B14F-4D97-AF65-F5344CB8AC3E}">
        <p14:creationId xmlns:p14="http://schemas.microsoft.com/office/powerpoint/2010/main" val="29669266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SET in </a:t>
            </a:r>
            <a:r>
              <a:rPr lang="it-IT" dirty="0" err="1"/>
              <a:t>action</a:t>
            </a:r>
            <a:endParaRPr lang="it-IT" dirty="0"/>
          </a:p>
        </p:txBody>
      </p:sp>
      <p:sp>
        <p:nvSpPr>
          <p:cNvPr id="3" name="Segnaposto contenuto 2"/>
          <p:cNvSpPr>
            <a:spLocks noGrp="1"/>
          </p:cNvSpPr>
          <p:nvPr>
            <p:ph sz="quarter" idx="1"/>
          </p:nvPr>
        </p:nvSpPr>
        <p:spPr/>
        <p:txBody>
          <a:bodyPr/>
          <a:lstStyle/>
          <a:p>
            <a:endParaRPr lang="it-IT"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 y="1340768"/>
            <a:ext cx="5580112" cy="205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389547"/>
            <a:ext cx="5364088" cy="347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102</a:t>
            </a:fld>
            <a:endParaRPr lang="it-IT"/>
          </a:p>
        </p:txBody>
      </p:sp>
    </p:spTree>
    <p:extLst>
      <p:ext uri="{BB962C8B-B14F-4D97-AF65-F5344CB8AC3E}">
        <p14:creationId xmlns:p14="http://schemas.microsoft.com/office/powerpoint/2010/main" val="21827519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My </a:t>
            </a:r>
            <a:r>
              <a:rPr lang="it-IT" dirty="0" err="1"/>
              <a:t>two</a:t>
            </a:r>
            <a:r>
              <a:rPr lang="it-IT" dirty="0"/>
              <a:t> </a:t>
            </a:r>
            <a:r>
              <a:rPr lang="it-IT" dirty="0" err="1"/>
              <a:t>cents</a:t>
            </a:r>
            <a:endParaRPr lang="it-IT" dirty="0"/>
          </a:p>
        </p:txBody>
      </p:sp>
      <p:sp>
        <p:nvSpPr>
          <p:cNvPr id="3" name="Segnaposto contenuto 2"/>
          <p:cNvSpPr>
            <a:spLocks noGrp="1"/>
          </p:cNvSpPr>
          <p:nvPr>
            <p:ph sz="quarter" idx="1"/>
          </p:nvPr>
        </p:nvSpPr>
        <p:spPr>
          <a:xfrm>
            <a:off x="612648" y="1600200"/>
            <a:ext cx="8153400" cy="5141168"/>
          </a:xfrm>
        </p:spPr>
        <p:txBody>
          <a:bodyPr>
            <a:normAutofit/>
          </a:bodyPr>
          <a:lstStyle/>
          <a:p>
            <a:r>
              <a:rPr lang="it-IT" dirty="0"/>
              <a:t>La buona riuscita dell’attacco prevede come unico prerequisito quello di trovarsi sullo stesso segmento di sottorete della/e vittima/e</a:t>
            </a:r>
          </a:p>
          <a:p>
            <a:pPr lvl="1"/>
            <a:r>
              <a:rPr lang="it-IT" dirty="0"/>
              <a:t>sia in caso di LAN cablata, sia Wireless. </a:t>
            </a:r>
          </a:p>
          <a:p>
            <a:r>
              <a:rPr lang="it-IT" dirty="0"/>
              <a:t>la tecnica utilizzata consiste nel presentare alla vittima, al posto del sito web originale, un clone identico a quest’ultimo, in cui il malcapitato utente andrà ad immettere le proprie </a:t>
            </a:r>
            <a:r>
              <a:rPr lang="it-IT" b="1" dirty="0"/>
              <a:t>credenziali di accesso</a:t>
            </a:r>
          </a:p>
          <a:p>
            <a:pPr lvl="1"/>
            <a:r>
              <a:rPr lang="it-IT" b="1" dirty="0"/>
              <a:t>Sostituzione entry del DNS</a:t>
            </a:r>
            <a:r>
              <a:rPr lang="it-IT" dirty="0"/>
              <a:t> che punta ad un web server alternativo (quello integrato in SET)</a:t>
            </a:r>
            <a:endParaRPr lang="it-IT" b="1"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103</a:t>
            </a:fld>
            <a:endParaRPr lang="it-IT"/>
          </a:p>
        </p:txBody>
      </p:sp>
    </p:spTree>
    <p:extLst>
      <p:ext uri="{BB962C8B-B14F-4D97-AF65-F5344CB8AC3E}">
        <p14:creationId xmlns:p14="http://schemas.microsoft.com/office/powerpoint/2010/main" val="40072691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sv-SE" dirty="0"/>
              <a:t>Scenario 1 - USB HID Attack Vector</a:t>
            </a:r>
            <a:endParaRPr lang="it-IT" dirty="0"/>
          </a:p>
        </p:txBody>
      </p:sp>
      <p:sp>
        <p:nvSpPr>
          <p:cNvPr id="3" name="Segnaposto contenuto 2"/>
          <p:cNvSpPr>
            <a:spLocks noGrp="1"/>
          </p:cNvSpPr>
          <p:nvPr>
            <p:ph sz="quarter" idx="1"/>
          </p:nvPr>
        </p:nvSpPr>
        <p:spPr/>
        <p:txBody>
          <a:bodyPr>
            <a:normAutofit/>
          </a:bodyPr>
          <a:lstStyle/>
          <a:p>
            <a:r>
              <a:rPr lang="it-IT" dirty="0"/>
              <a:t>Inviare ad un dipendente una tastiera nuova magari con il logo aziendale in bella mostra, accompagnata da una lettera informativa sugli aggiornamenti delle tastiere.</a:t>
            </a:r>
          </a:p>
          <a:p>
            <a:r>
              <a:rPr lang="it-IT" dirty="0"/>
              <a:t>Collegato il dispositivo, i sensori di movimento rilevano se l'utente si trova sul sistema o meno. </a:t>
            </a:r>
          </a:p>
          <a:p>
            <a:r>
              <a:rPr lang="it-IT" dirty="0"/>
              <a:t>Anche il mouse viene spostato di 1 pixel ogni 3 minuti per garantire che lo schermo non si blocchi.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104</a:t>
            </a:fld>
            <a:endParaRPr lang="it-IT"/>
          </a:p>
        </p:txBody>
      </p:sp>
    </p:spTree>
    <p:extLst>
      <p:ext uri="{BB962C8B-B14F-4D97-AF65-F5344CB8AC3E}">
        <p14:creationId xmlns:p14="http://schemas.microsoft.com/office/powerpoint/2010/main" val="42327802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Keyboard </a:t>
            </a:r>
            <a:r>
              <a:rPr lang="it-IT" dirty="0" err="1"/>
              <a:t>attack</a:t>
            </a:r>
            <a:endParaRPr lang="it-IT" dirty="0"/>
          </a:p>
        </p:txBody>
      </p:sp>
      <p:sp>
        <p:nvSpPr>
          <p:cNvPr id="3" name="Segnaposto contenuto 2"/>
          <p:cNvSpPr>
            <a:spLocks noGrp="1"/>
          </p:cNvSpPr>
          <p:nvPr>
            <p:ph sz="quarter" idx="1"/>
          </p:nvPr>
        </p:nvSpPr>
        <p:spPr>
          <a:xfrm>
            <a:off x="612648" y="1600200"/>
            <a:ext cx="8153400" cy="4781128"/>
          </a:xfrm>
        </p:spPr>
        <p:txBody>
          <a:bodyPr>
            <a:normAutofit/>
          </a:bodyPr>
          <a:lstStyle/>
          <a:p>
            <a:r>
              <a:rPr lang="it-IT" dirty="0"/>
              <a:t>Aggira tutte le funzionalità di esecuzione automatica per eseguire codice arbitrario nel sistema.</a:t>
            </a:r>
          </a:p>
          <a:p>
            <a:r>
              <a:rPr lang="it-IT" dirty="0"/>
              <a:t>può rilasciare file binari maligni, sfruttare l’</a:t>
            </a:r>
            <a:r>
              <a:rPr lang="it-IT" dirty="0" err="1"/>
              <a:t>overflow</a:t>
            </a:r>
            <a:r>
              <a:rPr lang="it-IT" dirty="0"/>
              <a:t>, utilizzare </a:t>
            </a:r>
            <a:r>
              <a:rPr lang="it-IT" dirty="0" err="1"/>
              <a:t>downloader</a:t>
            </a:r>
            <a:r>
              <a:rPr lang="it-IT" dirty="0"/>
              <a:t>, </a:t>
            </a:r>
            <a:r>
              <a:rPr lang="it-IT" dirty="0" err="1"/>
              <a:t>keystroke</a:t>
            </a:r>
            <a:r>
              <a:rPr lang="it-IT" dirty="0"/>
              <a:t> </a:t>
            </a:r>
            <a:r>
              <a:rPr lang="it-IT" dirty="0" err="1"/>
              <a:t>logger</a:t>
            </a:r>
            <a:r>
              <a:rPr lang="it-IT" dirty="0"/>
              <a:t> o </a:t>
            </a:r>
            <a:r>
              <a:rPr lang="it-IT" dirty="0" err="1"/>
              <a:t>backdoor</a:t>
            </a:r>
            <a:r>
              <a:rPr lang="it-IT" dirty="0"/>
              <a:t>.</a:t>
            </a:r>
          </a:p>
          <a:p>
            <a:r>
              <a:rPr lang="it-IT" dirty="0"/>
              <a:t>Nascosto facilmente nei dispositivi periferici come mouse, tastiera, computer, chiavette USB, e molto altro...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105</a:t>
            </a:fld>
            <a:endParaRPr lang="it-IT"/>
          </a:p>
        </p:txBody>
      </p:sp>
    </p:spTree>
    <p:extLst>
      <p:ext uri="{BB962C8B-B14F-4D97-AF65-F5344CB8AC3E}">
        <p14:creationId xmlns:p14="http://schemas.microsoft.com/office/powerpoint/2010/main" val="33646647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Integrabile nel proprio hardware</a:t>
            </a:r>
          </a:p>
        </p:txBody>
      </p:sp>
      <p:sp>
        <p:nvSpPr>
          <p:cNvPr id="3" name="Segnaposto contenuto 2"/>
          <p:cNvSpPr>
            <a:spLocks noGrp="1"/>
          </p:cNvSpPr>
          <p:nvPr>
            <p:ph sz="quarter" idx="1"/>
          </p:nvPr>
        </p:nvSpPr>
        <p:spPr/>
        <p:txBody>
          <a:bodyPr/>
          <a:lstStyle/>
          <a:p>
            <a:r>
              <a:rPr lang="it-IT" dirty="0"/>
              <a:t>La maggior parte delle nuove tastiere integrano </a:t>
            </a:r>
            <a:r>
              <a:rPr lang="it-IT" dirty="0" err="1"/>
              <a:t>hub</a:t>
            </a:r>
            <a:r>
              <a:rPr lang="it-IT" dirty="0"/>
              <a:t> USB…</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007142"/>
            <a:ext cx="3300304" cy="25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068960"/>
            <a:ext cx="3729482" cy="141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106</a:t>
            </a:fld>
            <a:endParaRPr lang="it-IT"/>
          </a:p>
        </p:txBody>
      </p:sp>
    </p:spTree>
    <p:extLst>
      <p:ext uri="{BB962C8B-B14F-4D97-AF65-F5344CB8AC3E}">
        <p14:creationId xmlns:p14="http://schemas.microsoft.com/office/powerpoint/2010/main" val="30151049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Sensore di Movimento</a:t>
            </a:r>
          </a:p>
        </p:txBody>
      </p:sp>
      <p:sp>
        <p:nvSpPr>
          <p:cNvPr id="3" name="Segnaposto contenuto 2"/>
          <p:cNvSpPr>
            <a:spLocks noGrp="1"/>
          </p:cNvSpPr>
          <p:nvPr>
            <p:ph sz="quarter" idx="1"/>
          </p:nvPr>
        </p:nvSpPr>
        <p:spPr/>
        <p:txBody>
          <a:bodyPr/>
          <a:lstStyle/>
          <a:p>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047" y="2060848"/>
            <a:ext cx="4171156" cy="354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107</a:t>
            </a:fld>
            <a:endParaRPr lang="it-IT"/>
          </a:p>
        </p:txBody>
      </p:sp>
    </p:spTree>
    <p:extLst>
      <p:ext uri="{BB962C8B-B14F-4D97-AF65-F5344CB8AC3E}">
        <p14:creationId xmlns:p14="http://schemas.microsoft.com/office/powerpoint/2010/main" val="20102780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Scenario 2 - Java Applet Attack</a:t>
            </a:r>
          </a:p>
        </p:txBody>
      </p:sp>
      <p:sp>
        <p:nvSpPr>
          <p:cNvPr id="3" name="Segnaposto contenuto 2"/>
          <p:cNvSpPr>
            <a:spLocks noGrp="1"/>
          </p:cNvSpPr>
          <p:nvPr>
            <p:ph sz="quarter" idx="1"/>
          </p:nvPr>
        </p:nvSpPr>
        <p:spPr>
          <a:xfrm>
            <a:off x="395536" y="1600200"/>
            <a:ext cx="8370512" cy="4495800"/>
          </a:xfrm>
        </p:spPr>
        <p:txBody>
          <a:bodyPr>
            <a:normAutofit lnSpcReduction="10000"/>
          </a:bodyPr>
          <a:lstStyle/>
          <a:p>
            <a:r>
              <a:rPr lang="it-IT" dirty="0"/>
              <a:t>Si esegue la fase di ricognizione per scoprire il maggior numero di informazioni sulla società target. Si acquisisce il loro gergo, la struttura interna, gli indirizzi e-mail</a:t>
            </a:r>
          </a:p>
          <a:p>
            <a:pPr lvl="1"/>
            <a:r>
              <a:rPr lang="it-IT" dirty="0"/>
              <a:t>Si trova il pretesto!</a:t>
            </a:r>
          </a:p>
          <a:p>
            <a:r>
              <a:rPr lang="it-IT" dirty="0"/>
              <a:t> Si registra un nome di dominio simile a quello delle vittime designate.</a:t>
            </a:r>
          </a:p>
          <a:p>
            <a:r>
              <a:rPr lang="it-IT" dirty="0"/>
              <a:t> Si contatta il reparto vendite e si dichiara di essere un cliente che ha problemi di connessione al «nuovo» sito aziendale.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108</a:t>
            </a:fld>
            <a:endParaRPr lang="it-IT"/>
          </a:p>
        </p:txBody>
      </p:sp>
    </p:spTree>
    <p:extLst>
      <p:ext uri="{BB962C8B-B14F-4D97-AF65-F5344CB8AC3E}">
        <p14:creationId xmlns:p14="http://schemas.microsoft.com/office/powerpoint/2010/main" val="25036105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Thomas </a:t>
            </a:r>
            <a:r>
              <a:rPr lang="it-IT" dirty="0" err="1"/>
              <a:t>Werth</a:t>
            </a:r>
            <a:r>
              <a:rPr lang="it-IT" dirty="0"/>
              <a:t> Attack </a:t>
            </a:r>
            <a:r>
              <a:rPr lang="it-IT" dirty="0" err="1"/>
              <a:t>Vector</a:t>
            </a:r>
            <a:endParaRPr lang="it-IT" dirty="0"/>
          </a:p>
        </p:txBody>
      </p:sp>
      <p:sp>
        <p:nvSpPr>
          <p:cNvPr id="3" name="Segnaposto contenuto 2"/>
          <p:cNvSpPr>
            <a:spLocks noGrp="1"/>
          </p:cNvSpPr>
          <p:nvPr>
            <p:ph sz="quarter" idx="1"/>
          </p:nvPr>
        </p:nvSpPr>
        <p:spPr/>
        <p:txBody>
          <a:bodyPr>
            <a:normAutofit/>
          </a:bodyPr>
          <a:lstStyle/>
          <a:p>
            <a:r>
              <a:rPr lang="it-IT" dirty="0"/>
              <a:t>Rilasciato a </a:t>
            </a:r>
            <a:r>
              <a:rPr lang="it-IT" dirty="0" err="1"/>
              <a:t>ShmooCon</a:t>
            </a:r>
            <a:r>
              <a:rPr lang="it-IT" dirty="0"/>
              <a:t>, questo vettore di attacco consente di creare ad un malintenzionato delle applet Java con fine malevoli.</a:t>
            </a:r>
          </a:p>
          <a:p>
            <a:pPr lvl="1"/>
            <a:r>
              <a:rPr lang="it-IT" dirty="0" err="1"/>
              <a:t>ShmooCon</a:t>
            </a:r>
            <a:r>
              <a:rPr lang="it-IT" dirty="0"/>
              <a:t> è un convegno annuale di hacker</a:t>
            </a:r>
          </a:p>
          <a:p>
            <a:r>
              <a:rPr lang="it-IT" dirty="0"/>
              <a:t>La vittima visita il sito ed il </a:t>
            </a:r>
            <a:r>
              <a:rPr lang="it-IT" dirty="0" err="1"/>
              <a:t>payload</a:t>
            </a:r>
            <a:r>
              <a:rPr lang="it-IT" dirty="0"/>
              <a:t> viene eseguito sulla macchina target</a:t>
            </a:r>
          </a:p>
          <a:p>
            <a:r>
              <a:rPr lang="it-IT" dirty="0"/>
              <a:t>Reindirizza l’utente sul sito originale per rendere l'attacco meno visibile.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109</a:t>
            </a:fld>
            <a:endParaRPr lang="it-IT"/>
          </a:p>
        </p:txBody>
      </p:sp>
    </p:spTree>
    <p:extLst>
      <p:ext uri="{BB962C8B-B14F-4D97-AF65-F5344CB8AC3E}">
        <p14:creationId xmlns:p14="http://schemas.microsoft.com/office/powerpoint/2010/main" val="326290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preoccuparci?</a:t>
            </a:r>
          </a:p>
        </p:txBody>
      </p:sp>
      <p:sp>
        <p:nvSpPr>
          <p:cNvPr id="3" name="Segnaposto contenuto 2"/>
          <p:cNvSpPr>
            <a:spLocks noGrp="1"/>
          </p:cNvSpPr>
          <p:nvPr>
            <p:ph sz="quarter" idx="1"/>
          </p:nvPr>
        </p:nvSpPr>
        <p:spPr/>
        <p:txBody>
          <a:bodyPr/>
          <a:lstStyle/>
          <a:p>
            <a:r>
              <a:rPr lang="it-IT" dirty="0"/>
              <a:t>Gli esseri umani sono potenzialmente il link meno sicuro in un sistema sicuro</a:t>
            </a:r>
          </a:p>
          <a:p>
            <a:r>
              <a:rPr lang="it-IT" dirty="0"/>
              <a:t>«Tu sei l’anello debole della catena»</a:t>
            </a:r>
          </a:p>
          <a:p>
            <a:r>
              <a:rPr lang="it-IT" dirty="0"/>
              <a:t>«</a:t>
            </a:r>
            <a:r>
              <a:rPr lang="it-IT" dirty="0" err="1"/>
              <a:t>there</a:t>
            </a:r>
            <a:r>
              <a:rPr lang="it-IT" dirty="0"/>
              <a:t> </a:t>
            </a:r>
            <a:r>
              <a:rPr lang="it-IT" dirty="0" err="1"/>
              <a:t>is</a:t>
            </a:r>
            <a:r>
              <a:rPr lang="it-IT" dirty="0"/>
              <a:t> no patch for human </a:t>
            </a:r>
            <a:r>
              <a:rPr lang="it-IT" dirty="0" err="1"/>
              <a:t>stupidity</a:t>
            </a:r>
            <a:r>
              <a:rPr lang="it-IT" dirty="0"/>
              <a:t>»</a:t>
            </a:r>
          </a:p>
          <a:p>
            <a:r>
              <a:rPr lang="it-IT" dirty="0"/>
              <a:t>H-</a:t>
            </a:r>
            <a:r>
              <a:rPr lang="it-IT" dirty="0" err="1"/>
              <a:t>Factor</a:t>
            </a:r>
            <a:r>
              <a:rPr lang="it-IT" dirty="0"/>
              <a:t> </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797152"/>
            <a:ext cx="2771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a:t>
            </a:fld>
            <a:endParaRPr lang="it-IT"/>
          </a:p>
        </p:txBody>
      </p:sp>
    </p:spTree>
    <p:extLst>
      <p:ext uri="{BB962C8B-B14F-4D97-AF65-F5344CB8AC3E}">
        <p14:creationId xmlns:p14="http://schemas.microsoft.com/office/powerpoint/2010/main" val="22822112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Multi Attack</a:t>
            </a:r>
          </a:p>
        </p:txBody>
      </p:sp>
      <p:sp>
        <p:nvSpPr>
          <p:cNvPr id="3" name="Segnaposto contenuto 2"/>
          <p:cNvSpPr>
            <a:spLocks noGrp="1"/>
          </p:cNvSpPr>
          <p:nvPr>
            <p:ph sz="quarter" idx="1"/>
          </p:nvPr>
        </p:nvSpPr>
        <p:spPr>
          <a:xfrm>
            <a:off x="395536" y="1600200"/>
            <a:ext cx="8370512" cy="4709120"/>
          </a:xfrm>
        </p:spPr>
        <p:txBody>
          <a:bodyPr>
            <a:normAutofit lnSpcReduction="10000"/>
          </a:bodyPr>
          <a:lstStyle/>
          <a:p>
            <a:r>
              <a:rPr lang="it-IT" dirty="0"/>
              <a:t>Si vuole garantire che se un'opzione fallisce, ci siano molteplici ridondanze al fine di garantire alti tassi di successo dell’ attacco.</a:t>
            </a:r>
          </a:p>
          <a:p>
            <a:r>
              <a:rPr lang="it-IT" dirty="0"/>
              <a:t>Si contatta l’IT Help Desk sostenendo di essere un alto dipendente che sta avendo problemi nel raggiungere un sito web critico.</a:t>
            </a:r>
          </a:p>
          <a:p>
            <a:r>
              <a:rPr lang="it-IT" dirty="0"/>
              <a:t> la vittima riceverà una chiamata che sembrerà provenire da un numero dirigenziale</a:t>
            </a:r>
          </a:p>
          <a:p>
            <a:pPr lvl="1"/>
            <a:r>
              <a:rPr lang="it-IT" dirty="0"/>
              <a:t>Esistono </a:t>
            </a:r>
            <a:r>
              <a:rPr lang="it-IT" dirty="0" err="1"/>
              <a:t>app</a:t>
            </a:r>
            <a:r>
              <a:rPr lang="it-IT" dirty="0"/>
              <a:t> e servizi web per cambiare l’</a:t>
            </a:r>
            <a:r>
              <a:rPr lang="it-IT" dirty="0" err="1"/>
              <a:t>id</a:t>
            </a:r>
            <a:r>
              <a:rPr lang="it-IT" dirty="0"/>
              <a:t> del chiamante </a:t>
            </a:r>
          </a:p>
          <a:p>
            <a:pPr lvl="2"/>
            <a:r>
              <a:rPr lang="it-IT" dirty="0"/>
              <a:t>Senza necessità di acquisire i privilegi di </a:t>
            </a:r>
            <a:r>
              <a:rPr lang="it-IT" dirty="0" err="1"/>
              <a:t>root</a:t>
            </a:r>
            <a:r>
              <a:rPr lang="it-IT" dirty="0"/>
              <a:t> sul </a:t>
            </a:r>
            <a:r>
              <a:rPr lang="it-IT" dirty="0" err="1"/>
              <a:t>device</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110</a:t>
            </a:fld>
            <a:endParaRPr lang="it-IT"/>
          </a:p>
        </p:txBody>
      </p:sp>
    </p:spTree>
    <p:extLst>
      <p:ext uri="{BB962C8B-B14F-4D97-AF65-F5344CB8AC3E}">
        <p14:creationId xmlns:p14="http://schemas.microsoft.com/office/powerpoint/2010/main" val="10987391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tutto ciò è efficace?</a:t>
            </a:r>
          </a:p>
        </p:txBody>
      </p:sp>
      <p:sp>
        <p:nvSpPr>
          <p:cNvPr id="3" name="Segnaposto contenuto 2"/>
          <p:cNvSpPr>
            <a:spLocks noGrp="1"/>
          </p:cNvSpPr>
          <p:nvPr>
            <p:ph sz="quarter" idx="1"/>
          </p:nvPr>
        </p:nvSpPr>
        <p:spPr/>
        <p:txBody>
          <a:bodyPr/>
          <a:lstStyle/>
          <a:p>
            <a:r>
              <a:rPr lang="it-IT" dirty="0"/>
              <a:t>Siamo esseri umani, siamo programmati dalla nascita attraverso le nostre vite ad agire e comportarsi in un certo modo.</a:t>
            </a:r>
          </a:p>
          <a:p>
            <a:r>
              <a:rPr lang="it-IT" dirty="0"/>
              <a:t>I nostri cervelli lavorano tutti allo stesso modo, siamo tutti vulnerabili quindi</a:t>
            </a:r>
          </a:p>
          <a:p>
            <a:r>
              <a:rPr lang="it-IT" dirty="0"/>
              <a:t>…e non c'è davvero nessuna patch.</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111</a:t>
            </a:fld>
            <a:endParaRPr lang="it-IT"/>
          </a:p>
        </p:txBody>
      </p:sp>
    </p:spTree>
    <p:extLst>
      <p:ext uri="{BB962C8B-B14F-4D97-AF65-F5344CB8AC3E}">
        <p14:creationId xmlns:p14="http://schemas.microsoft.com/office/powerpoint/2010/main" val="3693921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usare SET?</a:t>
            </a:r>
          </a:p>
        </p:txBody>
      </p:sp>
      <p:sp>
        <p:nvSpPr>
          <p:cNvPr id="3" name="Segnaposto contenuto 2"/>
          <p:cNvSpPr>
            <a:spLocks noGrp="1"/>
          </p:cNvSpPr>
          <p:nvPr>
            <p:ph sz="quarter" idx="1"/>
          </p:nvPr>
        </p:nvSpPr>
        <p:spPr/>
        <p:txBody>
          <a:bodyPr>
            <a:normAutofit/>
          </a:bodyPr>
          <a:lstStyle/>
          <a:p>
            <a:r>
              <a:rPr lang="it-IT" dirty="0"/>
              <a:t>Implementa realmente gli attacchi.</a:t>
            </a:r>
          </a:p>
          <a:p>
            <a:r>
              <a:rPr lang="it-IT" dirty="0"/>
              <a:t>Strumenti del genere dovrebbero essere incorporati nelle normali metodologie di </a:t>
            </a:r>
            <a:r>
              <a:rPr lang="it-IT" dirty="0" err="1"/>
              <a:t>pentesting</a:t>
            </a:r>
            <a:r>
              <a:rPr lang="it-IT" dirty="0"/>
              <a:t>.</a:t>
            </a:r>
          </a:p>
          <a:p>
            <a:r>
              <a:rPr lang="it-IT" dirty="0"/>
              <a:t>Solo personale adeguatamente addestrato può evitare di essere adescato da queste trappole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112</a:t>
            </a:fld>
            <a:endParaRPr lang="it-IT"/>
          </a:p>
        </p:txBody>
      </p:sp>
    </p:spTree>
    <p:extLst>
      <p:ext uri="{BB962C8B-B14F-4D97-AF65-F5344CB8AC3E}">
        <p14:creationId xmlns:p14="http://schemas.microsoft.com/office/powerpoint/2010/main" val="19295676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Zero-</a:t>
            </a:r>
            <a:r>
              <a:rPr lang="it-IT" dirty="0" err="1"/>
              <a:t>day</a:t>
            </a:r>
            <a:r>
              <a:rPr lang="it-IT" dirty="0"/>
              <a:t> </a:t>
            </a:r>
            <a:r>
              <a:rPr lang="it-IT" dirty="0" err="1"/>
              <a:t>attacks</a:t>
            </a:r>
            <a:endParaRPr lang="it-IT" dirty="0"/>
          </a:p>
        </p:txBody>
      </p:sp>
      <p:sp>
        <p:nvSpPr>
          <p:cNvPr id="3" name="Segnaposto contenuto 2"/>
          <p:cNvSpPr>
            <a:spLocks noGrp="1"/>
          </p:cNvSpPr>
          <p:nvPr>
            <p:ph sz="quarter" idx="1"/>
          </p:nvPr>
        </p:nvSpPr>
        <p:spPr/>
        <p:txBody>
          <a:bodyPr>
            <a:normAutofit/>
          </a:bodyPr>
          <a:lstStyle/>
          <a:p>
            <a:r>
              <a:rPr lang="it-IT" dirty="0"/>
              <a:t>Gli zero-</a:t>
            </a:r>
            <a:r>
              <a:rPr lang="it-IT" dirty="0" err="1"/>
              <a:t>day</a:t>
            </a:r>
            <a:r>
              <a:rPr lang="it-IT" dirty="0"/>
              <a:t> sono definiti come vettori di attacco per i quali non è stata trovata nessuna patch</a:t>
            </a:r>
          </a:p>
          <a:p>
            <a:r>
              <a:rPr lang="it-IT" dirty="0"/>
              <a:t>Sono là fuori, non sono pubblici e essi possono mietere vittime per anni senza contromisure.</a:t>
            </a:r>
          </a:p>
          <a:p>
            <a:r>
              <a:rPr lang="it-IT" dirty="0"/>
              <a:t>Adobe è stata recentemente colpita quasi ogni settimana con un nuovo zero-</a:t>
            </a:r>
            <a:r>
              <a:rPr lang="it-IT" dirty="0" err="1"/>
              <a:t>day</a:t>
            </a:r>
            <a:r>
              <a:rPr lang="it-IT" dirty="0"/>
              <a:t>.</a:t>
            </a:r>
          </a:p>
          <a:p>
            <a:pPr lvl="1"/>
            <a:r>
              <a:rPr lang="it-IT" dirty="0"/>
              <a:t>L’ultimo è del 2 Febbraio 2015</a:t>
            </a:r>
          </a:p>
        </p:txBody>
      </p:sp>
      <p:pic>
        <p:nvPicPr>
          <p:cNvPr id="2355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229200"/>
            <a:ext cx="8791274" cy="123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113</a:t>
            </a:fld>
            <a:endParaRPr lang="it-IT"/>
          </a:p>
        </p:txBody>
      </p:sp>
    </p:spTree>
    <p:extLst>
      <p:ext uri="{BB962C8B-B14F-4D97-AF65-F5344CB8AC3E}">
        <p14:creationId xmlns:p14="http://schemas.microsoft.com/office/powerpoint/2010/main" val="266819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a:p>
        </p:txBody>
      </p:sp>
      <p:pic>
        <p:nvPicPr>
          <p:cNvPr id="2050" name="Picture 2"/>
          <p:cNvPicPr>
            <a:picLocks noChangeAspect="1" noChangeArrowheads="1"/>
          </p:cNvPicPr>
          <p:nvPr/>
        </p:nvPicPr>
        <p:blipFill>
          <a:blip r:embed="rId2" cstate="print"/>
          <a:srcRect/>
          <a:stretch>
            <a:fillRect/>
          </a:stretch>
        </p:blipFill>
        <p:spPr bwMode="auto">
          <a:xfrm>
            <a:off x="1331640" y="80814"/>
            <a:ext cx="6399677" cy="6777186"/>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114</a:t>
            </a:fld>
            <a:endParaRPr lang="it-IT"/>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Engineering</a:t>
            </a:r>
            <a:r>
              <a:rPr lang="it-IT" dirty="0"/>
              <a:t> 10-20 anni fa</a:t>
            </a:r>
          </a:p>
        </p:txBody>
      </p:sp>
      <p:sp>
        <p:nvSpPr>
          <p:cNvPr id="3" name="Segnaposto contenuto 2"/>
          <p:cNvSpPr>
            <a:spLocks noGrp="1"/>
          </p:cNvSpPr>
          <p:nvPr>
            <p:ph sz="quarter" idx="1"/>
          </p:nvPr>
        </p:nvSpPr>
        <p:spPr/>
        <p:txBody>
          <a:bodyPr>
            <a:normAutofit lnSpcReduction="10000"/>
          </a:bodyPr>
          <a:lstStyle/>
          <a:p>
            <a:r>
              <a:rPr lang="it-IT" dirty="0"/>
              <a:t>Love Bug Virus: primo tipo di attacco in cui vengono ricevute </a:t>
            </a:r>
            <a:r>
              <a:rPr lang="it-IT" dirty="0" err="1"/>
              <a:t>e-email</a:t>
            </a:r>
            <a:r>
              <a:rPr lang="it-IT" dirty="0"/>
              <a:t> da mittenti conosciuti</a:t>
            </a:r>
          </a:p>
          <a:p>
            <a:pPr lvl="1"/>
            <a:r>
              <a:rPr lang="it-IT" dirty="0"/>
              <a:t>Script semplice con il codice in chiaro (non offuscato)</a:t>
            </a:r>
          </a:p>
          <a:p>
            <a:pPr lvl="1"/>
            <a:endParaRPr lang="it-IT" dirty="0"/>
          </a:p>
          <a:p>
            <a:r>
              <a:rPr lang="it-IT" dirty="0"/>
              <a:t>Primo attacco di </a:t>
            </a:r>
            <a:r>
              <a:rPr lang="it-IT" dirty="0" err="1"/>
              <a:t>phishing</a:t>
            </a:r>
            <a:endParaRPr lang="it-IT" dirty="0"/>
          </a:p>
          <a:p>
            <a:pPr lvl="1"/>
            <a:r>
              <a:rPr lang="it-IT" dirty="0"/>
              <a:t>Metà anni 90 quando AOL ha iniziato ad effettuare controlli per evitare frodi di credito</a:t>
            </a:r>
          </a:p>
          <a:p>
            <a:pPr lvl="1"/>
            <a:r>
              <a:rPr lang="it-IT" dirty="0"/>
              <a:t>I </a:t>
            </a:r>
            <a:r>
              <a:rPr lang="it-IT" dirty="0" err="1"/>
              <a:t>phishers</a:t>
            </a:r>
            <a:r>
              <a:rPr lang="it-IT" dirty="0"/>
              <a:t> si fingevano dipendenti di AOL ed inviavano messaggi alle vittime nelle quali chiedevano le loro  credenziali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115</a:t>
            </a:fld>
            <a:endParaRPr lang="it-IT"/>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futuro della SE</a:t>
            </a:r>
          </a:p>
        </p:txBody>
      </p:sp>
      <p:sp>
        <p:nvSpPr>
          <p:cNvPr id="3" name="Segnaposto contenuto 2"/>
          <p:cNvSpPr>
            <a:spLocks noGrp="1"/>
          </p:cNvSpPr>
          <p:nvPr>
            <p:ph sz="quarter" idx="1"/>
          </p:nvPr>
        </p:nvSpPr>
        <p:spPr/>
        <p:txBody>
          <a:bodyPr/>
          <a:lstStyle/>
          <a:p>
            <a:r>
              <a:rPr lang="it-IT" dirty="0"/>
              <a:t>Stessi trucchi, nuove tecnologie</a:t>
            </a:r>
          </a:p>
          <a:p>
            <a:r>
              <a:rPr lang="it-IT" dirty="0"/>
              <a:t>Attacchi più sofisticati</a:t>
            </a:r>
          </a:p>
          <a:p>
            <a:r>
              <a:rPr lang="it-IT" dirty="0"/>
              <a:t>Più informazioni, </a:t>
            </a:r>
            <a:r>
              <a:rPr lang="it-IT" dirty="0" err="1"/>
              <a:t>profilazione</a:t>
            </a:r>
            <a:r>
              <a:rPr lang="it-IT" dirty="0"/>
              <a:t> più facile</a:t>
            </a:r>
          </a:p>
          <a:p>
            <a:r>
              <a:rPr lang="it-IT" dirty="0"/>
              <a:t>Tecnologia per migliorare/ automatizzare gli attacchi</a:t>
            </a:r>
          </a:p>
          <a:p>
            <a:r>
              <a:rPr lang="it-IT" dirty="0"/>
              <a:t>Social </a:t>
            </a:r>
            <a:r>
              <a:rPr lang="it-IT" dirty="0" err="1"/>
              <a:t>engineering</a:t>
            </a:r>
            <a:r>
              <a:rPr lang="it-IT" dirty="0"/>
              <a:t> </a:t>
            </a:r>
            <a:r>
              <a:rPr lang="it-IT" dirty="0" err="1"/>
              <a:t>as</a:t>
            </a:r>
            <a:r>
              <a:rPr lang="it-IT" dirty="0"/>
              <a:t> a service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116</a:t>
            </a:fld>
            <a:endParaRPr lang="it-IT"/>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prigioniero spagnolo</a:t>
            </a:r>
          </a:p>
        </p:txBody>
      </p:sp>
      <p:sp>
        <p:nvSpPr>
          <p:cNvPr id="3" name="Segnaposto contenuto 2"/>
          <p:cNvSpPr>
            <a:spLocks noGrp="1"/>
          </p:cNvSpPr>
          <p:nvPr>
            <p:ph sz="quarter" idx="1"/>
          </p:nvPr>
        </p:nvSpPr>
        <p:spPr>
          <a:xfrm>
            <a:off x="323528" y="1600200"/>
            <a:ext cx="8442520" cy="4925144"/>
          </a:xfrm>
        </p:spPr>
        <p:txBody>
          <a:bodyPr>
            <a:normAutofit lnSpcReduction="10000"/>
          </a:bodyPr>
          <a:lstStyle/>
          <a:p>
            <a:r>
              <a:rPr lang="it-IT" dirty="0"/>
              <a:t>risale al 16 ° secolo nell'era della Armata Spagnola.</a:t>
            </a:r>
          </a:p>
          <a:p>
            <a:r>
              <a:rPr lang="it-IT" dirty="0"/>
              <a:t>Il truffatore, scortato da una bella signora, avvicina nobili britannici con la storia che il padre della signora, un vero gentiluomo, era stato imprigionato in Spagna.</a:t>
            </a:r>
          </a:p>
          <a:p>
            <a:r>
              <a:rPr lang="it-IT" dirty="0"/>
              <a:t>Una lettera scritta dal prigioniero è mostrata come prova.</a:t>
            </a:r>
          </a:p>
          <a:p>
            <a:r>
              <a:rPr lang="it-IT" dirty="0"/>
              <a:t>Se il nobile britannico avesse pagato il riscatto per padre incarcerato, quest’ultimo come ricompensa per la sua liberazione avrebbe concesso la mano di sua figlia al nobile britannico.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20888"/>
            <a:ext cx="38100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lettera da Gerusalemme</a:t>
            </a:r>
          </a:p>
        </p:txBody>
      </p:sp>
      <p:sp>
        <p:nvSpPr>
          <p:cNvPr id="3" name="Segnaposto contenuto 2"/>
          <p:cNvSpPr>
            <a:spLocks noGrp="1"/>
          </p:cNvSpPr>
          <p:nvPr>
            <p:ph sz="quarter" idx="1"/>
          </p:nvPr>
        </p:nvSpPr>
        <p:spPr>
          <a:xfrm>
            <a:off x="467544" y="1600200"/>
            <a:ext cx="8298504" cy="5069160"/>
          </a:xfrm>
        </p:spPr>
        <p:txBody>
          <a:bodyPr>
            <a:normAutofit fontScale="92500" lnSpcReduction="10000"/>
          </a:bodyPr>
          <a:lstStyle/>
          <a:p>
            <a:r>
              <a:rPr lang="it-IT" dirty="0"/>
              <a:t>Una variante del prigioniero spagnolo risalente ai secoli 18° e 19 °, con una lettera molto simile, dal titolo “La Lettera da Gerusalemme”.</a:t>
            </a:r>
          </a:p>
          <a:p>
            <a:r>
              <a:rPr lang="it-IT" dirty="0"/>
              <a:t>L’autore è Eugène François </a:t>
            </a:r>
            <a:r>
              <a:rPr lang="it-IT" dirty="0" err="1"/>
              <a:t>Vidocq</a:t>
            </a:r>
            <a:r>
              <a:rPr lang="it-IT" dirty="0"/>
              <a:t>, un investigatore criminale e privato francese. </a:t>
            </a:r>
          </a:p>
          <a:p>
            <a:r>
              <a:rPr lang="it-IT" dirty="0"/>
              <a:t>appare molto simile ad alcune e-mail che arrivano ancora oggi: "Signore, sarete senza dubbio stupiti di avere ricevuto una lettera da una persona sconosciuta a voi, che sta per chiedere un favore... ", e continua a parlare di un cofanetto contenente 16.000 franchi in oro e diamanti ed una richiesta di anticipo per poterli ritirare.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118</a:t>
            </a:fld>
            <a:endParaRPr lang="it-IT"/>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Frodi Nigeriane degli anni ‘80</a:t>
            </a:r>
          </a:p>
        </p:txBody>
      </p:sp>
      <p:sp>
        <p:nvSpPr>
          <p:cNvPr id="3" name="Segnaposto contenuto 2"/>
          <p:cNvSpPr>
            <a:spLocks noGrp="1"/>
          </p:cNvSpPr>
          <p:nvPr>
            <p:ph sz="quarter" idx="1"/>
          </p:nvPr>
        </p:nvSpPr>
        <p:spPr>
          <a:xfrm>
            <a:off x="323528" y="1600200"/>
            <a:ext cx="8442520" cy="4495800"/>
          </a:xfrm>
        </p:spPr>
        <p:txBody>
          <a:bodyPr>
            <a:normAutofit lnSpcReduction="10000"/>
          </a:bodyPr>
          <a:lstStyle/>
          <a:p>
            <a:r>
              <a:rPr lang="it-IT" dirty="0"/>
              <a:t>nei primi anni '80, la Nigeria ha vissuto una profonda crisi nel settore petrolifero.</a:t>
            </a:r>
          </a:p>
          <a:p>
            <a:endParaRPr lang="it-IT" dirty="0"/>
          </a:p>
          <a:p>
            <a:r>
              <a:rPr lang="it-IT" dirty="0"/>
              <a:t>Alcuni studenti universitari disoccupati idearono una truffa per manipolare i visitatori interessati a stipulare accordi petroliferi loschi.</a:t>
            </a:r>
          </a:p>
          <a:p>
            <a:endParaRPr lang="it-IT" dirty="0"/>
          </a:p>
          <a:p>
            <a:r>
              <a:rPr lang="it-IT" dirty="0"/>
              <a:t>Hanno continuato a colpire gli uomini d'affari in Occidente, attraverso messaggi postali, fax, telex</a:t>
            </a:r>
          </a:p>
          <a:p>
            <a:pPr lvl="1"/>
            <a:r>
              <a:rPr lang="it-IT" dirty="0"/>
              <a:t>e, ovviamente, e-mail</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119</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 </a:t>
            </a:r>
            <a:r>
              <a:rPr lang="it-IT" dirty="0" err="1"/>
              <a:t>primer</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12</a:t>
            </a:fld>
            <a:endParaRPr lang="it-IT"/>
          </a:p>
        </p:txBody>
      </p:sp>
      <p:sp>
        <p:nvSpPr>
          <p:cNvPr id="4" name="Segnaposto contenuto 3"/>
          <p:cNvSpPr>
            <a:spLocks noGrp="1"/>
          </p:cNvSpPr>
          <p:nvPr>
            <p:ph sz="quarter" idx="1"/>
          </p:nvPr>
        </p:nvSpPr>
        <p:spPr/>
        <p:txBody>
          <a:bodyPr>
            <a:normAutofit fontScale="92500" lnSpcReduction="20000"/>
          </a:bodyPr>
          <a:lstStyle/>
          <a:p>
            <a:r>
              <a:rPr lang="en-US" dirty="0"/>
              <a:t>The most powerful tool an attacker can use to access this knowledge is </a:t>
            </a:r>
            <a:r>
              <a:rPr lang="en-US" b="1" dirty="0">
                <a:solidFill>
                  <a:srgbClr val="FF0000"/>
                </a:solidFill>
              </a:rPr>
              <a:t>Social Engineering</a:t>
            </a:r>
            <a:r>
              <a:rPr lang="en-US" dirty="0"/>
              <a:t>: manipulating a person into giving information to the social engineer.</a:t>
            </a:r>
          </a:p>
          <a:p>
            <a:r>
              <a:rPr lang="it-IT" dirty="0" err="1"/>
              <a:t>It</a:t>
            </a:r>
            <a:r>
              <a:rPr lang="it-IT" dirty="0"/>
              <a:t> </a:t>
            </a:r>
            <a:r>
              <a:rPr lang="it-IT" dirty="0" err="1"/>
              <a:t>is</a:t>
            </a:r>
            <a:r>
              <a:rPr lang="it-IT" dirty="0"/>
              <a:t> </a:t>
            </a:r>
            <a:r>
              <a:rPr lang="it-IT" dirty="0" err="1"/>
              <a:t>consideedr</a:t>
            </a:r>
            <a:r>
              <a:rPr lang="it-IT" dirty="0"/>
              <a:t> the </a:t>
            </a:r>
            <a:r>
              <a:rPr lang="it-IT" b="1" dirty="0" err="1"/>
              <a:t>strongest</a:t>
            </a:r>
            <a:r>
              <a:rPr lang="it-IT" b="1" dirty="0"/>
              <a:t> </a:t>
            </a:r>
            <a:r>
              <a:rPr lang="it-IT" b="1" dirty="0" err="1"/>
              <a:t>form</a:t>
            </a:r>
            <a:r>
              <a:rPr lang="it-IT" b="1" dirty="0"/>
              <a:t> of </a:t>
            </a:r>
            <a:r>
              <a:rPr lang="it-IT" b="1" dirty="0" err="1"/>
              <a:t>attack</a:t>
            </a:r>
            <a:endParaRPr lang="it-IT" b="1" dirty="0"/>
          </a:p>
          <a:p>
            <a:r>
              <a:rPr lang="it-IT" b="1" dirty="0" err="1"/>
              <a:t>Infamous</a:t>
            </a:r>
            <a:r>
              <a:rPr lang="it-IT" b="1" dirty="0"/>
              <a:t> </a:t>
            </a:r>
            <a:r>
              <a:rPr lang="it-IT" b="1" dirty="0" err="1"/>
              <a:t>Compromissions</a:t>
            </a:r>
            <a:r>
              <a:rPr lang="it-IT" b="1" dirty="0"/>
              <a:t> </a:t>
            </a:r>
            <a:r>
              <a:rPr lang="it-IT" b="1" dirty="0" err="1"/>
              <a:t>through</a:t>
            </a:r>
            <a:r>
              <a:rPr lang="it-IT" b="1" dirty="0"/>
              <a:t> SE:</a:t>
            </a:r>
          </a:p>
          <a:p>
            <a:r>
              <a:rPr lang="en-US" dirty="0"/>
              <a:t>2009: Google's internal system was compromised in 2009 [2], </a:t>
            </a:r>
          </a:p>
          <a:p>
            <a:r>
              <a:rPr lang="en-US" dirty="0"/>
              <a:t>2011: The RSA security token system was broken in 2011 [1], </a:t>
            </a:r>
          </a:p>
          <a:p>
            <a:r>
              <a:rPr lang="en-US" dirty="0"/>
              <a:t>2013: Facebook was compromised in 2013 [4], as was the New York Times [40].</a:t>
            </a:r>
          </a:p>
        </p:txBody>
      </p:sp>
    </p:spTree>
    <p:extLst>
      <p:ext uri="{BB962C8B-B14F-4D97-AF65-F5344CB8AC3E}">
        <p14:creationId xmlns:p14="http://schemas.microsoft.com/office/powerpoint/2010/main" val="7303132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Frode 419 – Dicembre 2009</a:t>
            </a:r>
          </a:p>
        </p:txBody>
      </p:sp>
      <p:sp>
        <p:nvSpPr>
          <p:cNvPr id="3" name="Segnaposto contenuto 2"/>
          <p:cNvSpPr>
            <a:spLocks noGrp="1"/>
          </p:cNvSpPr>
          <p:nvPr>
            <p:ph sz="quarter" idx="1"/>
          </p:nvPr>
        </p:nvSpPr>
        <p:spPr>
          <a:xfrm>
            <a:off x="179512" y="1600200"/>
            <a:ext cx="8586536" cy="4925144"/>
          </a:xfrm>
        </p:spPr>
        <p:txBody>
          <a:bodyPr>
            <a:normAutofit fontScale="70000" lnSpcReduction="20000"/>
          </a:bodyPr>
          <a:lstStyle/>
          <a:p>
            <a:pPr>
              <a:buNone/>
            </a:pPr>
            <a:r>
              <a:rPr lang="it-IT" dirty="0"/>
              <a:t>    Salve,</a:t>
            </a:r>
          </a:p>
          <a:p>
            <a:pPr>
              <a:buNone/>
            </a:pPr>
            <a:r>
              <a:rPr lang="it-IT" dirty="0"/>
              <a:t>     questo messaggio potrebbe sorprenderla, tuttavia ho un bisogno urgente di un partner straniero per effettuare una transazione. Sono un banchiere di professione e sono del </a:t>
            </a:r>
            <a:r>
              <a:rPr lang="it-IT" dirty="0" err="1"/>
              <a:t>Burkina</a:t>
            </a:r>
            <a:r>
              <a:rPr lang="it-IT" dirty="0"/>
              <a:t> </a:t>
            </a:r>
            <a:r>
              <a:rPr lang="it-IT" dirty="0" err="1"/>
              <a:t>Faso</a:t>
            </a:r>
            <a:r>
              <a:rPr lang="it-IT" dirty="0"/>
              <a:t> in Africa occidentale e attualmente occupo la carica di direttore della contabilità della mia banca. Ho l’opportunità di trasferire dei fondi (12,5 milioni di dollari) di uno dei miei clienti morto insieme a tutta la sua famiglia il 31 luglio 2000 in un incidente aereo. È possibile confermare il decesso del mio cliente cliccando su questo sito: http://news.bbc.co.uk/1/hi/world/europe/859479.stm</a:t>
            </a:r>
          </a:p>
          <a:p>
            <a:endParaRPr lang="it-IT" dirty="0"/>
          </a:p>
          <a:p>
            <a:endParaRPr lang="it-IT" dirty="0"/>
          </a:p>
          <a:p>
            <a:pPr>
              <a:buNone/>
            </a:pPr>
            <a:r>
              <a:rPr lang="it-IT" dirty="0"/>
              <a:t>    Detto ciò; le scrivo per proporle il seguente affare: dividere questo denaro fra di noi nel rapporto di 60/38 mentre il 2% sarà trattenuto per le spese. </a:t>
            </a:r>
          </a:p>
          <a:p>
            <a:pPr>
              <a:buNone/>
            </a:pPr>
            <a:r>
              <a:rPr lang="it-IT" dirty="0"/>
              <a:t>	Ulteriori dettagli del trasferimento le saranno inoltrati non appena ricevo la sua conferma.</a:t>
            </a:r>
          </a:p>
          <a:p>
            <a:pPr>
              <a:buNone/>
            </a:pPr>
            <a:r>
              <a:rPr lang="it-IT" dirty="0"/>
              <a:t>	Saluti, Mr. </a:t>
            </a:r>
            <a:r>
              <a:rPr lang="it-IT" dirty="0" err="1"/>
              <a:t>Salam</a:t>
            </a:r>
            <a:r>
              <a:rPr lang="it-IT" dirty="0"/>
              <a:t> Ahmed</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120</a:t>
            </a:fld>
            <a:endParaRPr lang="it-IT"/>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Truffa “amichevole”</a:t>
            </a:r>
          </a:p>
        </p:txBody>
      </p:sp>
      <p:sp>
        <p:nvSpPr>
          <p:cNvPr id="3" name="Segnaposto contenuto 2"/>
          <p:cNvSpPr>
            <a:spLocks noGrp="1"/>
          </p:cNvSpPr>
          <p:nvPr>
            <p:ph sz="quarter" idx="1"/>
          </p:nvPr>
        </p:nvSpPr>
        <p:spPr>
          <a:xfrm>
            <a:off x="612648" y="1600200"/>
            <a:ext cx="8153400" cy="4853136"/>
          </a:xfrm>
        </p:spPr>
        <p:txBody>
          <a:bodyPr>
            <a:normAutofit fontScale="77500" lnSpcReduction="20000"/>
          </a:bodyPr>
          <a:lstStyle/>
          <a:p>
            <a:pPr>
              <a:buNone/>
            </a:pPr>
            <a:r>
              <a:rPr lang="it-IT" dirty="0"/>
              <a:t>Ciao, come stai?</a:t>
            </a:r>
          </a:p>
          <a:p>
            <a:pPr>
              <a:buNone/>
            </a:pPr>
            <a:r>
              <a:rPr lang="it-IT" dirty="0"/>
              <a:t>    Mi dispiace di non averti informato sul mio viaggio in Nigeria. E’ davvero  un periodaccio per me, ma sarebbe troppo lungo spiegarti tutto via mail.</a:t>
            </a:r>
          </a:p>
          <a:p>
            <a:pPr>
              <a:buNone/>
            </a:pPr>
            <a:r>
              <a:rPr lang="it-IT" dirty="0"/>
              <a:t>    Sono bloccato qua in Nigeria perché ho scordato il mio bagaglio sul taxi. Nel bagaglio c'erano anche i miei soldi, il passaporto e la mia carta d’ identità!</a:t>
            </a:r>
          </a:p>
          <a:p>
            <a:pPr>
              <a:buNone/>
            </a:pPr>
            <a:r>
              <a:rPr lang="it-IT" dirty="0"/>
              <a:t>     Avrei bisogno del tuo aiuto, se potessi inviarmi urgentemente 3500 dollari tramite il circuito Western </a:t>
            </a:r>
            <a:r>
              <a:rPr lang="it-IT" dirty="0" err="1"/>
              <a:t>Union</a:t>
            </a:r>
            <a:r>
              <a:rPr lang="it-IT" dirty="0"/>
              <a:t> in modo tale da poter tornare a casa te ne sarei veramente grato, sono davvero in una situazione terribile ed ho davvero bisogno di aiuto.</a:t>
            </a:r>
          </a:p>
          <a:p>
            <a:pPr>
              <a:buNone/>
            </a:pPr>
            <a:r>
              <a:rPr lang="it-IT" dirty="0"/>
              <a:t>     Apprezzerei veramente il tuo sforzo, prometto di restituirti tutto appena torno a casa.</a:t>
            </a:r>
          </a:p>
          <a:p>
            <a:pPr>
              <a:buNone/>
            </a:pPr>
            <a:r>
              <a:rPr lang="it-IT" dirty="0"/>
              <a:t>	aspetto una tua risposta, grazie !</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121</a:t>
            </a:fld>
            <a:endParaRPr lang="it-IT"/>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quarter" idx="1"/>
          </p:nvPr>
        </p:nvSpPr>
        <p:spPr/>
        <p:txBody>
          <a:bodyPr/>
          <a:lstStyle/>
          <a:p>
            <a:endParaRPr lang="it-IT"/>
          </a:p>
        </p:txBody>
      </p:sp>
      <p:pic>
        <p:nvPicPr>
          <p:cNvPr id="3074" name="Picture 2"/>
          <p:cNvPicPr>
            <a:picLocks noChangeAspect="1" noChangeArrowheads="1"/>
          </p:cNvPicPr>
          <p:nvPr/>
        </p:nvPicPr>
        <p:blipFill>
          <a:blip r:embed="rId2" cstate="print"/>
          <a:srcRect/>
          <a:stretch>
            <a:fillRect/>
          </a:stretch>
        </p:blipFill>
        <p:spPr bwMode="auto">
          <a:xfrm>
            <a:off x="962613" y="260648"/>
            <a:ext cx="7000287" cy="6144915"/>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122</a:t>
            </a:fld>
            <a:endParaRPr lang="it-IT"/>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a:p>
        </p:txBody>
      </p:sp>
      <p:pic>
        <p:nvPicPr>
          <p:cNvPr id="4098" name="Picture 2"/>
          <p:cNvPicPr>
            <a:picLocks noChangeAspect="1" noChangeArrowheads="1"/>
          </p:cNvPicPr>
          <p:nvPr/>
        </p:nvPicPr>
        <p:blipFill>
          <a:blip r:embed="rId2" cstate="print"/>
          <a:srcRect/>
          <a:stretch>
            <a:fillRect/>
          </a:stretch>
        </p:blipFill>
        <p:spPr bwMode="auto">
          <a:xfrm>
            <a:off x="1" y="651816"/>
            <a:ext cx="9144000" cy="4003256"/>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123</a:t>
            </a:fld>
            <a:endParaRPr lang="it-IT"/>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Scenario 1: quando utilizzarli?</a:t>
            </a:r>
          </a:p>
        </p:txBody>
      </p:sp>
      <p:sp>
        <p:nvSpPr>
          <p:cNvPr id="3" name="Segnaposto contenuto 2"/>
          <p:cNvSpPr>
            <a:spLocks noGrp="1"/>
          </p:cNvSpPr>
          <p:nvPr>
            <p:ph sz="quarter" idx="1"/>
          </p:nvPr>
        </p:nvSpPr>
        <p:spPr>
          <a:xfrm>
            <a:off x="395536" y="1600200"/>
            <a:ext cx="8370512" cy="4637112"/>
          </a:xfrm>
        </p:spPr>
        <p:txBody>
          <a:bodyPr>
            <a:normAutofit/>
          </a:bodyPr>
          <a:lstStyle/>
          <a:p>
            <a:r>
              <a:rPr lang="it-IT" dirty="0"/>
              <a:t>L’esecuzione dei test di penetrazione per trovare falle nella azienda da attaccare, si è risolta in un nulla di fatto: non è stato trovato nessun metodo di attacco praticabile attraverso il perimetro della rete aziendale.</a:t>
            </a:r>
          </a:p>
          <a:p>
            <a:r>
              <a:rPr lang="it-IT" dirty="0"/>
              <a:t>Le applicazioni web sono solide e non hanno apparenti vulnerabilità.</a:t>
            </a:r>
          </a:p>
          <a:p>
            <a:r>
              <a:rPr lang="it-IT" dirty="0"/>
              <a:t>L'alternativa  «zero-</a:t>
            </a:r>
            <a:r>
              <a:rPr lang="it-IT" dirty="0" err="1"/>
              <a:t>day</a:t>
            </a:r>
            <a:r>
              <a:rPr lang="it-IT" dirty="0"/>
              <a:t>» è l'unica opzione per ottenere l'accesso ai sistemi.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124</a:t>
            </a:fld>
            <a:endParaRPr lang="it-IT"/>
          </a:p>
        </p:txBody>
      </p:sp>
    </p:spTree>
    <p:extLst>
      <p:ext uri="{BB962C8B-B14F-4D97-AF65-F5344CB8AC3E}">
        <p14:creationId xmlns:p14="http://schemas.microsoft.com/office/powerpoint/2010/main" val="12234462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err="1"/>
              <a:t>Fuzzing</a:t>
            </a:r>
            <a:r>
              <a:rPr lang="it-IT" dirty="0"/>
              <a:t>»</a:t>
            </a:r>
          </a:p>
        </p:txBody>
      </p:sp>
      <p:sp>
        <p:nvSpPr>
          <p:cNvPr id="3" name="Segnaposto contenuto 2"/>
          <p:cNvSpPr>
            <a:spLocks noGrp="1"/>
          </p:cNvSpPr>
          <p:nvPr>
            <p:ph sz="quarter" idx="1"/>
          </p:nvPr>
        </p:nvSpPr>
        <p:spPr/>
        <p:txBody>
          <a:bodyPr/>
          <a:lstStyle/>
          <a:p>
            <a:r>
              <a:rPr lang="it-IT" dirty="0"/>
              <a:t>Metodo di forza bruta alla caccia di bug.</a:t>
            </a:r>
          </a:p>
          <a:p>
            <a:r>
              <a:rPr lang="it-IT" dirty="0"/>
              <a:t>Invia comandi casuali nella speranza di un incidente.</a:t>
            </a:r>
          </a:p>
          <a:p>
            <a:r>
              <a:rPr lang="it-IT" dirty="0"/>
              <a:t>Esempio: se la lunghezza del buffer = 50 si invia 51</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125</a:t>
            </a:fld>
            <a:endParaRPr lang="it-IT"/>
          </a:p>
        </p:txBody>
      </p:sp>
    </p:spTree>
    <p:extLst>
      <p:ext uri="{BB962C8B-B14F-4D97-AF65-F5344CB8AC3E}">
        <p14:creationId xmlns:p14="http://schemas.microsoft.com/office/powerpoint/2010/main" val="2644852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Precursor</a:t>
            </a:r>
          </a:p>
        </p:txBody>
      </p:sp>
      <p:sp>
        <p:nvSpPr>
          <p:cNvPr id="3" name="Segnaposto contenuto 2"/>
          <p:cNvSpPr>
            <a:spLocks noGrp="1"/>
          </p:cNvSpPr>
          <p:nvPr>
            <p:ph sz="quarter" idx="1"/>
          </p:nvPr>
        </p:nvSpPr>
        <p:spPr/>
        <p:txBody>
          <a:bodyPr/>
          <a:lstStyle/>
          <a:p>
            <a:r>
              <a:rPr lang="it-IT" dirty="0"/>
              <a:t>Sono attacchi che si basano sul classico </a:t>
            </a:r>
            <a:r>
              <a:rPr lang="it-IT" dirty="0" err="1"/>
              <a:t>overflow</a:t>
            </a:r>
            <a:r>
              <a:rPr lang="it-IT" dirty="0"/>
              <a:t> </a:t>
            </a:r>
          </a:p>
          <a:p>
            <a:r>
              <a:rPr lang="it-IT" dirty="0"/>
              <a:t>Ci sono diversi tipi di </a:t>
            </a:r>
            <a:r>
              <a:rPr lang="it-IT" dirty="0" err="1"/>
              <a:t>overflow</a:t>
            </a:r>
            <a:r>
              <a:rPr lang="it-IT" dirty="0"/>
              <a:t> e modi diversi per sfruttarli.</a:t>
            </a:r>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126</a:t>
            </a:fld>
            <a:endParaRPr lang="it-IT"/>
          </a:p>
        </p:txBody>
      </p:sp>
    </p:spTree>
    <p:extLst>
      <p:ext uri="{BB962C8B-B14F-4D97-AF65-F5344CB8AC3E}">
        <p14:creationId xmlns:p14="http://schemas.microsoft.com/office/powerpoint/2010/main" val="800299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Buffer </a:t>
            </a:r>
            <a:r>
              <a:rPr lang="it-IT" dirty="0" err="1"/>
              <a:t>Overflow</a:t>
            </a:r>
            <a:endParaRPr lang="it-IT" dirty="0"/>
          </a:p>
        </p:txBody>
      </p:sp>
      <p:sp>
        <p:nvSpPr>
          <p:cNvPr id="3" name="Segnaposto contenuto 2"/>
          <p:cNvSpPr>
            <a:spLocks noGrp="1"/>
          </p:cNvSpPr>
          <p:nvPr>
            <p:ph sz="quarter" idx="1"/>
          </p:nvPr>
        </p:nvSpPr>
        <p:spPr/>
        <p:txBody>
          <a:bodyPr>
            <a:normAutofit/>
          </a:bodyPr>
          <a:lstStyle/>
          <a:p>
            <a:r>
              <a:rPr lang="it-IT" dirty="0"/>
              <a:t>Esempio: server SMTP suscettibile di uno </a:t>
            </a:r>
            <a:r>
              <a:rPr lang="it-IT" dirty="0" err="1"/>
              <a:t>stack</a:t>
            </a:r>
            <a:r>
              <a:rPr lang="it-IT" dirty="0"/>
              <a:t> </a:t>
            </a:r>
            <a:r>
              <a:rPr lang="it-IT" dirty="0" err="1"/>
              <a:t>overflow</a:t>
            </a:r>
            <a:r>
              <a:rPr lang="it-IT" dirty="0"/>
              <a:t> basato sul parametro "EHLO".</a:t>
            </a:r>
          </a:p>
          <a:p>
            <a:r>
              <a:rPr lang="it-IT" dirty="0"/>
              <a:t> Inviando 6000 "\ x41" 's oppure ASCII =' A ‘ si scatena l’attacco.</a:t>
            </a:r>
          </a:p>
          <a:p>
            <a:r>
              <a:rPr lang="it-IT" dirty="0"/>
              <a:t>Un </a:t>
            </a:r>
            <a:r>
              <a:rPr lang="it-IT" dirty="0" err="1"/>
              <a:t>attacker</a:t>
            </a:r>
            <a:r>
              <a:rPr lang="it-IT" dirty="0"/>
              <a:t> consapevole della vulnerabilità attraverso ulteriori ricerche è in grado di sfruttarla a proprio vantaggio.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127</a:t>
            </a:fld>
            <a:endParaRPr lang="it-IT"/>
          </a:p>
        </p:txBody>
      </p:sp>
    </p:spTree>
    <p:extLst>
      <p:ext uri="{BB962C8B-B14F-4D97-AF65-F5344CB8AC3E}">
        <p14:creationId xmlns:p14="http://schemas.microsoft.com/office/powerpoint/2010/main" val="9818289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Istruzioni di base da conoscere</a:t>
            </a:r>
          </a:p>
        </p:txBody>
      </p:sp>
      <p:sp>
        <p:nvSpPr>
          <p:cNvPr id="3" name="Segnaposto contenuto 2"/>
          <p:cNvSpPr>
            <a:spLocks noGrp="1"/>
          </p:cNvSpPr>
          <p:nvPr>
            <p:ph sz="quarter" idx="1"/>
          </p:nvPr>
        </p:nvSpPr>
        <p:spPr>
          <a:xfrm>
            <a:off x="323528" y="1772816"/>
            <a:ext cx="8639872" cy="4495800"/>
          </a:xfrm>
        </p:spPr>
        <p:txBody>
          <a:bodyPr/>
          <a:lstStyle/>
          <a:p>
            <a:r>
              <a:rPr lang="it-IT" dirty="0"/>
              <a:t> JMP - Salta &lt;indirizzo&gt; (salto all'istruzione)</a:t>
            </a:r>
          </a:p>
          <a:p>
            <a:r>
              <a:rPr lang="it-IT" dirty="0"/>
              <a:t>EIP - </a:t>
            </a:r>
            <a:r>
              <a:rPr lang="it-IT" dirty="0" err="1"/>
              <a:t>Instruction</a:t>
            </a:r>
            <a:r>
              <a:rPr lang="it-IT" dirty="0"/>
              <a:t> </a:t>
            </a:r>
            <a:r>
              <a:rPr lang="it-IT" dirty="0" err="1"/>
              <a:t>Pointer</a:t>
            </a:r>
            <a:r>
              <a:rPr lang="it-IT" dirty="0"/>
              <a:t> (indirizzo di ritorno)</a:t>
            </a:r>
          </a:p>
          <a:p>
            <a:r>
              <a:rPr lang="it-IT" dirty="0"/>
              <a:t>ESP - Starter </a:t>
            </a:r>
            <a:r>
              <a:rPr lang="it-IT" dirty="0" err="1"/>
              <a:t>Pointer</a:t>
            </a:r>
            <a:r>
              <a:rPr lang="it-IT" dirty="0"/>
              <a:t> (inizio dello </a:t>
            </a:r>
            <a:r>
              <a:rPr lang="it-IT" dirty="0" err="1"/>
              <a:t>stack</a:t>
            </a:r>
            <a:r>
              <a:rPr lang="it-IT" dirty="0"/>
              <a:t>)</a:t>
            </a:r>
          </a:p>
          <a:p>
            <a:r>
              <a:rPr lang="it-IT" dirty="0"/>
              <a:t>NOP - No </a:t>
            </a:r>
            <a:r>
              <a:rPr lang="it-IT" dirty="0" err="1"/>
              <a:t>operation</a:t>
            </a:r>
            <a:r>
              <a:rPr lang="it-IT" dirty="0"/>
              <a:t> (nessuna azione)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128</a:t>
            </a:fld>
            <a:endParaRPr lang="it-IT"/>
          </a:p>
        </p:txBody>
      </p:sp>
    </p:spTree>
    <p:extLst>
      <p:ext uri="{BB962C8B-B14F-4D97-AF65-F5344CB8AC3E}">
        <p14:creationId xmlns:p14="http://schemas.microsoft.com/office/powerpoint/2010/main" val="35747598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Organizzazione MS Windows</a:t>
            </a:r>
          </a:p>
        </p:txBody>
      </p:sp>
      <p:sp>
        <p:nvSpPr>
          <p:cNvPr id="3" name="Segnaposto contenuto 2"/>
          <p:cNvSpPr>
            <a:spLocks noGrp="1"/>
          </p:cNvSpPr>
          <p:nvPr>
            <p:ph sz="quarter" idx="1"/>
          </p:nvPr>
        </p:nvSpPr>
        <p:spPr/>
        <p:txBody>
          <a:bodyPr/>
          <a:lstStyle/>
          <a:p>
            <a:endParaRPr lang="it-IT"/>
          </a:p>
        </p:txBody>
      </p:sp>
      <p:pic>
        <p:nvPicPr>
          <p:cNvPr id="4100" name="Picture 4" descr="http://blog.codinghorror.com/content/images/uploads/2008/01/6a0120a85dcdae970b0120a86db3ea970b-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5729" y="1844824"/>
            <a:ext cx="5578599" cy="413192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129</a:t>
            </a:fld>
            <a:endParaRPr lang="it-IT"/>
          </a:p>
        </p:txBody>
      </p:sp>
    </p:spTree>
    <p:extLst>
      <p:ext uri="{BB962C8B-B14F-4D97-AF65-F5344CB8AC3E}">
        <p14:creationId xmlns:p14="http://schemas.microsoft.com/office/powerpoint/2010/main" val="77990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a:t>
            </a:r>
            <a:r>
              <a:rPr lang="it-IT" dirty="0" err="1"/>
              <a:t>rulez</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13</a:t>
            </a:fld>
            <a:endParaRPr lang="it-IT"/>
          </a:p>
        </p:txBody>
      </p:sp>
      <p:sp>
        <p:nvSpPr>
          <p:cNvPr id="4" name="Segnaposto contenuto 3"/>
          <p:cNvSpPr>
            <a:spLocks noGrp="1"/>
          </p:cNvSpPr>
          <p:nvPr>
            <p:ph sz="quarter" idx="1"/>
          </p:nvPr>
        </p:nvSpPr>
        <p:spPr/>
        <p:txBody>
          <a:bodyPr/>
          <a:lstStyle/>
          <a:p>
            <a:r>
              <a:rPr lang="en-US" dirty="0">
                <a:solidFill>
                  <a:srgbClr val="FF0000"/>
                </a:solidFill>
              </a:rPr>
              <a:t>APTs</a:t>
            </a:r>
            <a:r>
              <a:rPr lang="en-US" dirty="0"/>
              <a:t> often rely on a common initial attack vector: social engineering such as spear-phishing and water-holing.</a:t>
            </a:r>
          </a:p>
          <a:p>
            <a:r>
              <a:rPr lang="en-US" dirty="0"/>
              <a:t>Social engineering is the art of getting users to compromise information systems.</a:t>
            </a:r>
          </a:p>
          <a:p>
            <a:r>
              <a:rPr lang="en-US" dirty="0"/>
              <a:t>Technical protection measures are usually ineffective</a:t>
            </a:r>
          </a:p>
          <a:p>
            <a:r>
              <a:rPr lang="en-US" dirty="0"/>
              <a:t>people perform poorly on detecting lies and deception [42, 33].</a:t>
            </a:r>
          </a:p>
        </p:txBody>
      </p:sp>
    </p:spTree>
    <p:extLst>
      <p:ext uri="{BB962C8B-B14F-4D97-AF65-F5344CB8AC3E}">
        <p14:creationId xmlns:p14="http://schemas.microsoft.com/office/powerpoint/2010/main" val="17592435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prima…</a:t>
            </a:r>
          </a:p>
        </p:txBody>
      </p:sp>
      <p:sp>
        <p:nvSpPr>
          <p:cNvPr id="3" name="Segnaposto contenuto 2"/>
          <p:cNvSpPr>
            <a:spLocks noGrp="1"/>
          </p:cNvSpPr>
          <p:nvPr>
            <p:ph sz="quarter" idx="1"/>
          </p:nvPr>
        </p:nvSpPr>
        <p:spPr/>
        <p:txBody>
          <a:bodyPr/>
          <a:lstStyle/>
          <a:p>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987" y="1196752"/>
            <a:ext cx="387667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130</a:t>
            </a:fld>
            <a:endParaRPr lang="it-IT"/>
          </a:p>
        </p:txBody>
      </p:sp>
    </p:spTree>
    <p:extLst>
      <p:ext uri="{BB962C8B-B14F-4D97-AF65-F5344CB8AC3E}">
        <p14:creationId xmlns:p14="http://schemas.microsoft.com/office/powerpoint/2010/main" val="23469379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…dopo</a:t>
            </a:r>
          </a:p>
        </p:txBody>
      </p:sp>
      <p:sp>
        <p:nvSpPr>
          <p:cNvPr id="3" name="Segnaposto contenuto 2"/>
          <p:cNvSpPr>
            <a:spLocks noGrp="1"/>
          </p:cNvSpPr>
          <p:nvPr>
            <p:ph sz="quarter" idx="1"/>
          </p:nvPr>
        </p:nvSpPr>
        <p:spPr/>
        <p:txBody>
          <a:bodyPr/>
          <a:lstStyle/>
          <a:p>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6268" y="1067391"/>
            <a:ext cx="508635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131</a:t>
            </a:fld>
            <a:endParaRPr lang="it-IT"/>
          </a:p>
        </p:txBody>
      </p:sp>
    </p:spTree>
    <p:extLst>
      <p:ext uri="{BB962C8B-B14F-4D97-AF65-F5344CB8AC3E}">
        <p14:creationId xmlns:p14="http://schemas.microsoft.com/office/powerpoint/2010/main" val="41886736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Meccanismi di protezione </a:t>
            </a:r>
          </a:p>
        </p:txBody>
      </p:sp>
      <p:sp>
        <p:nvSpPr>
          <p:cNvPr id="3" name="Segnaposto contenuto 2"/>
          <p:cNvSpPr>
            <a:spLocks noGrp="1"/>
          </p:cNvSpPr>
          <p:nvPr>
            <p:ph sz="quarter" idx="1"/>
          </p:nvPr>
        </p:nvSpPr>
        <p:spPr/>
        <p:txBody>
          <a:bodyPr>
            <a:normAutofit/>
          </a:bodyPr>
          <a:lstStyle/>
          <a:p>
            <a:pPr algn="just"/>
            <a:r>
              <a:rPr lang="it-IT" b="1" dirty="0"/>
              <a:t>Data </a:t>
            </a:r>
            <a:r>
              <a:rPr lang="it-IT" b="1" dirty="0" err="1"/>
              <a:t>Execution</a:t>
            </a:r>
            <a:r>
              <a:rPr lang="it-IT" b="1" dirty="0"/>
              <a:t> </a:t>
            </a:r>
            <a:r>
              <a:rPr lang="it-IT" b="1" dirty="0" err="1"/>
              <a:t>Prevention</a:t>
            </a:r>
            <a:r>
              <a:rPr lang="it-IT" b="1" dirty="0"/>
              <a:t> </a:t>
            </a:r>
            <a:r>
              <a:rPr lang="it-IT" dirty="0"/>
              <a:t>: prevede che lo </a:t>
            </a:r>
            <a:r>
              <a:rPr lang="it-IT" dirty="0" err="1"/>
              <a:t>stack</a:t>
            </a:r>
            <a:r>
              <a:rPr lang="it-IT" dirty="0"/>
              <a:t> sia contrassegnato in sola lettura, con il conseguente fallimento dei tentativi di scrittura dello </a:t>
            </a:r>
            <a:r>
              <a:rPr lang="it-IT" dirty="0" err="1"/>
              <a:t>stack</a:t>
            </a:r>
            <a:endParaRPr lang="it-IT" dirty="0"/>
          </a:p>
          <a:p>
            <a:endParaRPr lang="it-IT" dirty="0"/>
          </a:p>
          <a:p>
            <a:r>
              <a:rPr lang="it-IT" b="1" dirty="0" err="1"/>
              <a:t>Address</a:t>
            </a:r>
            <a:r>
              <a:rPr lang="it-IT" b="1" dirty="0"/>
              <a:t> Space Layout </a:t>
            </a:r>
            <a:r>
              <a:rPr lang="it-IT" b="1" dirty="0" err="1"/>
              <a:t>Randomization</a:t>
            </a:r>
            <a:r>
              <a:rPr lang="it-IT" b="1" dirty="0"/>
              <a:t> </a:t>
            </a:r>
            <a:r>
              <a:rPr lang="it-IT" dirty="0"/>
              <a:t>(ASLR): randomizza indirizzi di memoria da 2 byte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132</a:t>
            </a:fld>
            <a:endParaRPr lang="it-IT"/>
          </a:p>
        </p:txBody>
      </p:sp>
    </p:spTree>
    <p:extLst>
      <p:ext uri="{BB962C8B-B14F-4D97-AF65-F5344CB8AC3E}">
        <p14:creationId xmlns:p14="http://schemas.microsoft.com/office/powerpoint/2010/main" val="7557990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Address</a:t>
            </a:r>
            <a:r>
              <a:rPr lang="it-IT" dirty="0"/>
              <a:t> Space Layout </a:t>
            </a:r>
            <a:r>
              <a:rPr lang="it-IT" dirty="0" err="1"/>
              <a:t>Randomization</a:t>
            </a:r>
            <a:r>
              <a:rPr lang="it-IT" dirty="0"/>
              <a:t> (ASLR)</a:t>
            </a:r>
          </a:p>
        </p:txBody>
      </p:sp>
      <p:sp>
        <p:nvSpPr>
          <p:cNvPr id="3" name="Segnaposto contenuto 2"/>
          <p:cNvSpPr>
            <a:spLocks noGrp="1"/>
          </p:cNvSpPr>
          <p:nvPr>
            <p:ph sz="quarter" idx="1"/>
          </p:nvPr>
        </p:nvSpPr>
        <p:spPr>
          <a:xfrm>
            <a:off x="612648" y="1600200"/>
            <a:ext cx="8153400" cy="5257800"/>
          </a:xfrm>
        </p:spPr>
        <p:txBody>
          <a:bodyPr>
            <a:normAutofit/>
          </a:bodyPr>
          <a:lstStyle/>
          <a:p>
            <a:pPr algn="just"/>
            <a:r>
              <a:rPr lang="it-IT" dirty="0"/>
              <a:t>misura di protezione contro il buffer </a:t>
            </a:r>
            <a:r>
              <a:rPr lang="it-IT" dirty="0" err="1"/>
              <a:t>overrun</a:t>
            </a:r>
            <a:r>
              <a:rPr lang="it-IT" dirty="0"/>
              <a:t> e exploit che consiste nel rendere (parzialmente) casuale l'indirizzo delle funzioni di libreria e delle più importanti aree di memoria. </a:t>
            </a:r>
          </a:p>
          <a:p>
            <a:pPr algn="just"/>
            <a:r>
              <a:rPr lang="it-IT" dirty="0"/>
              <a:t>un attacco informatico che cerca di eseguire codice malevolo su un computer è costretto a cercare gli indirizzi del codice e dei dati che gli servono prima di poterli usare, provocando una serie di crash del programma vettore (infettato o apertamente malevolo).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133</a:t>
            </a:fld>
            <a:endParaRPr lang="it-IT"/>
          </a:p>
        </p:txBody>
      </p:sp>
    </p:spTree>
    <p:extLst>
      <p:ext uri="{BB962C8B-B14F-4D97-AF65-F5344CB8AC3E}">
        <p14:creationId xmlns:p14="http://schemas.microsoft.com/office/powerpoint/2010/main" val="7328191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Defeating Data Execution Prevention (DEP)</a:t>
            </a:r>
            <a:endParaRPr lang="it-IT" dirty="0"/>
          </a:p>
        </p:txBody>
      </p:sp>
      <p:sp>
        <p:nvSpPr>
          <p:cNvPr id="3" name="Segnaposto contenuto 2"/>
          <p:cNvSpPr>
            <a:spLocks noGrp="1"/>
          </p:cNvSpPr>
          <p:nvPr>
            <p:ph sz="quarter" idx="1"/>
          </p:nvPr>
        </p:nvSpPr>
        <p:spPr>
          <a:xfrm>
            <a:off x="251520" y="1600200"/>
            <a:ext cx="8640960" cy="4495800"/>
          </a:xfrm>
        </p:spPr>
        <p:txBody>
          <a:bodyPr>
            <a:normAutofit fontScale="92500"/>
          </a:bodyPr>
          <a:lstStyle/>
          <a:p>
            <a:r>
              <a:rPr lang="it-IT" dirty="0"/>
              <a:t>attacco </a:t>
            </a:r>
            <a:r>
              <a:rPr lang="it-IT" dirty="0" err="1"/>
              <a:t>return</a:t>
            </a:r>
            <a:r>
              <a:rPr lang="it-IT" dirty="0"/>
              <a:t>-to-</a:t>
            </a:r>
            <a:r>
              <a:rPr lang="it-IT" dirty="0" err="1"/>
              <a:t>libc</a:t>
            </a:r>
            <a:r>
              <a:rPr lang="it-IT" dirty="0"/>
              <a:t>, utilizza la Return </a:t>
            </a:r>
            <a:r>
              <a:rPr lang="it-IT" dirty="0" err="1"/>
              <a:t>Oriented</a:t>
            </a:r>
            <a:r>
              <a:rPr lang="it-IT" dirty="0"/>
              <a:t> Programming (POR). </a:t>
            </a:r>
          </a:p>
          <a:p>
            <a:pPr lvl="1"/>
            <a:r>
              <a:rPr lang="it-IT" dirty="0"/>
              <a:t>Potrebbe eludere anche ASLR.</a:t>
            </a:r>
          </a:p>
          <a:p>
            <a:pPr lvl="1"/>
            <a:endParaRPr lang="it-IT" dirty="0"/>
          </a:p>
          <a:p>
            <a:r>
              <a:rPr lang="it-IT" dirty="0"/>
              <a:t>La funzione </a:t>
            </a:r>
            <a:r>
              <a:rPr lang="it-IT" i="1" dirty="0" err="1"/>
              <a:t>WriteProcessMemory</a:t>
            </a:r>
            <a:r>
              <a:rPr lang="it-IT" i="1" dirty="0"/>
              <a:t>() </a:t>
            </a:r>
            <a:r>
              <a:rPr lang="it-IT" dirty="0"/>
              <a:t>permette di bypassare DEP, consentendo di copiare lo </a:t>
            </a:r>
            <a:r>
              <a:rPr lang="it-IT" dirty="0" err="1"/>
              <a:t>shellcode</a:t>
            </a:r>
            <a:r>
              <a:rPr lang="it-IT" dirty="0"/>
              <a:t> maligno dallo </a:t>
            </a:r>
            <a:r>
              <a:rPr lang="it-IT" dirty="0" err="1"/>
              <a:t>stack</a:t>
            </a:r>
            <a:r>
              <a:rPr lang="it-IT" dirty="0"/>
              <a:t> ad un indirizzo di memoria scrivibile </a:t>
            </a:r>
          </a:p>
          <a:p>
            <a:pPr lvl="1"/>
            <a:r>
              <a:rPr lang="it-IT" dirty="0"/>
              <a:t>ad esempio, un driver del </a:t>
            </a:r>
            <a:r>
              <a:rPr lang="it-IT" dirty="0" err="1"/>
              <a:t>kernel</a:t>
            </a:r>
            <a:r>
              <a:rPr lang="it-IT" dirty="0"/>
              <a:t>.</a:t>
            </a:r>
          </a:p>
          <a:p>
            <a:pPr lvl="1"/>
            <a:r>
              <a:rPr lang="it-IT" dirty="0" err="1"/>
              <a:t>WriteProcessMemory</a:t>
            </a:r>
            <a:r>
              <a:rPr lang="it-IT" dirty="0"/>
              <a:t>() scrive dati da un'area di memoria in un processo specifico. </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134</a:t>
            </a:fld>
            <a:endParaRPr lang="it-IT"/>
          </a:p>
        </p:txBody>
      </p:sp>
    </p:spTree>
    <p:extLst>
      <p:ext uri="{BB962C8B-B14F-4D97-AF65-F5344CB8AC3E}">
        <p14:creationId xmlns:p14="http://schemas.microsoft.com/office/powerpoint/2010/main" val="25539302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Protezione contro </a:t>
            </a:r>
            <a:r>
              <a:rPr lang="it-IT" dirty="0" err="1"/>
              <a:t>overflow</a:t>
            </a:r>
            <a:endParaRPr lang="it-IT" dirty="0"/>
          </a:p>
        </p:txBody>
      </p:sp>
      <p:sp>
        <p:nvSpPr>
          <p:cNvPr id="3" name="Segnaposto contenuto 2"/>
          <p:cNvSpPr>
            <a:spLocks noGrp="1"/>
          </p:cNvSpPr>
          <p:nvPr>
            <p:ph sz="quarter" idx="1"/>
          </p:nvPr>
        </p:nvSpPr>
        <p:spPr>
          <a:xfrm>
            <a:off x="323528" y="1600200"/>
            <a:ext cx="8442520" cy="4853136"/>
          </a:xfrm>
        </p:spPr>
        <p:txBody>
          <a:bodyPr>
            <a:normAutofit fontScale="92500" lnSpcReduction="10000"/>
          </a:bodyPr>
          <a:lstStyle/>
          <a:p>
            <a:pPr algn="just"/>
            <a:r>
              <a:rPr lang="it-IT" dirty="0"/>
              <a:t>applicazioni </a:t>
            </a:r>
            <a:r>
              <a:rPr lang="it-IT" dirty="0" err="1"/>
              <a:t>closed</a:t>
            </a:r>
            <a:r>
              <a:rPr lang="it-IT" dirty="0"/>
              <a:t>-source di terze parti risultano essere </a:t>
            </a:r>
            <a:r>
              <a:rPr lang="it-IT" i="1" dirty="0"/>
              <a:t>tipicamente</a:t>
            </a:r>
            <a:r>
              <a:rPr lang="it-IT" dirty="0"/>
              <a:t> robuste. </a:t>
            </a:r>
          </a:p>
          <a:p>
            <a:pPr algn="just"/>
            <a:r>
              <a:rPr lang="it-IT" dirty="0"/>
              <a:t>un terzo processo </a:t>
            </a:r>
            <a:r>
              <a:rPr lang="it-IT" i="1" dirty="0"/>
              <a:t>maturo</a:t>
            </a:r>
            <a:r>
              <a:rPr lang="it-IT" dirty="0"/>
              <a:t> di revisione centrato sulla sicurezza delle applicazioni è comunque fondamentale.</a:t>
            </a:r>
          </a:p>
          <a:p>
            <a:pPr algn="just"/>
            <a:r>
              <a:rPr lang="it-IT" dirty="0"/>
              <a:t>il software sviluppato internamente deve essere sottoposto a rigorosi test per garantire una mitigazione dei probabili </a:t>
            </a:r>
            <a:r>
              <a:rPr lang="it-IT" dirty="0" err="1"/>
              <a:t>overflow</a:t>
            </a:r>
            <a:r>
              <a:rPr lang="it-IT" dirty="0"/>
              <a:t> prima di raggiungere la produzione.</a:t>
            </a:r>
          </a:p>
          <a:p>
            <a:pPr algn="just"/>
            <a:r>
              <a:rPr lang="it-IT" dirty="0"/>
              <a:t>un team dedicato alla ricerca degli zero-</a:t>
            </a:r>
            <a:r>
              <a:rPr lang="it-IT" dirty="0" err="1"/>
              <a:t>day</a:t>
            </a:r>
            <a:r>
              <a:rPr lang="it-IT" dirty="0"/>
              <a:t> </a:t>
            </a:r>
            <a:r>
              <a:rPr lang="it-IT" dirty="0" err="1"/>
              <a:t>attack</a:t>
            </a:r>
            <a:r>
              <a:rPr lang="it-IT" dirty="0"/>
              <a:t>.</a:t>
            </a:r>
          </a:p>
          <a:p>
            <a:pPr algn="just"/>
            <a:r>
              <a:rPr lang="it-IT" dirty="0"/>
              <a:t>Le minacce basate su questo tipo di attacchi devono essere rilevate prima ancora che si verifichino.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135</a:t>
            </a:fld>
            <a:endParaRPr lang="it-IT"/>
          </a:p>
        </p:txBody>
      </p:sp>
    </p:spTree>
    <p:extLst>
      <p:ext uri="{BB962C8B-B14F-4D97-AF65-F5344CB8AC3E}">
        <p14:creationId xmlns:p14="http://schemas.microsoft.com/office/powerpoint/2010/main" val="25874975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Minimizzare i danni di zero-</a:t>
            </a:r>
            <a:r>
              <a:rPr lang="it-IT" dirty="0" err="1"/>
              <a:t>day</a:t>
            </a:r>
            <a:endParaRPr lang="it-IT" dirty="0"/>
          </a:p>
        </p:txBody>
      </p:sp>
      <p:sp>
        <p:nvSpPr>
          <p:cNvPr id="3" name="Segnaposto contenuto 2"/>
          <p:cNvSpPr>
            <a:spLocks noGrp="1"/>
          </p:cNvSpPr>
          <p:nvPr>
            <p:ph sz="quarter" idx="1"/>
          </p:nvPr>
        </p:nvSpPr>
        <p:spPr/>
        <p:txBody>
          <a:bodyPr>
            <a:normAutofit/>
          </a:bodyPr>
          <a:lstStyle/>
          <a:p>
            <a:r>
              <a:rPr lang="it-IT" dirty="0"/>
              <a:t>Quando si utilizzano gli </a:t>
            </a:r>
            <a:r>
              <a:rPr lang="it-IT" dirty="0" err="1"/>
              <a:t>overflow</a:t>
            </a:r>
            <a:r>
              <a:rPr lang="it-IT" dirty="0"/>
              <a:t>, generalmente è necessaria la connessione.</a:t>
            </a:r>
          </a:p>
          <a:p>
            <a:pPr lvl="1"/>
            <a:r>
              <a:rPr lang="it-IT" dirty="0"/>
              <a:t>Per inviare all’ </a:t>
            </a:r>
            <a:r>
              <a:rPr lang="it-IT" dirty="0" err="1"/>
              <a:t>attacker</a:t>
            </a:r>
            <a:r>
              <a:rPr lang="it-IT" dirty="0"/>
              <a:t> i dati ottenuti</a:t>
            </a:r>
          </a:p>
          <a:p>
            <a:r>
              <a:rPr lang="it-IT" dirty="0"/>
              <a:t>Necessità di stretti filtri in uscita affinché i server possano connettersi solo a ciò che è assolutamente necessario su Internet sono indispensabili per far in modo che le informazioni non escano senza autorizzazione.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136</a:t>
            </a:fld>
            <a:endParaRPr lang="it-IT"/>
          </a:p>
        </p:txBody>
      </p:sp>
    </p:spTree>
    <p:extLst>
      <p:ext uri="{BB962C8B-B14F-4D97-AF65-F5344CB8AC3E}">
        <p14:creationId xmlns:p14="http://schemas.microsoft.com/office/powerpoint/2010/main" val="28984963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fine dei </a:t>
            </a:r>
            <a:r>
              <a:rPr lang="it-IT" dirty="0" err="1"/>
              <a:t>PenTest</a:t>
            </a:r>
            <a:r>
              <a:rPr lang="it-IT" dirty="0"/>
              <a:t> tradizionali</a:t>
            </a:r>
          </a:p>
        </p:txBody>
      </p:sp>
      <p:sp>
        <p:nvSpPr>
          <p:cNvPr id="3" name="Segnaposto contenuto 2"/>
          <p:cNvSpPr>
            <a:spLocks noGrp="1"/>
          </p:cNvSpPr>
          <p:nvPr>
            <p:ph sz="quarter" idx="1"/>
          </p:nvPr>
        </p:nvSpPr>
        <p:spPr/>
        <p:txBody>
          <a:bodyPr/>
          <a:lstStyle/>
          <a:p>
            <a:endParaRPr lang="it-IT"/>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044" y="2181224"/>
            <a:ext cx="8706444" cy="261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137</a:t>
            </a:fld>
            <a:endParaRPr lang="it-IT"/>
          </a:p>
        </p:txBody>
      </p:sp>
    </p:spTree>
    <p:extLst>
      <p:ext uri="{BB962C8B-B14F-4D97-AF65-F5344CB8AC3E}">
        <p14:creationId xmlns:p14="http://schemas.microsoft.com/office/powerpoint/2010/main" val="3282376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Out of scope…</a:t>
            </a:r>
          </a:p>
        </p:txBody>
      </p:sp>
      <p:sp>
        <p:nvSpPr>
          <p:cNvPr id="3" name="Segnaposto contenuto 2"/>
          <p:cNvSpPr>
            <a:spLocks noGrp="1"/>
          </p:cNvSpPr>
          <p:nvPr>
            <p:ph sz="quarter" idx="1"/>
          </p:nvPr>
        </p:nvSpPr>
        <p:spPr/>
        <p:txBody>
          <a:bodyPr/>
          <a:lstStyle/>
          <a:p>
            <a:r>
              <a:rPr lang="it-IT" dirty="0"/>
              <a:t>Le aziende non capiscono l’importanza di ciò che un vero test di penetrazione rappresenta.</a:t>
            </a:r>
          </a:p>
          <a:p>
            <a:r>
              <a:rPr lang="it-IT" dirty="0"/>
              <a:t>Non esiste un </a:t>
            </a:r>
            <a:r>
              <a:rPr lang="it-IT" dirty="0" err="1"/>
              <a:t>framework</a:t>
            </a:r>
            <a:r>
              <a:rPr lang="it-IT" dirty="0"/>
              <a:t> aziendale solido adottato</a:t>
            </a:r>
          </a:p>
          <a:p>
            <a:r>
              <a:rPr lang="it-IT" dirty="0"/>
              <a:t>Si ha solo una idea di massima dei rischi ai quali si è sottoposti, e poi il budget è sempre limitato</a:t>
            </a:r>
          </a:p>
          <a:p>
            <a:pPr lvl="1"/>
            <a:r>
              <a:rPr lang="it-IT" dirty="0"/>
              <a:t>e poi da noi in azienda non è mai successo niente !</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138</a:t>
            </a:fld>
            <a:endParaRPr lang="it-IT"/>
          </a:p>
        </p:txBody>
      </p:sp>
    </p:spTree>
    <p:extLst>
      <p:ext uri="{BB962C8B-B14F-4D97-AF65-F5344CB8AC3E}">
        <p14:creationId xmlns:p14="http://schemas.microsoft.com/office/powerpoint/2010/main" val="38208024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giusta direzione</a:t>
            </a:r>
          </a:p>
        </p:txBody>
      </p:sp>
      <p:sp>
        <p:nvSpPr>
          <p:cNvPr id="3" name="Segnaposto contenuto 2"/>
          <p:cNvSpPr>
            <a:spLocks noGrp="1"/>
          </p:cNvSpPr>
          <p:nvPr>
            <p:ph sz="quarter" idx="1"/>
          </p:nvPr>
        </p:nvSpPr>
        <p:spPr/>
        <p:txBody>
          <a:bodyPr/>
          <a:lstStyle/>
          <a:p>
            <a:endParaRPr lang="it-IT"/>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581150"/>
            <a:ext cx="84582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139</a:t>
            </a:fld>
            <a:endParaRPr lang="it-IT"/>
          </a:p>
        </p:txBody>
      </p:sp>
    </p:spTree>
    <p:extLst>
      <p:ext uri="{BB962C8B-B14F-4D97-AF65-F5344CB8AC3E}">
        <p14:creationId xmlns:p14="http://schemas.microsoft.com/office/powerpoint/2010/main" val="2463316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Types</a:t>
            </a:r>
            <a:r>
              <a:rPr lang="it-IT" dirty="0"/>
              <a:t> of Attacks…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14</a:t>
            </a:fld>
            <a:endParaRPr lang="it-IT"/>
          </a:p>
        </p:txBody>
      </p:sp>
      <p:sp>
        <p:nvSpPr>
          <p:cNvPr id="4" name="Segnaposto contenuto 3"/>
          <p:cNvSpPr>
            <a:spLocks noGrp="1"/>
          </p:cNvSpPr>
          <p:nvPr>
            <p:ph sz="quarter" idx="1"/>
          </p:nvPr>
        </p:nvSpPr>
        <p:spPr/>
        <p:txBody>
          <a:bodyPr>
            <a:normAutofit/>
          </a:bodyPr>
          <a:lstStyle/>
          <a:p>
            <a:r>
              <a:rPr lang="it-IT" dirty="0" err="1">
                <a:solidFill>
                  <a:srgbClr val="FF0000"/>
                </a:solidFill>
              </a:rPr>
              <a:t>Physical</a:t>
            </a:r>
            <a:r>
              <a:rPr lang="it-IT" dirty="0">
                <a:solidFill>
                  <a:srgbClr val="FF0000"/>
                </a:solidFill>
              </a:rPr>
              <a:t> </a:t>
            </a:r>
            <a:r>
              <a:rPr lang="it-IT" dirty="0" err="1">
                <a:solidFill>
                  <a:srgbClr val="FF0000"/>
                </a:solidFill>
              </a:rPr>
              <a:t>attacks</a:t>
            </a:r>
            <a:endParaRPr lang="it-IT" dirty="0">
              <a:solidFill>
                <a:srgbClr val="FF0000"/>
              </a:solidFill>
            </a:endParaRPr>
          </a:p>
          <a:p>
            <a:pPr lvl="1"/>
            <a:r>
              <a:rPr lang="en-US" dirty="0"/>
              <a:t>the attacker performs some form of physical action in order to gather information on a future victim.</a:t>
            </a:r>
          </a:p>
          <a:p>
            <a:pPr lvl="1"/>
            <a:r>
              <a:rPr lang="en-US" dirty="0"/>
              <a:t>dumpster diving</a:t>
            </a:r>
          </a:p>
          <a:p>
            <a:pPr lvl="1"/>
            <a:r>
              <a:rPr lang="en-US" dirty="0"/>
              <a:t>theft or extortion</a:t>
            </a:r>
          </a:p>
          <a:p>
            <a:r>
              <a:rPr lang="en-US" dirty="0">
                <a:solidFill>
                  <a:srgbClr val="FF0000"/>
                </a:solidFill>
              </a:rPr>
              <a:t>Social approaches</a:t>
            </a:r>
          </a:p>
          <a:p>
            <a:pPr lvl="1"/>
            <a:r>
              <a:rPr lang="en-US" dirty="0"/>
              <a:t>socio-psychological techniques such as </a:t>
            </a:r>
            <a:r>
              <a:rPr lang="en-US" dirty="0" err="1"/>
              <a:t>Cialdini's</a:t>
            </a:r>
            <a:r>
              <a:rPr lang="en-US" dirty="0"/>
              <a:t> principles of persuasion to manipulate their victims.</a:t>
            </a:r>
          </a:p>
          <a:p>
            <a:pPr lvl="1"/>
            <a:r>
              <a:rPr lang="it-IT" dirty="0" err="1"/>
              <a:t>curiosity</a:t>
            </a:r>
            <a:endParaRPr lang="en-US" dirty="0"/>
          </a:p>
        </p:txBody>
      </p:sp>
    </p:spTree>
    <p:extLst>
      <p:ext uri="{BB962C8B-B14F-4D97-AF65-F5344CB8AC3E}">
        <p14:creationId xmlns:p14="http://schemas.microsoft.com/office/powerpoint/2010/main" val="32535487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giusta direzione</a:t>
            </a:r>
          </a:p>
        </p:txBody>
      </p:sp>
      <p:sp>
        <p:nvSpPr>
          <p:cNvPr id="3" name="Segnaposto contenuto 2"/>
          <p:cNvSpPr>
            <a:spLocks noGrp="1"/>
          </p:cNvSpPr>
          <p:nvPr>
            <p:ph sz="quarter" idx="1"/>
          </p:nvPr>
        </p:nvSpPr>
        <p:spPr/>
        <p:txBody>
          <a:bodyPr>
            <a:normAutofit/>
          </a:bodyPr>
          <a:lstStyle/>
          <a:p>
            <a:r>
              <a:rPr lang="it-IT" dirty="0"/>
              <a:t>Se non ci si occupa di Ingegneria Sociale come parte integrante delle normali attività di </a:t>
            </a:r>
            <a:r>
              <a:rPr lang="it-IT" dirty="0" err="1"/>
              <a:t>penetration</a:t>
            </a:r>
            <a:r>
              <a:rPr lang="it-IT" dirty="0"/>
              <a:t> </a:t>
            </a:r>
            <a:r>
              <a:rPr lang="it-IT" dirty="0" err="1"/>
              <a:t>testing</a:t>
            </a:r>
            <a:r>
              <a:rPr lang="it-IT" dirty="0"/>
              <a:t> si è costantemente sull’orlo del baratro.</a:t>
            </a:r>
          </a:p>
          <a:p>
            <a:endParaRPr lang="it-IT" dirty="0"/>
          </a:p>
          <a:p>
            <a:r>
              <a:rPr lang="it-IT" dirty="0"/>
              <a:t>Dai rapporti SET si evince che il 94% delle infrastrutture testate è risultato vulnerabile ad uno o più attacchi effettuati con il </a:t>
            </a:r>
            <a:r>
              <a:rPr lang="it-IT" dirty="0" err="1"/>
              <a:t>toolkit</a:t>
            </a:r>
            <a:r>
              <a:rPr lang="it-IT" dirty="0"/>
              <a:t> SET</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140</a:t>
            </a:fld>
            <a:endParaRPr lang="it-IT"/>
          </a:p>
        </p:txBody>
      </p:sp>
    </p:spTree>
    <p:extLst>
      <p:ext uri="{BB962C8B-B14F-4D97-AF65-F5344CB8AC3E}">
        <p14:creationId xmlns:p14="http://schemas.microsoft.com/office/powerpoint/2010/main" val="34380563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Misure di sicurezza fisiche</a:t>
            </a:r>
          </a:p>
        </p:txBody>
      </p:sp>
      <p:sp>
        <p:nvSpPr>
          <p:cNvPr id="3" name="Segnaposto contenuto 2"/>
          <p:cNvSpPr>
            <a:spLocks noGrp="1"/>
          </p:cNvSpPr>
          <p:nvPr>
            <p:ph sz="quarter" idx="1"/>
          </p:nvPr>
        </p:nvSpPr>
        <p:spPr/>
        <p:txBody>
          <a:bodyPr/>
          <a:lstStyle/>
          <a:p>
            <a:r>
              <a:rPr lang="it-IT" dirty="0" err="1"/>
              <a:t>Intrusion</a:t>
            </a:r>
            <a:r>
              <a:rPr lang="it-IT" dirty="0"/>
              <a:t> </a:t>
            </a:r>
            <a:r>
              <a:rPr lang="it-IT" dirty="0" err="1"/>
              <a:t>Detection</a:t>
            </a:r>
            <a:r>
              <a:rPr lang="it-IT" dirty="0"/>
              <a:t> / </a:t>
            </a:r>
            <a:r>
              <a:rPr lang="it-IT" dirty="0" err="1"/>
              <a:t>Prevention</a:t>
            </a:r>
            <a:endParaRPr lang="it-IT" dirty="0"/>
          </a:p>
          <a:p>
            <a:r>
              <a:rPr lang="it-IT" dirty="0"/>
              <a:t>Allarmi, Videosorveglianza</a:t>
            </a:r>
          </a:p>
          <a:p>
            <a:r>
              <a:rPr lang="it-IT" dirty="0"/>
              <a:t>Controllo Accessi</a:t>
            </a:r>
          </a:p>
          <a:p>
            <a:r>
              <a:rPr lang="it-IT" dirty="0"/>
              <a:t>Serrature, controllo delle visite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141</a:t>
            </a:fld>
            <a:endParaRPr lang="it-IT"/>
          </a:p>
        </p:txBody>
      </p:sp>
    </p:spTree>
    <p:extLst>
      <p:ext uri="{BB962C8B-B14F-4D97-AF65-F5344CB8AC3E}">
        <p14:creationId xmlns:p14="http://schemas.microsoft.com/office/powerpoint/2010/main" val="3402780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Video Sorveglianza</a:t>
            </a:r>
          </a:p>
        </p:txBody>
      </p:sp>
      <p:sp>
        <p:nvSpPr>
          <p:cNvPr id="3" name="Segnaposto contenuto 2"/>
          <p:cNvSpPr>
            <a:spLocks noGrp="1"/>
          </p:cNvSpPr>
          <p:nvPr>
            <p:ph sz="quarter" idx="1"/>
          </p:nvPr>
        </p:nvSpPr>
        <p:spPr>
          <a:xfrm>
            <a:off x="377952" y="1741512"/>
            <a:ext cx="8586536" cy="4711824"/>
          </a:xfrm>
        </p:spPr>
        <p:txBody>
          <a:bodyPr>
            <a:normAutofit/>
          </a:bodyPr>
          <a:lstStyle/>
          <a:p>
            <a:r>
              <a:rPr lang="it-IT" dirty="0"/>
              <a:t>una delle più longeve misure di sicurezza fisica disponibile</a:t>
            </a:r>
          </a:p>
          <a:p>
            <a:r>
              <a:rPr lang="it-IT" dirty="0"/>
              <a:t>Spesso in esecuzione sulla stessa rete IP come le altre applicazioni</a:t>
            </a:r>
          </a:p>
          <a:p>
            <a:r>
              <a:rPr lang="it-IT" dirty="0"/>
              <a:t>Deve essere configurata in modo sicuro</a:t>
            </a:r>
          </a:p>
          <a:p>
            <a:r>
              <a:rPr lang="it-IT" dirty="0"/>
              <a:t>Monitoraggio in tempo reale</a:t>
            </a:r>
          </a:p>
          <a:p>
            <a:r>
              <a:rPr lang="it-IT" dirty="0"/>
              <a:t>Il posizionamento è fondamentale</a:t>
            </a:r>
          </a:p>
          <a:p>
            <a:r>
              <a:rPr lang="it-IT" dirty="0"/>
              <a:t>Posizionate in tutti gli ingressi, nelle aree di lavoro, all'interno e all'esterno dei </a:t>
            </a:r>
            <a:r>
              <a:rPr lang="it-IT" dirty="0" err="1"/>
              <a:t>datacenter</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142</a:t>
            </a:fld>
            <a:endParaRPr lang="it-IT"/>
          </a:p>
        </p:txBody>
      </p:sp>
    </p:spTree>
    <p:extLst>
      <p:ext uri="{BB962C8B-B14F-4D97-AF65-F5344CB8AC3E}">
        <p14:creationId xmlns:p14="http://schemas.microsoft.com/office/powerpoint/2010/main" val="24947202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Allarmi</a:t>
            </a:r>
          </a:p>
        </p:txBody>
      </p:sp>
      <p:sp>
        <p:nvSpPr>
          <p:cNvPr id="3" name="Segnaposto contenuto 2"/>
          <p:cNvSpPr>
            <a:spLocks noGrp="1"/>
          </p:cNvSpPr>
          <p:nvPr>
            <p:ph sz="quarter" idx="1"/>
          </p:nvPr>
        </p:nvSpPr>
        <p:spPr/>
        <p:txBody>
          <a:bodyPr/>
          <a:lstStyle/>
          <a:p>
            <a:r>
              <a:rPr lang="it-IT" dirty="0"/>
              <a:t>perimetrale e interno</a:t>
            </a:r>
          </a:p>
          <a:p>
            <a:r>
              <a:rPr lang="it-IT" dirty="0"/>
              <a:t>possono essere posizionati una serie di sensori</a:t>
            </a:r>
          </a:p>
          <a:p>
            <a:pPr lvl="1"/>
            <a:r>
              <a:rPr lang="it-IT" dirty="0"/>
              <a:t>che rilevano diversi parametri</a:t>
            </a:r>
          </a:p>
          <a:p>
            <a:r>
              <a:rPr lang="it-IT" dirty="0"/>
              <a:t>collegato con le forze dell’ ordine</a:t>
            </a:r>
          </a:p>
          <a:p>
            <a:r>
              <a:rPr lang="it-IT" dirty="0"/>
              <a:t>i codici di allarme devono essere univoci per ogni dipendente</a:t>
            </a:r>
          </a:p>
          <a:p>
            <a:pPr lvl="1"/>
            <a:r>
              <a:rPr lang="it-IT" dirty="0"/>
              <a:t>controllo dell’accesso su scala individuale</a:t>
            </a:r>
          </a:p>
          <a:p>
            <a:r>
              <a:rPr lang="it-IT" dirty="0"/>
              <a:t>l 'accesso è limitato tramite autenticazione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143</a:t>
            </a:fld>
            <a:endParaRPr lang="it-IT"/>
          </a:p>
        </p:txBody>
      </p:sp>
    </p:spTree>
    <p:extLst>
      <p:ext uri="{BB962C8B-B14F-4D97-AF65-F5344CB8AC3E}">
        <p14:creationId xmlns:p14="http://schemas.microsoft.com/office/powerpoint/2010/main" val="21742021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Controllo degli accessi</a:t>
            </a:r>
          </a:p>
        </p:txBody>
      </p:sp>
      <p:sp>
        <p:nvSpPr>
          <p:cNvPr id="3" name="Segnaposto contenuto 2"/>
          <p:cNvSpPr>
            <a:spLocks noGrp="1"/>
          </p:cNvSpPr>
          <p:nvPr>
            <p:ph sz="quarter" idx="1"/>
          </p:nvPr>
        </p:nvSpPr>
        <p:spPr/>
        <p:txBody>
          <a:bodyPr/>
          <a:lstStyle/>
          <a:p>
            <a:r>
              <a:rPr lang="it-IT" dirty="0"/>
              <a:t>Una revisione dell’accesso dovrebbe avvenire regolarmente</a:t>
            </a:r>
          </a:p>
          <a:p>
            <a:r>
              <a:rPr lang="it-IT" dirty="0"/>
              <a:t>Sicurezza multilivello</a:t>
            </a:r>
          </a:p>
          <a:p>
            <a:r>
              <a:rPr lang="it-IT" dirty="0"/>
              <a:t>Discutere le opzioni con il fornitore della soluzione tecnologica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144</a:t>
            </a:fld>
            <a:endParaRPr lang="it-IT"/>
          </a:p>
        </p:txBody>
      </p:sp>
    </p:spTree>
    <p:extLst>
      <p:ext uri="{BB962C8B-B14F-4D97-AF65-F5344CB8AC3E}">
        <p14:creationId xmlns:p14="http://schemas.microsoft.com/office/powerpoint/2010/main" val="156667774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Radio </a:t>
            </a:r>
            <a:r>
              <a:rPr lang="it-IT" dirty="0" err="1"/>
              <a:t>Frequency</a:t>
            </a:r>
            <a:r>
              <a:rPr lang="it-IT" dirty="0"/>
              <a:t> ID </a:t>
            </a:r>
            <a:r>
              <a:rPr lang="it-IT" dirty="0" err="1"/>
              <a:t>Cloning</a:t>
            </a:r>
            <a:r>
              <a:rPr lang="it-IT" dirty="0"/>
              <a:t> (RFID)</a:t>
            </a:r>
          </a:p>
        </p:txBody>
      </p:sp>
      <p:sp>
        <p:nvSpPr>
          <p:cNvPr id="3" name="Segnaposto contenuto 2"/>
          <p:cNvSpPr>
            <a:spLocks noGrp="1"/>
          </p:cNvSpPr>
          <p:nvPr>
            <p:ph sz="quarter" idx="1"/>
          </p:nvPr>
        </p:nvSpPr>
        <p:spPr/>
        <p:txBody>
          <a:bodyPr>
            <a:normAutofit/>
          </a:bodyPr>
          <a:lstStyle/>
          <a:p>
            <a:r>
              <a:rPr lang="it-IT" dirty="0"/>
              <a:t>3 livelli di frequenza</a:t>
            </a:r>
          </a:p>
          <a:p>
            <a:pPr lvl="1"/>
            <a:r>
              <a:rPr lang="it-IT" dirty="0"/>
              <a:t>Bassa (LF) clonato entro 3 </a:t>
            </a:r>
            <a:r>
              <a:rPr lang="it-IT" dirty="0" err="1"/>
              <a:t>ft</a:t>
            </a:r>
            <a:endParaRPr lang="it-IT" dirty="0"/>
          </a:p>
          <a:p>
            <a:pPr lvl="1"/>
            <a:r>
              <a:rPr lang="it-IT" dirty="0"/>
              <a:t>Alta (HF) clonato entro 3-10 </a:t>
            </a:r>
            <a:r>
              <a:rPr lang="it-IT" dirty="0" err="1"/>
              <a:t>ft</a:t>
            </a:r>
            <a:endParaRPr lang="it-IT" dirty="0"/>
          </a:p>
          <a:p>
            <a:pPr lvl="1"/>
            <a:r>
              <a:rPr lang="it-IT" dirty="0"/>
              <a:t>Ultra-High (UHF) clonato entro 30 </a:t>
            </a:r>
            <a:r>
              <a:rPr lang="it-IT" dirty="0" err="1"/>
              <a:t>ft</a:t>
            </a:r>
            <a:endParaRPr lang="it-IT" dirty="0"/>
          </a:p>
          <a:p>
            <a:pPr lvl="1"/>
            <a:endParaRPr lang="it-IT" dirty="0"/>
          </a:p>
          <a:p>
            <a:r>
              <a:rPr lang="it-IT" dirty="0"/>
              <a:t>La maggior parte dei sistemi di controllo di accesso utilizza la bassa frequenza passiva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145</a:t>
            </a:fld>
            <a:endParaRPr lang="it-IT"/>
          </a:p>
        </p:txBody>
      </p:sp>
    </p:spTree>
    <p:extLst>
      <p:ext uri="{BB962C8B-B14F-4D97-AF65-F5344CB8AC3E}">
        <p14:creationId xmlns:p14="http://schemas.microsoft.com/office/powerpoint/2010/main" val="21609152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Serrature</a:t>
            </a:r>
          </a:p>
        </p:txBody>
      </p:sp>
      <p:sp>
        <p:nvSpPr>
          <p:cNvPr id="3" name="Segnaposto contenuto 2"/>
          <p:cNvSpPr>
            <a:spLocks noGrp="1"/>
          </p:cNvSpPr>
          <p:nvPr>
            <p:ph sz="quarter" idx="1"/>
          </p:nvPr>
        </p:nvSpPr>
        <p:spPr/>
        <p:txBody>
          <a:bodyPr>
            <a:normAutofit/>
          </a:bodyPr>
          <a:lstStyle/>
          <a:p>
            <a:r>
              <a:rPr lang="it-IT" dirty="0"/>
              <a:t>Virtualmente qualsiasi serratura classica con la chiave può essere aperta</a:t>
            </a:r>
          </a:p>
          <a:p>
            <a:r>
              <a:rPr lang="it-IT" dirty="0"/>
              <a:t>Necessità di un inventario delle chiavi </a:t>
            </a:r>
          </a:p>
          <a:p>
            <a:r>
              <a:rPr lang="it-IT" dirty="0"/>
              <a:t>Le serrature elettroniche sono le migliori</a:t>
            </a:r>
          </a:p>
          <a:p>
            <a:r>
              <a:rPr lang="it-IT" dirty="0"/>
              <a:t>I codici di accesso dovrebbe essere univoci per ogni dipendente</a:t>
            </a:r>
          </a:p>
          <a:p>
            <a:r>
              <a:rPr lang="it-IT" dirty="0"/>
              <a:t>L'accesso è gestito centralmente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146</a:t>
            </a:fld>
            <a:endParaRPr lang="it-IT"/>
          </a:p>
        </p:txBody>
      </p:sp>
    </p:spTree>
    <p:extLst>
      <p:ext uri="{BB962C8B-B14F-4D97-AF65-F5344CB8AC3E}">
        <p14:creationId xmlns:p14="http://schemas.microsoft.com/office/powerpoint/2010/main" val="25976483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Controllo dei visitatori</a:t>
            </a:r>
          </a:p>
        </p:txBody>
      </p:sp>
      <p:sp>
        <p:nvSpPr>
          <p:cNvPr id="3" name="Segnaposto contenuto 2"/>
          <p:cNvSpPr>
            <a:spLocks noGrp="1"/>
          </p:cNvSpPr>
          <p:nvPr>
            <p:ph sz="quarter" idx="1"/>
          </p:nvPr>
        </p:nvSpPr>
        <p:spPr/>
        <p:txBody>
          <a:bodyPr>
            <a:normAutofit/>
          </a:bodyPr>
          <a:lstStyle/>
          <a:p>
            <a:r>
              <a:rPr lang="it-IT" dirty="0"/>
              <a:t>guardie</a:t>
            </a:r>
          </a:p>
          <a:p>
            <a:pPr lvl="1"/>
            <a:r>
              <a:rPr lang="it-IT" dirty="0"/>
              <a:t>gli occhi umani sono spesso meglio di quelli elettronici</a:t>
            </a:r>
          </a:p>
          <a:p>
            <a:r>
              <a:rPr lang="it-IT" dirty="0"/>
              <a:t>visitatori annunciati e scortati</a:t>
            </a:r>
          </a:p>
          <a:p>
            <a:r>
              <a:rPr lang="it-IT" dirty="0"/>
              <a:t>registro dei visitatori</a:t>
            </a:r>
          </a:p>
          <a:p>
            <a:r>
              <a:rPr lang="it-IT" dirty="0"/>
              <a:t>accesso preferibilmente automatizzato</a:t>
            </a:r>
          </a:p>
          <a:p>
            <a:r>
              <a:rPr lang="it-IT" dirty="0"/>
              <a:t> implementare controlli specifici per i visitatori esterni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147</a:t>
            </a:fld>
            <a:endParaRPr lang="it-IT"/>
          </a:p>
        </p:txBody>
      </p:sp>
    </p:spTree>
    <p:extLst>
      <p:ext uri="{BB962C8B-B14F-4D97-AF65-F5344CB8AC3E}">
        <p14:creationId xmlns:p14="http://schemas.microsoft.com/office/powerpoint/2010/main" val="14353414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Controllare i documenti</a:t>
            </a:r>
          </a:p>
        </p:txBody>
      </p:sp>
      <p:sp>
        <p:nvSpPr>
          <p:cNvPr id="3" name="Segnaposto contenuto 2"/>
          <p:cNvSpPr>
            <a:spLocks noGrp="1"/>
          </p:cNvSpPr>
          <p:nvPr>
            <p:ph sz="quarter" idx="1"/>
          </p:nvPr>
        </p:nvSpPr>
        <p:spPr/>
        <p:txBody>
          <a:bodyPr/>
          <a:lstStyle/>
          <a:p>
            <a:r>
              <a:rPr lang="it-IT" dirty="0"/>
              <a:t>la consapevolezza dei dipendenti del controllo come pratica da attuare ogni giorno</a:t>
            </a:r>
          </a:p>
          <a:p>
            <a:r>
              <a:rPr lang="it-IT" dirty="0"/>
              <a:t>sicurezza dell’ area deposito documenti </a:t>
            </a:r>
          </a:p>
          <a:p>
            <a:r>
              <a:rPr lang="it-IT" dirty="0"/>
              <a:t>raccogliere i brandelli di documenti sul posto</a:t>
            </a:r>
          </a:p>
          <a:p>
            <a:pPr lvl="1"/>
            <a:r>
              <a:rPr lang="it-IT" dirty="0"/>
              <a:t>non lasciarli vicino al </a:t>
            </a:r>
            <a:r>
              <a:rPr lang="it-IT" dirty="0" err="1"/>
              <a:t>tritacarte</a:t>
            </a:r>
            <a:endParaRPr lang="it-IT" dirty="0"/>
          </a:p>
          <a:p>
            <a:r>
              <a:rPr lang="it-IT" dirty="0"/>
              <a:t>prevedere un certificato di distruzione</a:t>
            </a:r>
          </a:p>
          <a:p>
            <a:r>
              <a:rPr lang="it-IT" dirty="0"/>
              <a:t>pratica della scrivania libera (</a:t>
            </a:r>
            <a:r>
              <a:rPr lang="it-IT" dirty="0" err="1"/>
              <a:t>clean</a:t>
            </a:r>
            <a:r>
              <a:rPr lang="it-IT" dirty="0"/>
              <a:t> desk policy)</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148</a:t>
            </a:fld>
            <a:endParaRPr lang="it-IT"/>
          </a:p>
        </p:txBody>
      </p:sp>
    </p:spTree>
    <p:extLst>
      <p:ext uri="{BB962C8B-B14F-4D97-AF65-F5344CB8AC3E}">
        <p14:creationId xmlns:p14="http://schemas.microsoft.com/office/powerpoint/2010/main" val="40260214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Una nuova cultura</a:t>
            </a:r>
          </a:p>
        </p:txBody>
      </p:sp>
      <p:sp>
        <p:nvSpPr>
          <p:cNvPr id="3" name="Segnaposto contenuto 2"/>
          <p:cNvSpPr>
            <a:spLocks noGrp="1"/>
          </p:cNvSpPr>
          <p:nvPr>
            <p:ph sz="quarter" idx="1"/>
          </p:nvPr>
        </p:nvSpPr>
        <p:spPr/>
        <p:txBody>
          <a:bodyPr/>
          <a:lstStyle/>
          <a:p>
            <a:r>
              <a:rPr lang="it-IT" dirty="0"/>
              <a:t>La sicurezza a più livelli è decisamente più efficace</a:t>
            </a:r>
          </a:p>
          <a:p>
            <a:pPr lvl="1"/>
            <a:r>
              <a:rPr lang="it-IT" dirty="0"/>
              <a:t>affronta il problema da diversi punti di vista</a:t>
            </a:r>
          </a:p>
          <a:p>
            <a:r>
              <a:rPr lang="it-IT" dirty="0"/>
              <a:t>La sicurezza è una cultura</a:t>
            </a:r>
          </a:p>
          <a:p>
            <a:r>
              <a:rPr lang="it-IT" dirty="0"/>
              <a:t>convalidare la sicurezza</a:t>
            </a:r>
          </a:p>
          <a:p>
            <a:r>
              <a:rPr lang="it-IT" dirty="0"/>
              <a:t>La chiave è la sensibilizzazione alla sicurezza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149</a:t>
            </a:fld>
            <a:endParaRPr lang="it-IT"/>
          </a:p>
        </p:txBody>
      </p:sp>
    </p:spTree>
    <p:extLst>
      <p:ext uri="{BB962C8B-B14F-4D97-AF65-F5344CB8AC3E}">
        <p14:creationId xmlns:p14="http://schemas.microsoft.com/office/powerpoint/2010/main" val="191236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err="1"/>
              <a:t>Types</a:t>
            </a:r>
            <a:r>
              <a:rPr lang="it-IT" dirty="0"/>
              <a:t> of Attacks…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15</a:t>
            </a:fld>
            <a:endParaRPr lang="it-IT"/>
          </a:p>
        </p:txBody>
      </p:sp>
      <p:sp>
        <p:nvSpPr>
          <p:cNvPr id="4" name="Segnaposto contenuto 3"/>
          <p:cNvSpPr>
            <a:spLocks noGrp="1"/>
          </p:cNvSpPr>
          <p:nvPr>
            <p:ph sz="quarter" idx="1"/>
          </p:nvPr>
        </p:nvSpPr>
        <p:spPr/>
        <p:txBody>
          <a:bodyPr/>
          <a:lstStyle/>
          <a:p>
            <a:r>
              <a:rPr lang="en-US" b="1" dirty="0">
                <a:solidFill>
                  <a:srgbClr val="FF0000"/>
                </a:solidFill>
              </a:rPr>
              <a:t>Reverse social engineering</a:t>
            </a:r>
          </a:p>
          <a:p>
            <a:pPr lvl="1"/>
            <a:r>
              <a:rPr lang="en-US" dirty="0"/>
              <a:t>Instead of contacting a potential victim directly, an attacker can attempt to make them believe that he/she is a trustworthy entity.</a:t>
            </a:r>
          </a:p>
          <a:p>
            <a:pPr lvl="1"/>
            <a:r>
              <a:rPr lang="en-US" dirty="0"/>
              <a:t>sabotage, advertising, and assisting</a:t>
            </a:r>
          </a:p>
          <a:p>
            <a:r>
              <a:rPr lang="en-US" sz="3200" b="1" dirty="0">
                <a:solidFill>
                  <a:srgbClr val="FF0000"/>
                </a:solidFill>
              </a:rPr>
              <a:t>Technical approaches</a:t>
            </a:r>
          </a:p>
          <a:p>
            <a:pPr lvl="1"/>
            <a:r>
              <a:rPr lang="en-US" dirty="0"/>
              <a:t>Technical attacks are mainly carried out over the Internet.</a:t>
            </a:r>
          </a:p>
          <a:p>
            <a:pPr lvl="1"/>
            <a:r>
              <a:rPr lang="it-IT" dirty="0"/>
              <a:t>Web: </a:t>
            </a:r>
            <a:r>
              <a:rPr lang="it-IT" dirty="0" err="1"/>
              <a:t>Maltego</a:t>
            </a:r>
            <a:r>
              <a:rPr lang="it-IT" dirty="0"/>
              <a:t>, Social </a:t>
            </a:r>
            <a:r>
              <a:rPr lang="it-IT" dirty="0" err="1"/>
              <a:t>Engineering</a:t>
            </a:r>
            <a:endParaRPr lang="en-US" dirty="0"/>
          </a:p>
        </p:txBody>
      </p:sp>
    </p:spTree>
    <p:extLst>
      <p:ext uri="{BB962C8B-B14F-4D97-AF65-F5344CB8AC3E}">
        <p14:creationId xmlns:p14="http://schemas.microsoft.com/office/powerpoint/2010/main" val="39748857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Quanto costa una perdita di dati?</a:t>
            </a:r>
          </a:p>
        </p:txBody>
      </p:sp>
      <p:sp>
        <p:nvSpPr>
          <p:cNvPr id="3" name="Segnaposto contenuto 2"/>
          <p:cNvSpPr>
            <a:spLocks noGrp="1"/>
          </p:cNvSpPr>
          <p:nvPr>
            <p:ph sz="quarter" idx="1"/>
          </p:nvPr>
        </p:nvSpPr>
        <p:spPr>
          <a:xfrm>
            <a:off x="313184" y="1914003"/>
            <a:ext cx="8435280" cy="5043389"/>
          </a:xfrm>
        </p:spPr>
        <p:txBody>
          <a:bodyPr>
            <a:normAutofit/>
          </a:bodyPr>
          <a:lstStyle/>
          <a:p>
            <a:r>
              <a:rPr lang="it-IT" sz="2000" dirty="0"/>
              <a:t>Sintesi del report redatto dal </a:t>
            </a:r>
            <a:r>
              <a:rPr lang="it-IT" sz="2000" dirty="0" err="1"/>
              <a:t>Ponemon</a:t>
            </a:r>
            <a:r>
              <a:rPr lang="it-IT" sz="2000" dirty="0"/>
              <a:t> </a:t>
            </a:r>
            <a:r>
              <a:rPr lang="it-IT" sz="2000" dirty="0" err="1"/>
              <a:t>Institute</a:t>
            </a:r>
            <a:r>
              <a:rPr lang="it-IT" sz="2000" dirty="0"/>
              <a:t> nel 2012 sul costo annuale di una violazione di dati:</a:t>
            </a:r>
          </a:p>
          <a:p>
            <a:r>
              <a:rPr lang="it-IT" sz="2000" dirty="0"/>
              <a:t>I costi diretti sono stimati in $ 59 per violazione.</a:t>
            </a:r>
          </a:p>
          <a:p>
            <a:pPr lvl="1"/>
            <a:r>
              <a:rPr lang="it-IT" sz="1700" dirty="0"/>
              <a:t>Spese per il consulente legale, lettere di notifica, monitoraggio del credito, </a:t>
            </a:r>
            <a:r>
              <a:rPr lang="it-IT" sz="1700" dirty="0" err="1"/>
              <a:t>ecc</a:t>
            </a:r>
            <a:endParaRPr lang="it-IT" sz="1700" dirty="0"/>
          </a:p>
          <a:p>
            <a:pPr lvl="1"/>
            <a:r>
              <a:rPr lang="it-IT" sz="1700" dirty="0"/>
              <a:t> Il driver principale risultano essere i costi legali di difesa.</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508" y="4005064"/>
            <a:ext cx="70866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150</a:t>
            </a:fld>
            <a:endParaRPr lang="it-IT"/>
          </a:p>
        </p:txBody>
      </p:sp>
    </p:spTree>
    <p:extLst>
      <p:ext uri="{BB962C8B-B14F-4D97-AF65-F5344CB8AC3E}">
        <p14:creationId xmlns:p14="http://schemas.microsoft.com/office/powerpoint/2010/main" val="22199670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organizzazioni sono preparate?</a:t>
            </a:r>
          </a:p>
        </p:txBody>
      </p:sp>
      <p:sp>
        <p:nvSpPr>
          <p:cNvPr id="3" name="Segnaposto contenuto 2"/>
          <p:cNvSpPr>
            <a:spLocks noGrp="1"/>
          </p:cNvSpPr>
          <p:nvPr>
            <p:ph sz="quarter" idx="1"/>
          </p:nvPr>
        </p:nvSpPr>
        <p:spPr/>
        <p:txBody>
          <a:bodyPr>
            <a:normAutofit/>
          </a:bodyPr>
          <a:lstStyle/>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sz="2000" i="1" dirty="0" err="1"/>
              <a:t>sorgente</a:t>
            </a:r>
            <a:r>
              <a:rPr lang="en-US" sz="2000" i="1" dirty="0"/>
              <a:t>: IIA Tone at the Top; April 2014 </a:t>
            </a:r>
            <a:endParaRPr lang="it-IT"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119313"/>
            <a:ext cx="7776970" cy="303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151</a:t>
            </a:fld>
            <a:endParaRPr lang="it-IT"/>
          </a:p>
        </p:txBody>
      </p:sp>
    </p:spTree>
    <p:extLst>
      <p:ext uri="{BB962C8B-B14F-4D97-AF65-F5344CB8AC3E}">
        <p14:creationId xmlns:p14="http://schemas.microsoft.com/office/powerpoint/2010/main" val="25361140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proteggere ?</a:t>
            </a:r>
          </a:p>
        </p:txBody>
      </p:sp>
      <p:sp>
        <p:nvSpPr>
          <p:cNvPr id="3" name="Segnaposto contenuto 2"/>
          <p:cNvSpPr>
            <a:spLocks noGrp="1"/>
          </p:cNvSpPr>
          <p:nvPr>
            <p:ph sz="quarter" idx="1"/>
          </p:nvPr>
        </p:nvSpPr>
        <p:spPr>
          <a:xfrm>
            <a:off x="467544" y="1528192"/>
            <a:ext cx="8229600" cy="5213176"/>
          </a:xfrm>
        </p:spPr>
        <p:txBody>
          <a:bodyPr>
            <a:normAutofit fontScale="85000" lnSpcReduction="20000"/>
          </a:bodyPr>
          <a:lstStyle/>
          <a:p>
            <a:r>
              <a:rPr lang="it-IT" dirty="0"/>
              <a:t>Identificazione </a:t>
            </a:r>
            <a:r>
              <a:rPr lang="it-IT" dirty="0" err="1"/>
              <a:t>asset</a:t>
            </a:r>
            <a:r>
              <a:rPr lang="it-IT" dirty="0"/>
              <a:t>:</a:t>
            </a:r>
          </a:p>
          <a:p>
            <a:pPr lvl="1"/>
            <a:r>
              <a:rPr lang="it-IT" dirty="0"/>
              <a:t>Basi di dati</a:t>
            </a:r>
          </a:p>
          <a:p>
            <a:pPr lvl="1"/>
            <a:r>
              <a:rPr lang="it-IT" dirty="0"/>
              <a:t>File</a:t>
            </a:r>
          </a:p>
          <a:p>
            <a:pPr lvl="1"/>
            <a:r>
              <a:rPr lang="it-IT" dirty="0"/>
              <a:t>Server</a:t>
            </a:r>
          </a:p>
          <a:p>
            <a:pPr lvl="1"/>
            <a:r>
              <a:rPr lang="it-IT" dirty="0"/>
              <a:t>Applicazioni</a:t>
            </a:r>
          </a:p>
          <a:p>
            <a:pPr lvl="1"/>
            <a:r>
              <a:rPr lang="it-IT" dirty="0"/>
              <a:t>Hardware</a:t>
            </a:r>
          </a:p>
          <a:p>
            <a:pPr lvl="1"/>
            <a:r>
              <a:rPr lang="it-IT" dirty="0"/>
              <a:t>siti web</a:t>
            </a:r>
          </a:p>
          <a:p>
            <a:r>
              <a:rPr lang="it-IT" dirty="0"/>
              <a:t>Classificazione </a:t>
            </a:r>
            <a:r>
              <a:rPr lang="it-IT" dirty="0" err="1"/>
              <a:t>asset</a:t>
            </a:r>
            <a:r>
              <a:rPr lang="it-IT" dirty="0"/>
              <a:t>:</a:t>
            </a:r>
          </a:p>
          <a:p>
            <a:pPr lvl="1"/>
            <a:r>
              <a:rPr lang="it-IT" dirty="0"/>
              <a:t>Posizione</a:t>
            </a:r>
          </a:p>
          <a:p>
            <a:pPr lvl="1"/>
            <a:r>
              <a:rPr lang="it-IT" dirty="0"/>
              <a:t>Proprietario</a:t>
            </a:r>
          </a:p>
          <a:p>
            <a:pPr lvl="1"/>
            <a:r>
              <a:rPr lang="it-IT" dirty="0"/>
              <a:t>Uso</a:t>
            </a:r>
          </a:p>
          <a:p>
            <a:pPr lvl="1"/>
            <a:r>
              <a:rPr lang="it-IT" dirty="0"/>
              <a:t>Tipo</a:t>
            </a:r>
          </a:p>
          <a:p>
            <a:pPr lvl="1"/>
            <a:r>
              <a:rPr lang="it-IT" dirty="0"/>
              <a:t>stato</a:t>
            </a:r>
          </a:p>
          <a:p>
            <a:pPr lvl="1"/>
            <a:r>
              <a:rPr lang="it-IT" dirty="0"/>
              <a:t>livello di rischio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152</a:t>
            </a:fld>
            <a:endParaRPr lang="it-IT"/>
          </a:p>
        </p:txBody>
      </p:sp>
    </p:spTree>
    <p:extLst>
      <p:ext uri="{BB962C8B-B14F-4D97-AF65-F5344CB8AC3E}">
        <p14:creationId xmlns:p14="http://schemas.microsoft.com/office/powerpoint/2010/main" val="10050066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Classificare i dati in base alla prevenzione dei rischi</a:t>
            </a:r>
          </a:p>
        </p:txBody>
      </p:sp>
      <p:sp>
        <p:nvSpPr>
          <p:cNvPr id="3" name="Segnaposto contenuto 2"/>
          <p:cNvSpPr>
            <a:spLocks noGrp="1"/>
          </p:cNvSpPr>
          <p:nvPr>
            <p:ph sz="quarter" idx="1"/>
          </p:nvPr>
        </p:nvSpPr>
        <p:spPr>
          <a:xfrm>
            <a:off x="457200" y="1600200"/>
            <a:ext cx="8229600" cy="4853136"/>
          </a:xfrm>
        </p:spPr>
        <p:txBody>
          <a:bodyPr>
            <a:normAutofit fontScale="85000" lnSpcReduction="20000"/>
          </a:bodyPr>
          <a:lstStyle/>
          <a:p>
            <a:pPr algn="just"/>
            <a:r>
              <a:rPr lang="it-IT" dirty="0"/>
              <a:t>dati riservati</a:t>
            </a:r>
          </a:p>
          <a:p>
            <a:pPr lvl="1" algn="just"/>
            <a:r>
              <a:rPr lang="it-IT" dirty="0"/>
              <a:t>I dati devono essere classificati come riservati quando la divulgazione non autorizzata, alterazione o distruzione di tali dati potrebbe causare un significativo livello di rischio.</a:t>
            </a:r>
          </a:p>
          <a:p>
            <a:pPr lvl="1" algn="just"/>
            <a:r>
              <a:rPr lang="it-IT" dirty="0"/>
              <a:t>Esempi: numeri di carte di credito, numeri di previdenza sociale</a:t>
            </a:r>
          </a:p>
          <a:p>
            <a:pPr algn="just"/>
            <a:r>
              <a:rPr lang="it-IT" dirty="0"/>
              <a:t>i dati privati</a:t>
            </a:r>
          </a:p>
          <a:p>
            <a:pPr lvl="1" algn="just"/>
            <a:r>
              <a:rPr lang="it-IT" dirty="0"/>
              <a:t>I dati devono essere classificati come privati quando la divulgazione non autorizzata, alterazione o distruzione di tali dati potrebbe comportare un livello di rischio moderato.</a:t>
            </a:r>
          </a:p>
          <a:p>
            <a:pPr lvl="1" algn="just"/>
            <a:r>
              <a:rPr lang="it-IT" dirty="0"/>
              <a:t>Esempi: Indirizzi, nomi di dipendenti</a:t>
            </a:r>
          </a:p>
          <a:p>
            <a:pPr algn="just"/>
            <a:r>
              <a:rPr lang="it-IT" dirty="0"/>
              <a:t>dati pubblici</a:t>
            </a:r>
          </a:p>
          <a:p>
            <a:pPr lvl="1" algn="just"/>
            <a:r>
              <a:rPr lang="it-IT" dirty="0"/>
              <a:t>I dati devono essere classificati come pubblici quando la divulgazione non autorizzata, alterazione o distruzione di tali dati costituisce un minimo o nessun rischio.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153</a:t>
            </a:fld>
            <a:endParaRPr lang="it-IT"/>
          </a:p>
        </p:txBody>
      </p:sp>
    </p:spTree>
    <p:extLst>
      <p:ext uri="{BB962C8B-B14F-4D97-AF65-F5344CB8AC3E}">
        <p14:creationId xmlns:p14="http://schemas.microsoft.com/office/powerpoint/2010/main" val="36653617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Valutare il rischio</a:t>
            </a:r>
          </a:p>
        </p:txBody>
      </p:sp>
      <p:sp>
        <p:nvSpPr>
          <p:cNvPr id="3" name="Segnaposto contenuto 2"/>
          <p:cNvSpPr>
            <a:spLocks noGrp="1"/>
          </p:cNvSpPr>
          <p:nvPr>
            <p:ph sz="quarter" idx="1"/>
          </p:nvPr>
        </p:nvSpPr>
        <p:spPr>
          <a:xfrm>
            <a:off x="612648" y="1600200"/>
            <a:ext cx="8153400" cy="5069160"/>
          </a:xfrm>
        </p:spPr>
        <p:txBody>
          <a:bodyPr>
            <a:normAutofit/>
          </a:bodyPr>
          <a:lstStyle/>
          <a:p>
            <a:r>
              <a:rPr lang="it-IT" dirty="0"/>
              <a:t>Identificare i rischi</a:t>
            </a:r>
          </a:p>
          <a:p>
            <a:r>
              <a:rPr lang="it-IT" dirty="0"/>
              <a:t>Assegnare un ranking al rischio</a:t>
            </a:r>
          </a:p>
          <a:p>
            <a:r>
              <a:rPr lang="it-IT" dirty="0"/>
              <a:t>Determinare la tolleranza al rischio</a:t>
            </a:r>
          </a:p>
          <a:p>
            <a:r>
              <a:rPr lang="it-IT" dirty="0"/>
              <a:t>Identificare le minacce esterne e interne, e distinguere tra loro</a:t>
            </a:r>
          </a:p>
          <a:p>
            <a:r>
              <a:rPr lang="it-IT" dirty="0"/>
              <a:t>Identificare modifiche recenti/ in corso nel contesto operativo</a:t>
            </a:r>
          </a:p>
          <a:p>
            <a:pPr lvl="1"/>
            <a:r>
              <a:rPr lang="it-IT" dirty="0"/>
              <a:t>potrebbero introdurre ulteriori rischi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154</a:t>
            </a:fld>
            <a:endParaRPr lang="it-IT"/>
          </a:p>
        </p:txBody>
      </p:sp>
    </p:spTree>
    <p:extLst>
      <p:ext uri="{BB962C8B-B14F-4D97-AF65-F5344CB8AC3E}">
        <p14:creationId xmlns:p14="http://schemas.microsoft.com/office/powerpoint/2010/main" val="19037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valutazione dei rischi: errori comuni</a:t>
            </a:r>
          </a:p>
        </p:txBody>
      </p:sp>
      <p:sp>
        <p:nvSpPr>
          <p:cNvPr id="3" name="Segnaposto contenuto 2"/>
          <p:cNvSpPr>
            <a:spLocks noGrp="1"/>
          </p:cNvSpPr>
          <p:nvPr>
            <p:ph sz="quarter" idx="1"/>
          </p:nvPr>
        </p:nvSpPr>
        <p:spPr/>
        <p:txBody>
          <a:bodyPr>
            <a:normAutofit/>
          </a:bodyPr>
          <a:lstStyle/>
          <a:p>
            <a:r>
              <a:rPr lang="it-IT" dirty="0"/>
              <a:t>Non comprendere l'ambiente operativo e l’infrastruttura IT </a:t>
            </a:r>
          </a:p>
          <a:p>
            <a:r>
              <a:rPr lang="it-IT" dirty="0"/>
              <a:t>Sottovalutare la complessità delle minacce di sicurezza informatica</a:t>
            </a:r>
          </a:p>
          <a:p>
            <a:r>
              <a:rPr lang="it-IT" dirty="0"/>
              <a:t>Non assegnare tempo sufficiente per una revisione globale</a:t>
            </a:r>
          </a:p>
          <a:p>
            <a:r>
              <a:rPr lang="it-IT" dirty="0"/>
              <a:t>Considerare elevato il  livello di conoscenza / competenza degli Ingegneri Sociali (prendendoli in parola)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155</a:t>
            </a:fld>
            <a:endParaRPr lang="it-IT"/>
          </a:p>
        </p:txBody>
      </p:sp>
    </p:spTree>
    <p:extLst>
      <p:ext uri="{BB962C8B-B14F-4D97-AF65-F5344CB8AC3E}">
        <p14:creationId xmlns:p14="http://schemas.microsoft.com/office/powerpoint/2010/main" val="31456174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 l'aiuto di professionisti della sicurezza</a:t>
            </a:r>
          </a:p>
        </p:txBody>
      </p:sp>
      <p:sp>
        <p:nvSpPr>
          <p:cNvPr id="3" name="Segnaposto contenuto 2"/>
          <p:cNvSpPr>
            <a:spLocks noGrp="1"/>
          </p:cNvSpPr>
          <p:nvPr>
            <p:ph sz="quarter" idx="1"/>
          </p:nvPr>
        </p:nvSpPr>
        <p:spPr>
          <a:xfrm>
            <a:off x="612648" y="1741512"/>
            <a:ext cx="8153400" cy="4927848"/>
          </a:xfrm>
        </p:spPr>
        <p:txBody>
          <a:bodyPr>
            <a:normAutofit/>
          </a:bodyPr>
          <a:lstStyle/>
          <a:p>
            <a:r>
              <a:rPr lang="it-IT" dirty="0"/>
              <a:t>Vantaggi di utilizzare specialisti esterni</a:t>
            </a:r>
          </a:p>
          <a:p>
            <a:pPr lvl="1"/>
            <a:r>
              <a:rPr lang="it-IT" dirty="0"/>
              <a:t>Costo</a:t>
            </a:r>
          </a:p>
          <a:p>
            <a:pPr lvl="1"/>
            <a:r>
              <a:rPr lang="it-IT" dirty="0"/>
              <a:t>Perizia accurata</a:t>
            </a:r>
          </a:p>
          <a:p>
            <a:pPr lvl="1"/>
            <a:r>
              <a:rPr lang="it-IT" dirty="0"/>
              <a:t>Indipendenza</a:t>
            </a:r>
          </a:p>
          <a:p>
            <a:pPr lvl="1"/>
            <a:r>
              <a:rPr lang="it-IT" dirty="0" err="1"/>
              <a:t>Benchmarking</a:t>
            </a:r>
            <a:r>
              <a:rPr lang="it-IT" dirty="0"/>
              <a:t> rispetto ad altre organizzazioni</a:t>
            </a:r>
          </a:p>
          <a:p>
            <a:pPr lvl="1"/>
            <a:endParaRPr lang="it-IT" dirty="0"/>
          </a:p>
          <a:p>
            <a:r>
              <a:rPr lang="it-IT" dirty="0"/>
              <a:t>Valutare la capacità degli specialisti</a:t>
            </a:r>
          </a:p>
          <a:p>
            <a:pPr lvl="1"/>
            <a:r>
              <a:rPr lang="it-IT" dirty="0"/>
              <a:t>Certificazioni</a:t>
            </a:r>
          </a:p>
          <a:p>
            <a:pPr lvl="1"/>
            <a:r>
              <a:rPr lang="it-IT" dirty="0"/>
              <a:t>Esperienza</a:t>
            </a:r>
          </a:p>
          <a:p>
            <a:pPr lvl="1"/>
            <a:r>
              <a:rPr lang="it-IT" dirty="0"/>
              <a:t>Riferimenti</a:t>
            </a:r>
          </a:p>
          <a:p>
            <a:pPr marL="365760" lvl="1" indent="0">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156</a:t>
            </a:fld>
            <a:endParaRPr lang="it-IT"/>
          </a:p>
        </p:txBody>
      </p:sp>
    </p:spTree>
    <p:extLst>
      <p:ext uri="{BB962C8B-B14F-4D97-AF65-F5344CB8AC3E}">
        <p14:creationId xmlns:p14="http://schemas.microsoft.com/office/powerpoint/2010/main" val="25102153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Adottare un </a:t>
            </a:r>
            <a:r>
              <a:rPr lang="it-IT" dirty="0" err="1"/>
              <a:t>framework</a:t>
            </a:r>
            <a:endParaRPr lang="it-IT" dirty="0"/>
          </a:p>
        </p:txBody>
      </p:sp>
      <p:sp>
        <p:nvSpPr>
          <p:cNvPr id="3" name="Segnaposto contenuto 2"/>
          <p:cNvSpPr>
            <a:spLocks noGrp="1"/>
          </p:cNvSpPr>
          <p:nvPr>
            <p:ph sz="quarter" idx="1"/>
          </p:nvPr>
        </p:nvSpPr>
        <p:spPr>
          <a:xfrm>
            <a:off x="179512" y="1744216"/>
            <a:ext cx="9073008" cy="4853136"/>
          </a:xfrm>
        </p:spPr>
        <p:txBody>
          <a:bodyPr>
            <a:normAutofit/>
          </a:bodyPr>
          <a:lstStyle/>
          <a:p>
            <a:r>
              <a:rPr lang="it-IT" dirty="0"/>
              <a:t>ISO 27000</a:t>
            </a:r>
          </a:p>
          <a:p>
            <a:r>
              <a:rPr lang="it-IT" dirty="0" err="1"/>
              <a:t>Cybersecurity</a:t>
            </a:r>
            <a:r>
              <a:rPr lang="it-IT" dirty="0"/>
              <a:t> </a:t>
            </a:r>
            <a:r>
              <a:rPr lang="it-IT" dirty="0" err="1"/>
              <a:t>Capability</a:t>
            </a:r>
            <a:r>
              <a:rPr lang="it-IT" dirty="0"/>
              <a:t> </a:t>
            </a:r>
            <a:r>
              <a:rPr lang="it-IT" dirty="0" err="1"/>
              <a:t>Maturity</a:t>
            </a:r>
            <a:r>
              <a:rPr lang="it-IT" dirty="0"/>
              <a:t> Model (C2M2)</a:t>
            </a:r>
          </a:p>
          <a:p>
            <a:r>
              <a:rPr lang="it-IT" dirty="0"/>
              <a:t>settore elettronico (ES-C2M2)</a:t>
            </a:r>
          </a:p>
          <a:p>
            <a:r>
              <a:rPr lang="it-IT" dirty="0"/>
              <a:t>settore </a:t>
            </a:r>
            <a:r>
              <a:rPr lang="it-IT" dirty="0" err="1"/>
              <a:t>gaspretolifero</a:t>
            </a:r>
            <a:r>
              <a:rPr lang="it-IT" dirty="0"/>
              <a:t> (ONG-C2M2)</a:t>
            </a:r>
          </a:p>
          <a:p>
            <a:r>
              <a:rPr lang="it-IT" dirty="0"/>
              <a:t>National </a:t>
            </a:r>
            <a:r>
              <a:rPr lang="it-IT" dirty="0" err="1"/>
              <a:t>Institute</a:t>
            </a:r>
            <a:r>
              <a:rPr lang="it-IT" dirty="0"/>
              <a:t> of </a:t>
            </a:r>
            <a:r>
              <a:rPr lang="it-IT" dirty="0" err="1"/>
              <a:t>Standards</a:t>
            </a:r>
            <a:r>
              <a:rPr lang="it-IT" dirty="0"/>
              <a:t> and Technology (NIST)</a:t>
            </a:r>
          </a:p>
          <a:p>
            <a:r>
              <a:rPr lang="it-IT" dirty="0" err="1"/>
              <a:t>Cybersecurity</a:t>
            </a:r>
            <a:r>
              <a:rPr lang="it-IT" dirty="0"/>
              <a:t> Framework </a:t>
            </a:r>
          </a:p>
          <a:p>
            <a:r>
              <a:rPr lang="it-IT" dirty="0"/>
              <a:t>Iniziativa Nazionale per </a:t>
            </a:r>
            <a:r>
              <a:rPr lang="it-IT" dirty="0" err="1"/>
              <a:t>Cybersecurity</a:t>
            </a:r>
            <a:r>
              <a:rPr lang="it-IT" dirty="0"/>
              <a:t> </a:t>
            </a:r>
            <a:r>
              <a:rPr lang="it-IT" dirty="0" err="1"/>
              <a:t>Education</a:t>
            </a:r>
            <a:r>
              <a:rPr lang="it-IT" dirty="0"/>
              <a:t> (NICE)</a:t>
            </a:r>
          </a:p>
          <a:p>
            <a:r>
              <a:rPr lang="it-IT" dirty="0" err="1"/>
              <a:t>Capability</a:t>
            </a:r>
            <a:r>
              <a:rPr lang="it-IT" dirty="0"/>
              <a:t> </a:t>
            </a:r>
            <a:r>
              <a:rPr lang="it-IT" dirty="0" err="1"/>
              <a:t>Maturity</a:t>
            </a:r>
            <a:r>
              <a:rPr lang="it-IT" dirty="0"/>
              <a:t> Model (CMM)</a:t>
            </a:r>
          </a:p>
          <a:p>
            <a:pPr marL="0" indent="0">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157</a:t>
            </a:fld>
            <a:endParaRPr lang="it-IT"/>
          </a:p>
        </p:txBody>
      </p:sp>
    </p:spTree>
    <p:extLst>
      <p:ext uri="{BB962C8B-B14F-4D97-AF65-F5344CB8AC3E}">
        <p14:creationId xmlns:p14="http://schemas.microsoft.com/office/powerpoint/2010/main" val="621661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C2M2 </a:t>
            </a:r>
            <a:r>
              <a:rPr lang="it-IT" b="1" dirty="0" err="1"/>
              <a:t>Maturity</a:t>
            </a:r>
            <a:r>
              <a:rPr lang="it-IT" b="1" dirty="0"/>
              <a:t> </a:t>
            </a:r>
            <a:r>
              <a:rPr lang="it-IT" b="1" dirty="0" err="1"/>
              <a:t>Levels</a:t>
            </a:r>
            <a:r>
              <a:rPr lang="it-IT" b="1" dirty="0"/>
              <a:t> </a:t>
            </a:r>
            <a:endParaRPr lang="it-IT" dirty="0"/>
          </a:p>
        </p:txBody>
      </p:sp>
      <p:sp>
        <p:nvSpPr>
          <p:cNvPr id="3" name="Segnaposto contenuto 2"/>
          <p:cNvSpPr>
            <a:spLocks noGrp="1"/>
          </p:cNvSpPr>
          <p:nvPr>
            <p:ph sz="quarter" idx="1"/>
          </p:nvPr>
        </p:nvSpPr>
        <p:spPr/>
        <p:txBody>
          <a:bodyPr/>
          <a:lstStyle/>
          <a:p>
            <a:endParaRPr lang="it-IT"/>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92592"/>
            <a:ext cx="8109330" cy="449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158</a:t>
            </a:fld>
            <a:endParaRPr lang="it-IT"/>
          </a:p>
        </p:txBody>
      </p:sp>
    </p:spTree>
    <p:extLst>
      <p:ext uri="{BB962C8B-B14F-4D97-AF65-F5344CB8AC3E}">
        <p14:creationId xmlns:p14="http://schemas.microsoft.com/office/powerpoint/2010/main" val="367887546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C2M2 – Approccio Raccomandato</a:t>
            </a:r>
            <a:endParaRPr lang="it-IT" dirty="0"/>
          </a:p>
        </p:txBody>
      </p:sp>
      <p:sp>
        <p:nvSpPr>
          <p:cNvPr id="3" name="Segnaposto contenuto 2"/>
          <p:cNvSpPr>
            <a:spLocks noGrp="1"/>
          </p:cNvSpPr>
          <p:nvPr>
            <p:ph sz="quarter" idx="1"/>
          </p:nvPr>
        </p:nvSpPr>
        <p:spPr/>
        <p:txBody>
          <a:bodyPr/>
          <a:lstStyle/>
          <a:p>
            <a:endParaRPr lang="it-IT"/>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027" y="1700808"/>
            <a:ext cx="842806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159</a:t>
            </a:fld>
            <a:endParaRPr lang="it-IT"/>
          </a:p>
        </p:txBody>
      </p:sp>
    </p:spTree>
    <p:extLst>
      <p:ext uri="{BB962C8B-B14F-4D97-AF65-F5344CB8AC3E}">
        <p14:creationId xmlns:p14="http://schemas.microsoft.com/office/powerpoint/2010/main" val="105582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err="1"/>
              <a:t>Types</a:t>
            </a:r>
            <a:r>
              <a:rPr lang="it-IT" dirty="0"/>
              <a:t> of Attacks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16</a:t>
            </a:fld>
            <a:endParaRPr lang="it-IT"/>
          </a:p>
        </p:txBody>
      </p:sp>
      <p:sp>
        <p:nvSpPr>
          <p:cNvPr id="4" name="Segnaposto contenuto 3"/>
          <p:cNvSpPr>
            <a:spLocks noGrp="1"/>
          </p:cNvSpPr>
          <p:nvPr>
            <p:ph sz="quarter" idx="1"/>
          </p:nvPr>
        </p:nvSpPr>
        <p:spPr/>
        <p:txBody>
          <a:bodyPr>
            <a:normAutofit fontScale="77500" lnSpcReduction="20000"/>
          </a:bodyPr>
          <a:lstStyle/>
          <a:p>
            <a:r>
              <a:rPr lang="en-US" b="1" dirty="0">
                <a:solidFill>
                  <a:srgbClr val="FF0000"/>
                </a:solidFill>
              </a:rPr>
              <a:t>Socio-technical approaches</a:t>
            </a:r>
          </a:p>
          <a:p>
            <a:pPr lvl="1"/>
            <a:r>
              <a:rPr lang="it-IT" dirty="0"/>
              <a:t>Combination of </a:t>
            </a:r>
            <a:r>
              <a:rPr lang="it-IT" dirty="0" err="1"/>
              <a:t>techiques</a:t>
            </a:r>
            <a:endParaRPr lang="it-IT" dirty="0"/>
          </a:p>
          <a:p>
            <a:pPr lvl="1"/>
            <a:r>
              <a:rPr lang="en-US" dirty="0"/>
              <a:t>baiting attack</a:t>
            </a:r>
          </a:p>
          <a:p>
            <a:pPr lvl="1"/>
            <a:r>
              <a:rPr lang="it-IT" dirty="0" err="1"/>
              <a:t>Phishing</a:t>
            </a:r>
            <a:endParaRPr lang="it-IT" dirty="0"/>
          </a:p>
          <a:p>
            <a:r>
              <a:rPr lang="en-US" sz="2800" b="1" dirty="0">
                <a:solidFill>
                  <a:srgbClr val="FF0000"/>
                </a:solidFill>
              </a:rPr>
              <a:t>Computer-supported collaboration</a:t>
            </a:r>
          </a:p>
          <a:p>
            <a:r>
              <a:rPr lang="en-US" sz="2800" b="1" dirty="0">
                <a:solidFill>
                  <a:srgbClr val="FF0000"/>
                </a:solidFill>
              </a:rPr>
              <a:t>Office communication</a:t>
            </a:r>
          </a:p>
          <a:p>
            <a:pPr lvl="1"/>
            <a:r>
              <a:rPr lang="en-US" dirty="0"/>
              <a:t>Sophisticated technologies that protect the security of data transfer</a:t>
            </a:r>
          </a:p>
          <a:p>
            <a:pPr lvl="1"/>
            <a:r>
              <a:rPr lang="en-US" dirty="0"/>
              <a:t>face-to-face communication is often replaced by e-mails or instant messages -&gt; new attack surface</a:t>
            </a:r>
          </a:p>
          <a:p>
            <a:r>
              <a:rPr lang="it-IT" sz="2800" b="1" dirty="0" err="1">
                <a:solidFill>
                  <a:srgbClr val="FF0000"/>
                </a:solidFill>
              </a:rPr>
              <a:t>External</a:t>
            </a:r>
            <a:r>
              <a:rPr lang="it-IT" sz="2800" b="1" dirty="0">
                <a:solidFill>
                  <a:srgbClr val="FF0000"/>
                </a:solidFill>
              </a:rPr>
              <a:t> </a:t>
            </a:r>
            <a:r>
              <a:rPr lang="it-IT" sz="2800" b="1" dirty="0" err="1">
                <a:solidFill>
                  <a:srgbClr val="FF0000"/>
                </a:solidFill>
              </a:rPr>
              <a:t>Communication</a:t>
            </a:r>
            <a:endParaRPr lang="it-IT" sz="2800" b="1" dirty="0">
              <a:solidFill>
                <a:srgbClr val="FF0000"/>
              </a:solidFill>
            </a:endParaRPr>
          </a:p>
          <a:p>
            <a:pPr lvl="1"/>
            <a:r>
              <a:rPr lang="en-US" dirty="0"/>
              <a:t>as the organizational border becomes increasingly blurred, it is difficult to decide which information may be published or passed on to an external communication partner.</a:t>
            </a:r>
          </a:p>
        </p:txBody>
      </p:sp>
    </p:spTree>
    <p:extLst>
      <p:ext uri="{BB962C8B-B14F-4D97-AF65-F5344CB8AC3E}">
        <p14:creationId xmlns:p14="http://schemas.microsoft.com/office/powerpoint/2010/main" val="40318216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Obiettivi del Framework NIST</a:t>
            </a:r>
            <a:endParaRPr lang="it-IT" dirty="0"/>
          </a:p>
        </p:txBody>
      </p:sp>
      <p:sp>
        <p:nvSpPr>
          <p:cNvPr id="3" name="Segnaposto contenuto 2"/>
          <p:cNvSpPr>
            <a:spLocks noGrp="1"/>
          </p:cNvSpPr>
          <p:nvPr>
            <p:ph sz="quarter" idx="1"/>
          </p:nvPr>
        </p:nvSpPr>
        <p:spPr/>
        <p:txBody>
          <a:bodyPr/>
          <a:lstStyle/>
          <a:p>
            <a:endParaRPr lang="it-IT"/>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67527"/>
            <a:ext cx="8265080" cy="425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160</a:t>
            </a:fld>
            <a:endParaRPr lang="it-IT"/>
          </a:p>
        </p:txBody>
      </p:sp>
    </p:spTree>
    <p:extLst>
      <p:ext uri="{BB962C8B-B14F-4D97-AF65-F5344CB8AC3E}">
        <p14:creationId xmlns:p14="http://schemas.microsoft.com/office/powerpoint/2010/main" val="20591959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Obiettivi del Framework NIST</a:t>
            </a:r>
            <a:endParaRPr lang="it-IT" dirty="0"/>
          </a:p>
        </p:txBody>
      </p:sp>
      <p:sp>
        <p:nvSpPr>
          <p:cNvPr id="3" name="Segnaposto contenuto 2"/>
          <p:cNvSpPr>
            <a:spLocks noGrp="1"/>
          </p:cNvSpPr>
          <p:nvPr>
            <p:ph sz="quarter" idx="1"/>
          </p:nvPr>
        </p:nvSpPr>
        <p:spPr>
          <a:xfrm>
            <a:off x="612648" y="1600200"/>
            <a:ext cx="8153400" cy="5141168"/>
          </a:xfrm>
        </p:spPr>
        <p:txBody>
          <a:bodyPr>
            <a:normAutofit fontScale="92500" lnSpcReduction="20000"/>
          </a:bodyPr>
          <a:lstStyle/>
          <a:p>
            <a:pPr>
              <a:buFont typeface="Wingdings" pitchFamily="2" charset="2"/>
              <a:buChar char="q"/>
            </a:pPr>
            <a:r>
              <a:rPr lang="it-IT" b="1" i="1" dirty="0"/>
              <a:t>Identificazione</a:t>
            </a:r>
          </a:p>
          <a:p>
            <a:pPr lvl="1">
              <a:buFont typeface="Wingdings" pitchFamily="2" charset="2"/>
              <a:buChar char="q"/>
            </a:pPr>
            <a:r>
              <a:rPr lang="it-IT" dirty="0"/>
              <a:t>Gestione Delle Risorse</a:t>
            </a:r>
          </a:p>
          <a:p>
            <a:pPr lvl="1"/>
            <a:r>
              <a:rPr lang="it-IT" dirty="0" err="1"/>
              <a:t>Governance</a:t>
            </a:r>
            <a:endParaRPr lang="it-IT" dirty="0"/>
          </a:p>
          <a:p>
            <a:pPr lvl="1"/>
            <a:r>
              <a:rPr lang="it-IT" dirty="0"/>
              <a:t>Valutazione Del Rischio</a:t>
            </a:r>
          </a:p>
          <a:p>
            <a:r>
              <a:rPr lang="it-IT" b="1" i="1" dirty="0"/>
              <a:t>Protezioni</a:t>
            </a:r>
          </a:p>
          <a:p>
            <a:pPr lvl="1"/>
            <a:r>
              <a:rPr lang="it-IT" dirty="0" err="1"/>
              <a:t>ITGCs</a:t>
            </a:r>
            <a:r>
              <a:rPr lang="it-IT" dirty="0"/>
              <a:t> (Access Control)</a:t>
            </a:r>
          </a:p>
          <a:p>
            <a:pPr lvl="1"/>
            <a:r>
              <a:rPr lang="it-IT" dirty="0"/>
              <a:t>Sensibilizzazione e Formazione</a:t>
            </a:r>
          </a:p>
          <a:p>
            <a:pPr lvl="1"/>
            <a:r>
              <a:rPr lang="it-IT" dirty="0"/>
              <a:t>Sicurezza dei dati</a:t>
            </a:r>
          </a:p>
          <a:p>
            <a:pPr lvl="1"/>
            <a:r>
              <a:rPr lang="it-IT" dirty="0"/>
              <a:t>Informazione / </a:t>
            </a:r>
            <a:r>
              <a:rPr lang="it-IT" dirty="0" err="1"/>
              <a:t>Asset</a:t>
            </a:r>
            <a:r>
              <a:rPr lang="it-IT" dirty="0"/>
              <a:t> </a:t>
            </a:r>
            <a:r>
              <a:rPr lang="it-IT" dirty="0" err="1"/>
              <a:t>Protection</a:t>
            </a:r>
            <a:endParaRPr lang="it-IT" dirty="0"/>
          </a:p>
          <a:p>
            <a:pPr lvl="1"/>
            <a:r>
              <a:rPr lang="it-IT" dirty="0"/>
              <a:t>Manutenzione</a:t>
            </a:r>
          </a:p>
          <a:p>
            <a:pPr lvl="1"/>
            <a:r>
              <a:rPr lang="it-IT" dirty="0"/>
              <a:t>Tecnologia di protezione </a:t>
            </a:r>
          </a:p>
          <a:p>
            <a:pPr lvl="1"/>
            <a:r>
              <a:rPr lang="it-IT" dirty="0"/>
              <a:t>Individuazione</a:t>
            </a:r>
          </a:p>
          <a:p>
            <a:pPr lvl="1"/>
            <a:r>
              <a:rPr lang="it-IT" dirty="0"/>
              <a:t>Monitoraggio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161</a:t>
            </a:fld>
            <a:endParaRPr lang="it-IT"/>
          </a:p>
        </p:txBody>
      </p:sp>
    </p:spTree>
    <p:extLst>
      <p:ext uri="{BB962C8B-B14F-4D97-AF65-F5344CB8AC3E}">
        <p14:creationId xmlns:p14="http://schemas.microsoft.com/office/powerpoint/2010/main" val="7129911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Obiettivi del Framework NIST</a:t>
            </a:r>
            <a:endParaRPr lang="it-IT" dirty="0"/>
          </a:p>
        </p:txBody>
      </p:sp>
      <p:sp>
        <p:nvSpPr>
          <p:cNvPr id="3" name="Segnaposto contenuto 2"/>
          <p:cNvSpPr>
            <a:spLocks noGrp="1"/>
          </p:cNvSpPr>
          <p:nvPr>
            <p:ph sz="quarter" idx="1"/>
          </p:nvPr>
        </p:nvSpPr>
        <p:spPr/>
        <p:txBody>
          <a:bodyPr/>
          <a:lstStyle/>
          <a:p>
            <a:r>
              <a:rPr lang="it-IT" b="1" i="1" dirty="0"/>
              <a:t>Risposta</a:t>
            </a:r>
          </a:p>
          <a:p>
            <a:pPr lvl="1"/>
            <a:r>
              <a:rPr lang="it-IT" dirty="0"/>
              <a:t>pianificazione</a:t>
            </a:r>
          </a:p>
          <a:p>
            <a:pPr lvl="1"/>
            <a:r>
              <a:rPr lang="it-IT" dirty="0"/>
              <a:t>comunicazione</a:t>
            </a:r>
          </a:p>
          <a:p>
            <a:pPr lvl="1"/>
            <a:r>
              <a:rPr lang="it-IT" dirty="0"/>
              <a:t>analisi</a:t>
            </a:r>
          </a:p>
          <a:p>
            <a:pPr lvl="1"/>
            <a:r>
              <a:rPr lang="it-IT" dirty="0"/>
              <a:t>mitigazione</a:t>
            </a:r>
          </a:p>
          <a:p>
            <a:r>
              <a:rPr lang="it-IT" b="1" i="1" dirty="0"/>
              <a:t>Recupero</a:t>
            </a:r>
          </a:p>
          <a:p>
            <a:pPr lvl="1"/>
            <a:r>
              <a:rPr lang="it-IT" dirty="0"/>
              <a:t>miglioramento</a:t>
            </a:r>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162</a:t>
            </a:fld>
            <a:endParaRPr lang="it-IT"/>
          </a:p>
        </p:txBody>
      </p:sp>
    </p:spTree>
    <p:extLst>
      <p:ext uri="{BB962C8B-B14F-4D97-AF65-F5344CB8AC3E}">
        <p14:creationId xmlns:p14="http://schemas.microsoft.com/office/powerpoint/2010/main" val="27126408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rmAutofit fontScale="90000"/>
          </a:bodyPr>
          <a:lstStyle/>
          <a:p>
            <a:r>
              <a:rPr lang="it-IT" dirty="0"/>
              <a:t>Implementazione del </a:t>
            </a:r>
            <a:r>
              <a:rPr lang="it-IT" dirty="0" err="1"/>
              <a:t>framework</a:t>
            </a:r>
            <a:r>
              <a:rPr lang="it-IT" dirty="0"/>
              <a:t> NIST</a:t>
            </a:r>
          </a:p>
        </p:txBody>
      </p:sp>
      <p:sp>
        <p:nvSpPr>
          <p:cNvPr id="3" name="Segnaposto contenuto 2"/>
          <p:cNvSpPr>
            <a:spLocks noGrp="1"/>
          </p:cNvSpPr>
          <p:nvPr>
            <p:ph sz="quarter" idx="1"/>
          </p:nvPr>
        </p:nvSpPr>
        <p:spPr/>
        <p:txBody>
          <a:bodyPr/>
          <a:lstStyle/>
          <a:p>
            <a:endParaRPr lang="it-IT"/>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77" y="1127770"/>
            <a:ext cx="9077325"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163</a:t>
            </a:fld>
            <a:endParaRPr lang="it-IT"/>
          </a:p>
        </p:txBody>
      </p:sp>
    </p:spTree>
    <p:extLst>
      <p:ext uri="{BB962C8B-B14F-4D97-AF65-F5344CB8AC3E}">
        <p14:creationId xmlns:p14="http://schemas.microsoft.com/office/powerpoint/2010/main" val="36637541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Stabilire obiettivi e dei relativi controlli</a:t>
            </a:r>
          </a:p>
        </p:txBody>
      </p:sp>
      <p:sp>
        <p:nvSpPr>
          <p:cNvPr id="3" name="Segnaposto contenuto 2"/>
          <p:cNvSpPr>
            <a:spLocks noGrp="1"/>
          </p:cNvSpPr>
          <p:nvPr>
            <p:ph sz="quarter" idx="1"/>
          </p:nvPr>
        </p:nvSpPr>
        <p:spPr/>
        <p:txBody>
          <a:bodyPr>
            <a:normAutofit/>
          </a:bodyPr>
          <a:lstStyle/>
          <a:p>
            <a:r>
              <a:rPr lang="it-IT" dirty="0"/>
              <a:t>L’ approccio preferito è quello basato sul rischio</a:t>
            </a:r>
          </a:p>
          <a:p>
            <a:pPr lvl="1"/>
            <a:r>
              <a:rPr lang="it-IT" dirty="0"/>
              <a:t>Indagare le vulnerabilità esistenti</a:t>
            </a:r>
          </a:p>
          <a:p>
            <a:pPr lvl="1"/>
            <a:r>
              <a:rPr lang="it-IT" dirty="0"/>
              <a:t>minacce reali o sospette</a:t>
            </a:r>
          </a:p>
          <a:p>
            <a:pPr lvl="1"/>
            <a:r>
              <a:rPr lang="it-IT" dirty="0"/>
              <a:t>informazioni in secondo piano</a:t>
            </a:r>
          </a:p>
          <a:p>
            <a:r>
              <a:rPr lang="it-IT" dirty="0"/>
              <a:t>affrontare tutti i rischi e gli scenari individuati</a:t>
            </a:r>
          </a:p>
          <a:p>
            <a:r>
              <a:rPr lang="it-IT" dirty="0"/>
              <a:t>Priorità sulla base della classificazione dei dati</a:t>
            </a:r>
          </a:p>
          <a:p>
            <a:r>
              <a:rPr lang="it-IT" dirty="0"/>
              <a:t>Miglior alleato della </a:t>
            </a:r>
            <a:r>
              <a:rPr lang="it-IT" dirty="0" err="1"/>
              <a:t>governance</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164</a:t>
            </a:fld>
            <a:endParaRPr lang="it-IT"/>
          </a:p>
        </p:txBody>
      </p:sp>
    </p:spTree>
    <p:extLst>
      <p:ext uri="{BB962C8B-B14F-4D97-AF65-F5344CB8AC3E}">
        <p14:creationId xmlns:p14="http://schemas.microsoft.com/office/powerpoint/2010/main" val="27801394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Allineare i controlli con gli obiettivi</a:t>
            </a:r>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341487875"/>
              </p:ext>
            </p:extLst>
          </p:nvPr>
        </p:nvGraphicFramePr>
        <p:xfrm>
          <a:off x="395536" y="2060848"/>
          <a:ext cx="8229600" cy="3114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it-IT" dirty="0"/>
                        <a:t>Obiettivo della </a:t>
                      </a:r>
                      <a:r>
                        <a:rPr lang="it-IT" dirty="0" err="1"/>
                        <a:t>CyberSecurity</a:t>
                      </a:r>
                      <a:endParaRPr lang="it-IT" dirty="0"/>
                    </a:p>
                  </a:txBody>
                  <a:tcPr/>
                </a:tc>
                <a:tc>
                  <a:txBody>
                    <a:bodyPr/>
                    <a:lstStyle/>
                    <a:p>
                      <a:r>
                        <a:rPr lang="it-IT" dirty="0"/>
                        <a:t>Controllo</a:t>
                      </a:r>
                    </a:p>
                  </a:txBody>
                  <a:tcPr/>
                </a:tc>
                <a:extLst>
                  <a:ext uri="{0D108BD9-81ED-4DB2-BD59-A6C34878D82A}">
                    <a16:rowId xmlns:a16="http://schemas.microsoft.com/office/drawing/2014/main" val="10000"/>
                  </a:ext>
                </a:extLst>
              </a:tr>
              <a:tr h="370840">
                <a:tc rowSpan="3">
                  <a:txBody>
                    <a:bodyPr/>
                    <a:lstStyle/>
                    <a:p>
                      <a:endParaRPr lang="it-IT" dirty="0"/>
                    </a:p>
                    <a:p>
                      <a:endParaRPr lang="it-IT" dirty="0"/>
                    </a:p>
                    <a:p>
                      <a:r>
                        <a:rPr lang="it-IT" dirty="0"/>
                        <a:t>Gli attacchi e violazioni siano identificati e trattati in modo tempestivo e appropriato.</a:t>
                      </a:r>
                    </a:p>
                  </a:txBody>
                  <a:tcPr/>
                </a:tc>
                <a:tc>
                  <a:txBody>
                    <a:bodyPr/>
                    <a:lstStyle/>
                    <a:p>
                      <a:r>
                        <a:rPr lang="it-IT" dirty="0"/>
                        <a:t>Software di monitoraggio  in vigore su tutti i server.</a:t>
                      </a:r>
                    </a:p>
                    <a:p>
                      <a:endParaRPr lang="it-IT" dirty="0"/>
                    </a:p>
                    <a:p>
                      <a:endParaRPr lang="it-IT" dirty="0"/>
                    </a:p>
                  </a:txBody>
                  <a:tcPr/>
                </a:tc>
                <a:extLst>
                  <a:ext uri="{0D108BD9-81ED-4DB2-BD59-A6C34878D82A}">
                    <a16:rowId xmlns:a16="http://schemas.microsoft.com/office/drawing/2014/main" val="10001"/>
                  </a:ext>
                </a:extLst>
              </a:tr>
              <a:tr h="370840">
                <a:tc vMerge="1">
                  <a:txBody>
                    <a:bodyPr/>
                    <a:lstStyle/>
                    <a:p>
                      <a:endParaRPr lang="it-IT" dirty="0"/>
                    </a:p>
                  </a:txBody>
                  <a:tcPr/>
                </a:tc>
                <a:tc>
                  <a:txBody>
                    <a:bodyPr/>
                    <a:lstStyle/>
                    <a:p>
                      <a:r>
                        <a:rPr lang="it-IT" dirty="0"/>
                        <a:t>Le notifiche vengono inviate quando viene rilevata qualsiasi attività sospetta.</a:t>
                      </a:r>
                    </a:p>
                  </a:txBody>
                  <a:tcPr/>
                </a:tc>
                <a:extLst>
                  <a:ext uri="{0D108BD9-81ED-4DB2-BD59-A6C34878D82A}">
                    <a16:rowId xmlns:a16="http://schemas.microsoft.com/office/drawing/2014/main" val="10002"/>
                  </a:ext>
                </a:extLst>
              </a:tr>
              <a:tr h="370840">
                <a:tc vMerge="1">
                  <a:txBody>
                    <a:bodyPr/>
                    <a:lstStyle/>
                    <a:p>
                      <a:endParaRPr lang="it-IT" dirty="0"/>
                    </a:p>
                  </a:txBody>
                  <a:tcPr/>
                </a:tc>
                <a:tc>
                  <a:txBody>
                    <a:bodyPr/>
                    <a:lstStyle/>
                    <a:p>
                      <a:r>
                        <a:rPr lang="it-IT" dirty="0"/>
                        <a:t>Le notifiche vengono registrate</a:t>
                      </a:r>
                      <a:r>
                        <a:rPr lang="it-IT" baseline="0" dirty="0"/>
                        <a:t> con una </a:t>
                      </a:r>
                      <a:r>
                        <a:rPr lang="it-IT" dirty="0"/>
                        <a:t>priorità e sono soddisfatte secondo l’</a:t>
                      </a:r>
                      <a:r>
                        <a:rPr lang="it-IT" baseline="0" dirty="0"/>
                        <a:t> ordine stabilito</a:t>
                      </a:r>
                      <a:r>
                        <a:rPr lang="it-IT" dirty="0"/>
                        <a:t>.</a:t>
                      </a:r>
                    </a:p>
                  </a:txBody>
                  <a:tcPr/>
                </a:tc>
                <a:extLst>
                  <a:ext uri="{0D108BD9-81ED-4DB2-BD59-A6C34878D82A}">
                    <a16:rowId xmlns:a16="http://schemas.microsoft.com/office/drawing/2014/main" val="10003"/>
                  </a:ext>
                </a:extLst>
              </a:tr>
            </a:tbl>
          </a:graphicData>
        </a:graphic>
      </p:graphicFrame>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165</a:t>
            </a:fld>
            <a:endParaRPr lang="it-IT"/>
          </a:p>
        </p:txBody>
      </p:sp>
    </p:spTree>
    <p:extLst>
      <p:ext uri="{BB962C8B-B14F-4D97-AF65-F5344CB8AC3E}">
        <p14:creationId xmlns:p14="http://schemas.microsoft.com/office/powerpoint/2010/main" val="102991585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Controlli tipici di sicurezza di rete</a:t>
            </a:r>
          </a:p>
        </p:txBody>
      </p:sp>
      <p:sp>
        <p:nvSpPr>
          <p:cNvPr id="3" name="Segnaposto contenuto 2"/>
          <p:cNvSpPr>
            <a:spLocks noGrp="1"/>
          </p:cNvSpPr>
          <p:nvPr>
            <p:ph sz="quarter" idx="1"/>
          </p:nvPr>
        </p:nvSpPr>
        <p:spPr/>
        <p:txBody>
          <a:bodyPr>
            <a:normAutofit/>
          </a:bodyPr>
          <a:lstStyle/>
          <a:p>
            <a:r>
              <a:rPr lang="it-IT" dirty="0"/>
              <a:t>politica della sicurezza</a:t>
            </a:r>
          </a:p>
          <a:p>
            <a:r>
              <a:rPr lang="it-IT" dirty="0"/>
              <a:t>schema della rete</a:t>
            </a:r>
          </a:p>
          <a:p>
            <a:r>
              <a:rPr lang="it-IT" dirty="0"/>
              <a:t>rilevamento delle intrusioni e firewall / prevenzione</a:t>
            </a:r>
          </a:p>
          <a:p>
            <a:r>
              <a:rPr lang="it-IT" dirty="0"/>
              <a:t>DMZ</a:t>
            </a:r>
          </a:p>
          <a:p>
            <a:r>
              <a:rPr lang="it-IT" dirty="0"/>
              <a:t>Anti-virus / minacce</a:t>
            </a:r>
          </a:p>
          <a:p>
            <a:r>
              <a:rPr lang="it-IT" dirty="0"/>
              <a:t>Scansione delle vulnerabilità e della penetrazione dei test eseguiti</a:t>
            </a:r>
          </a:p>
          <a:p>
            <a:r>
              <a:rPr lang="it-IT" dirty="0"/>
              <a:t>Monitoraggio continuo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166</a:t>
            </a:fld>
            <a:endParaRPr lang="it-IT"/>
          </a:p>
        </p:txBody>
      </p:sp>
    </p:spTree>
    <p:extLst>
      <p:ext uri="{BB962C8B-B14F-4D97-AF65-F5344CB8AC3E}">
        <p14:creationId xmlns:p14="http://schemas.microsoft.com/office/powerpoint/2010/main" val="16295450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Controlli tipici di sicurezza di rete</a:t>
            </a:r>
          </a:p>
        </p:txBody>
      </p:sp>
      <p:sp>
        <p:nvSpPr>
          <p:cNvPr id="3" name="Segnaposto contenuto 2"/>
          <p:cNvSpPr>
            <a:spLocks noGrp="1"/>
          </p:cNvSpPr>
          <p:nvPr>
            <p:ph sz="quarter" idx="1"/>
          </p:nvPr>
        </p:nvSpPr>
        <p:spPr/>
        <p:txBody>
          <a:bodyPr>
            <a:normAutofit/>
          </a:bodyPr>
          <a:lstStyle/>
          <a:p>
            <a:r>
              <a:rPr lang="it-IT" dirty="0"/>
              <a:t>Limitare l'accesso remoto</a:t>
            </a:r>
          </a:p>
          <a:p>
            <a:r>
              <a:rPr lang="it-IT" dirty="0"/>
              <a:t>Applicare politiche per le password </a:t>
            </a:r>
          </a:p>
          <a:p>
            <a:r>
              <a:rPr lang="it-IT" dirty="0"/>
              <a:t>filtraggio dei contenuti</a:t>
            </a:r>
          </a:p>
          <a:p>
            <a:r>
              <a:rPr lang="it-IT" dirty="0"/>
              <a:t>La formazione dei dipendenti</a:t>
            </a:r>
          </a:p>
          <a:p>
            <a:r>
              <a:rPr lang="it-IT" dirty="0"/>
              <a:t>Log di accesso utente</a:t>
            </a:r>
          </a:p>
          <a:p>
            <a:r>
              <a:rPr lang="it-IT" dirty="0"/>
              <a:t>crittografia </a:t>
            </a:r>
          </a:p>
          <a:p>
            <a:r>
              <a:rPr lang="it-IT" dirty="0"/>
              <a:t>Monitorare e valutare i servizi di terze parti ai quali si accede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167</a:t>
            </a:fld>
            <a:endParaRPr lang="it-IT"/>
          </a:p>
        </p:txBody>
      </p:sp>
    </p:spTree>
    <p:extLst>
      <p:ext uri="{BB962C8B-B14F-4D97-AF65-F5344CB8AC3E}">
        <p14:creationId xmlns:p14="http://schemas.microsoft.com/office/powerpoint/2010/main" val="347023673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Utilizzare i </a:t>
            </a:r>
            <a:r>
              <a:rPr lang="it-IT" dirty="0" err="1"/>
              <a:t>framework</a:t>
            </a:r>
            <a:r>
              <a:rPr lang="it-IT" dirty="0"/>
              <a:t> come guida</a:t>
            </a:r>
          </a:p>
        </p:txBody>
      </p:sp>
      <p:sp>
        <p:nvSpPr>
          <p:cNvPr id="3" name="Segnaposto contenuto 2"/>
          <p:cNvSpPr>
            <a:spLocks noGrp="1"/>
          </p:cNvSpPr>
          <p:nvPr>
            <p:ph sz="quarter" idx="1"/>
          </p:nvPr>
        </p:nvSpPr>
        <p:spPr/>
        <p:txBody>
          <a:bodyPr/>
          <a:lstStyle/>
          <a:p>
            <a:r>
              <a:rPr lang="en-US" dirty="0"/>
              <a:t>Council on </a:t>
            </a:r>
            <a:r>
              <a:rPr lang="en-US" dirty="0" err="1"/>
              <a:t>Cybersecurity</a:t>
            </a:r>
            <a:r>
              <a:rPr lang="en-US" dirty="0"/>
              <a:t>: Top 20 Critical Security Controls (v5)</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760885504"/>
              </p:ext>
            </p:extLst>
          </p:nvPr>
        </p:nvGraphicFramePr>
        <p:xfrm>
          <a:off x="611560" y="2996952"/>
          <a:ext cx="7776864" cy="2822587"/>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88509">
                <a:tc>
                  <a:txBody>
                    <a:bodyPr/>
                    <a:lstStyle/>
                    <a:p>
                      <a:r>
                        <a:rPr lang="it-IT" dirty="0"/>
                        <a:t>Area</a:t>
                      </a:r>
                    </a:p>
                  </a:txBody>
                  <a:tcPr/>
                </a:tc>
                <a:tc>
                  <a:txBody>
                    <a:bodyPr/>
                    <a:lstStyle/>
                    <a:p>
                      <a:r>
                        <a:rPr lang="it-IT" dirty="0"/>
                        <a:t>Critical Security Control</a:t>
                      </a:r>
                    </a:p>
                  </a:txBody>
                  <a:tcPr/>
                </a:tc>
                <a:extLst>
                  <a:ext uri="{0D108BD9-81ED-4DB2-BD59-A6C34878D82A}">
                    <a16:rowId xmlns:a16="http://schemas.microsoft.com/office/drawing/2014/main" val="10000"/>
                  </a:ext>
                </a:extLst>
              </a:tr>
              <a:tr h="1245358">
                <a:tc>
                  <a:txBody>
                    <a:bodyPr/>
                    <a:lstStyle/>
                    <a:p>
                      <a:r>
                        <a:rPr lang="it-IT" b="1" i="1" dirty="0"/>
                        <a:t>Gestione del patrimonio</a:t>
                      </a:r>
                    </a:p>
                  </a:txBody>
                  <a:tcPr/>
                </a:tc>
                <a:tc>
                  <a:txBody>
                    <a:bodyPr/>
                    <a:lstStyle/>
                    <a:p>
                      <a:r>
                        <a:rPr lang="it-IT" dirty="0"/>
                        <a:t>1.  Inventario dei dispositivi autorizzati e non autorizzati</a:t>
                      </a:r>
                    </a:p>
                    <a:p>
                      <a:r>
                        <a:rPr lang="it-IT" dirty="0"/>
                        <a:t>2.</a:t>
                      </a:r>
                      <a:r>
                        <a:rPr lang="it-IT" baseline="0" dirty="0"/>
                        <a:t>  </a:t>
                      </a:r>
                      <a:r>
                        <a:rPr lang="it-IT" dirty="0"/>
                        <a:t>Inventario dei software autorizzati e non autorizzati</a:t>
                      </a:r>
                    </a:p>
                  </a:txBody>
                  <a:tcPr/>
                </a:tc>
                <a:extLst>
                  <a:ext uri="{0D108BD9-81ED-4DB2-BD59-A6C34878D82A}">
                    <a16:rowId xmlns:a16="http://schemas.microsoft.com/office/drawing/2014/main" val="10001"/>
                  </a:ext>
                </a:extLst>
              </a:tr>
              <a:tr h="1174445">
                <a:tc>
                  <a:txBody>
                    <a:bodyPr/>
                    <a:lstStyle/>
                    <a:p>
                      <a:r>
                        <a:rPr lang="it-IT" b="1" i="1" dirty="0"/>
                        <a:t>Monitoraggio e risposta</a:t>
                      </a:r>
                    </a:p>
                  </a:txBody>
                  <a:tcPr/>
                </a:tc>
                <a:tc>
                  <a:txBody>
                    <a:bodyPr/>
                    <a:lstStyle/>
                    <a:p>
                      <a:r>
                        <a:rPr lang="it-IT" dirty="0"/>
                        <a:t>3.</a:t>
                      </a:r>
                      <a:r>
                        <a:rPr lang="it-IT" baseline="0" dirty="0"/>
                        <a:t>  </a:t>
                      </a:r>
                      <a:r>
                        <a:rPr lang="it-IT" dirty="0"/>
                        <a:t>Manutenzione, monitoraggio e analisi dei log di audit</a:t>
                      </a:r>
                    </a:p>
                    <a:p>
                      <a:r>
                        <a:rPr lang="it-IT" dirty="0"/>
                        <a:t>4.</a:t>
                      </a:r>
                      <a:r>
                        <a:rPr lang="it-IT" baseline="0" dirty="0"/>
                        <a:t>  </a:t>
                      </a:r>
                      <a:r>
                        <a:rPr lang="it-IT" dirty="0"/>
                        <a:t>Risposta ad un incidente e gestione della criticità</a:t>
                      </a:r>
                    </a:p>
                  </a:txBody>
                  <a:tcPr/>
                </a:tc>
                <a:extLst>
                  <a:ext uri="{0D108BD9-81ED-4DB2-BD59-A6C34878D82A}">
                    <a16:rowId xmlns:a16="http://schemas.microsoft.com/office/drawing/2014/main" val="10002"/>
                  </a:ext>
                </a:extLst>
              </a:tr>
            </a:tbl>
          </a:graphicData>
        </a:graphic>
      </p:graphicFrame>
      <p:sp>
        <p:nvSpPr>
          <p:cNvPr id="5" name="Segnaposto numero diapositiva 4"/>
          <p:cNvSpPr>
            <a:spLocks noGrp="1"/>
          </p:cNvSpPr>
          <p:nvPr>
            <p:ph type="sldNum" sz="quarter" idx="12"/>
          </p:nvPr>
        </p:nvSpPr>
        <p:spPr/>
        <p:txBody>
          <a:bodyPr>
            <a:normAutofit fontScale="85000" lnSpcReduction="20000"/>
          </a:bodyPr>
          <a:lstStyle/>
          <a:p>
            <a:fld id="{E7D24981-4F46-4F0A-8BF2-954C03826D45}" type="slidenum">
              <a:rPr lang="it-IT" smtClean="0"/>
              <a:pPr/>
              <a:t>168</a:t>
            </a:fld>
            <a:endParaRPr lang="it-IT"/>
          </a:p>
        </p:txBody>
      </p:sp>
    </p:spTree>
    <p:extLst>
      <p:ext uri="{BB962C8B-B14F-4D97-AF65-F5344CB8AC3E}">
        <p14:creationId xmlns:p14="http://schemas.microsoft.com/office/powerpoint/2010/main" val="9152107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Utilizzare i </a:t>
            </a:r>
            <a:r>
              <a:rPr lang="it-IT" dirty="0" err="1"/>
              <a:t>framework</a:t>
            </a:r>
            <a:r>
              <a:rPr lang="it-IT" dirty="0"/>
              <a:t> come guida</a:t>
            </a:r>
          </a:p>
        </p:txBody>
      </p:sp>
      <p:sp>
        <p:nvSpPr>
          <p:cNvPr id="3" name="Segnaposto contenuto 2"/>
          <p:cNvSpPr>
            <a:spLocks noGrp="1"/>
          </p:cNvSpPr>
          <p:nvPr>
            <p:ph sz="quarter" idx="1"/>
          </p:nvPr>
        </p:nvSpPr>
        <p:spPr/>
        <p:txBody>
          <a:bodyPr/>
          <a:lstStyle/>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2321257291"/>
              </p:ext>
            </p:extLst>
          </p:nvPr>
        </p:nvGraphicFramePr>
        <p:xfrm>
          <a:off x="611560" y="1700808"/>
          <a:ext cx="7776864" cy="4545672"/>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88509">
                <a:tc>
                  <a:txBody>
                    <a:bodyPr/>
                    <a:lstStyle/>
                    <a:p>
                      <a:r>
                        <a:rPr lang="it-IT" dirty="0"/>
                        <a:t>Area</a:t>
                      </a:r>
                    </a:p>
                  </a:txBody>
                  <a:tcPr/>
                </a:tc>
                <a:tc>
                  <a:txBody>
                    <a:bodyPr/>
                    <a:lstStyle/>
                    <a:p>
                      <a:r>
                        <a:rPr lang="it-IT" dirty="0"/>
                        <a:t>Critical Security Control</a:t>
                      </a:r>
                    </a:p>
                  </a:txBody>
                  <a:tcPr/>
                </a:tc>
                <a:extLst>
                  <a:ext uri="{0D108BD9-81ED-4DB2-BD59-A6C34878D82A}">
                    <a16:rowId xmlns:a16="http://schemas.microsoft.com/office/drawing/2014/main" val="10000"/>
                  </a:ext>
                </a:extLst>
              </a:tr>
              <a:tr h="1245358">
                <a:tc>
                  <a:txBody>
                    <a:bodyPr/>
                    <a:lstStyle/>
                    <a:p>
                      <a:r>
                        <a:rPr lang="it-IT" sz="1800" b="1" i="1" u="none" strike="noStrike" kern="1200" baseline="0" dirty="0">
                          <a:solidFill>
                            <a:schemeClr val="dk1"/>
                          </a:solidFill>
                          <a:latin typeface="+mn-lt"/>
                          <a:ea typeface="+mn-ea"/>
                          <a:cs typeface="+mn-cs"/>
                        </a:rPr>
                        <a:t>Wireless/BYOD 	</a:t>
                      </a:r>
                    </a:p>
                  </a:txBody>
                  <a:tcPr/>
                </a:tc>
                <a:tc>
                  <a:txBody>
                    <a:bodyPr/>
                    <a:lstStyle/>
                    <a:p>
                      <a:r>
                        <a:rPr lang="it-IT" dirty="0"/>
                        <a:t>5.  Controllo </a:t>
                      </a:r>
                      <a:r>
                        <a:rPr lang="it-IT" dirty="0" err="1"/>
                        <a:t>device</a:t>
                      </a:r>
                      <a:r>
                        <a:rPr lang="it-IT" dirty="0"/>
                        <a:t> wireless </a:t>
                      </a:r>
                    </a:p>
                  </a:txBody>
                  <a:tcPr/>
                </a:tc>
                <a:extLst>
                  <a:ext uri="{0D108BD9-81ED-4DB2-BD59-A6C34878D82A}">
                    <a16:rowId xmlns:a16="http://schemas.microsoft.com/office/drawing/2014/main" val="10001"/>
                  </a:ext>
                </a:extLst>
              </a:tr>
              <a:tr h="1174445">
                <a:tc>
                  <a:txBody>
                    <a:bodyPr/>
                    <a:lstStyle/>
                    <a:p>
                      <a:r>
                        <a:rPr lang="it-IT" b="1" i="1" dirty="0" err="1"/>
                        <a:t>Logical</a:t>
                      </a:r>
                      <a:r>
                        <a:rPr lang="it-IT" b="1" i="1" dirty="0"/>
                        <a:t> Access</a:t>
                      </a:r>
                    </a:p>
                  </a:txBody>
                  <a:tcPr/>
                </a:tc>
                <a:tc>
                  <a:txBody>
                    <a:bodyPr/>
                    <a:lstStyle/>
                    <a:p>
                      <a:r>
                        <a:rPr lang="it-IT" dirty="0"/>
                        <a:t>6.  Limitazione e controllo della rete,</a:t>
                      </a:r>
                      <a:r>
                        <a:rPr lang="it-IT" baseline="0" dirty="0"/>
                        <a:t> </a:t>
                      </a:r>
                      <a:r>
                        <a:rPr lang="it-IT" dirty="0"/>
                        <a:t>porte,  protocolli e servizi.</a:t>
                      </a:r>
                    </a:p>
                    <a:p>
                      <a:r>
                        <a:rPr lang="it-IT" dirty="0"/>
                        <a:t>7.</a:t>
                      </a:r>
                      <a:r>
                        <a:rPr lang="it-IT" baseline="0" dirty="0"/>
                        <a:t>  </a:t>
                      </a:r>
                      <a:r>
                        <a:rPr lang="it-IT" dirty="0"/>
                        <a:t>Uso controllato dei privilegi amministrativi</a:t>
                      </a:r>
                    </a:p>
                    <a:p>
                      <a:r>
                        <a:rPr lang="it-IT" dirty="0"/>
                        <a:t>8.</a:t>
                      </a:r>
                      <a:r>
                        <a:rPr lang="it-IT" baseline="0" dirty="0"/>
                        <a:t>  </a:t>
                      </a:r>
                      <a:r>
                        <a:rPr lang="it-IT" dirty="0"/>
                        <a:t>Accesso controllato basato sulla necessità di sapere.</a:t>
                      </a:r>
                    </a:p>
                    <a:p>
                      <a:r>
                        <a:rPr lang="it-IT" dirty="0"/>
                        <a:t>9.</a:t>
                      </a:r>
                      <a:r>
                        <a:rPr lang="it-IT" baseline="0" dirty="0"/>
                        <a:t>  </a:t>
                      </a:r>
                      <a:r>
                        <a:rPr lang="it-IT" dirty="0"/>
                        <a:t>Monitoraggio e Controllo degli account</a:t>
                      </a:r>
                    </a:p>
                  </a:txBody>
                  <a:tcPr/>
                </a:tc>
                <a:extLst>
                  <a:ext uri="{0D108BD9-81ED-4DB2-BD59-A6C34878D82A}">
                    <a16:rowId xmlns:a16="http://schemas.microsoft.com/office/drawing/2014/main" val="10002"/>
                  </a:ext>
                </a:extLst>
              </a:tr>
              <a:tr h="1174445">
                <a:tc>
                  <a:txBody>
                    <a:bodyPr/>
                    <a:lstStyle/>
                    <a:p>
                      <a:r>
                        <a:rPr lang="it-IT" b="1" i="1" dirty="0"/>
                        <a:t>progettazione della rete</a:t>
                      </a:r>
                    </a:p>
                  </a:txBody>
                  <a:tcPr/>
                </a:tc>
                <a:tc>
                  <a:txBody>
                    <a:bodyPr/>
                    <a:lstStyle/>
                    <a:p>
                      <a:pPr marL="342900" indent="-342900">
                        <a:buAutoNum type="arabicPeriod" startAt="10"/>
                      </a:pPr>
                      <a:r>
                        <a:rPr lang="it-IT" dirty="0"/>
                        <a:t> Difesa dei confini della rete</a:t>
                      </a:r>
                    </a:p>
                    <a:p>
                      <a:pPr marL="342900" indent="-342900">
                        <a:buAutoNum type="arabicPeriod" startAt="10"/>
                      </a:pPr>
                      <a:r>
                        <a:rPr lang="it-IT" dirty="0"/>
                        <a:t> </a:t>
                      </a:r>
                      <a:r>
                        <a:rPr lang="it-IT" dirty="0" err="1"/>
                        <a:t>Secure</a:t>
                      </a:r>
                      <a:r>
                        <a:rPr lang="it-IT" dirty="0"/>
                        <a:t> Network </a:t>
                      </a:r>
                      <a:r>
                        <a:rPr lang="it-IT" dirty="0" err="1"/>
                        <a:t>Engineering</a:t>
                      </a:r>
                      <a:endParaRPr lang="it-IT" dirty="0"/>
                    </a:p>
                  </a:txBody>
                  <a:tcPr/>
                </a:tc>
                <a:extLst>
                  <a:ext uri="{0D108BD9-81ED-4DB2-BD59-A6C34878D82A}">
                    <a16:rowId xmlns:a16="http://schemas.microsoft.com/office/drawing/2014/main" val="10003"/>
                  </a:ext>
                </a:extLst>
              </a:tr>
            </a:tbl>
          </a:graphicData>
        </a:graphic>
      </p:graphicFrame>
      <p:sp>
        <p:nvSpPr>
          <p:cNvPr id="5" name="Segnaposto numero diapositiva 4"/>
          <p:cNvSpPr>
            <a:spLocks noGrp="1"/>
          </p:cNvSpPr>
          <p:nvPr>
            <p:ph type="sldNum" sz="quarter" idx="12"/>
          </p:nvPr>
        </p:nvSpPr>
        <p:spPr/>
        <p:txBody>
          <a:bodyPr>
            <a:normAutofit fontScale="85000" lnSpcReduction="20000"/>
          </a:bodyPr>
          <a:lstStyle/>
          <a:p>
            <a:fld id="{E7D24981-4F46-4F0A-8BF2-954C03826D45}" type="slidenum">
              <a:rPr lang="it-IT" smtClean="0"/>
              <a:pPr/>
              <a:t>169</a:t>
            </a:fld>
            <a:endParaRPr lang="it-IT"/>
          </a:p>
        </p:txBody>
      </p:sp>
    </p:spTree>
    <p:extLst>
      <p:ext uri="{BB962C8B-B14F-4D97-AF65-F5344CB8AC3E}">
        <p14:creationId xmlns:p14="http://schemas.microsoft.com/office/powerpoint/2010/main" val="341920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engineering</a:t>
            </a:r>
            <a:r>
              <a:rPr lang="it-IT" dirty="0"/>
              <a:t> </a:t>
            </a:r>
            <a:r>
              <a:rPr lang="it-IT" dirty="0" err="1"/>
              <a:t>Taxonomy</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17</a:t>
            </a:fld>
            <a:endParaRPr lang="it-IT"/>
          </a:p>
        </p:txBody>
      </p:sp>
      <p:sp>
        <p:nvSpPr>
          <p:cNvPr id="4" name="Segnaposto contenuto 3"/>
          <p:cNvSpPr>
            <a:spLocks noGrp="1"/>
          </p:cNvSpPr>
          <p:nvPr>
            <p:ph sz="quarter" idx="1"/>
          </p:nvPr>
        </p:nvSpPr>
        <p:spPr/>
        <p:txBody>
          <a:bodyPr/>
          <a:lstStyle/>
          <a:p>
            <a:r>
              <a:rPr lang="it-IT" dirty="0" err="1"/>
              <a:t>Channels</a:t>
            </a:r>
            <a:endParaRPr lang="it-IT" dirty="0"/>
          </a:p>
          <a:p>
            <a:pPr lvl="1"/>
            <a:r>
              <a:rPr lang="it-IT" dirty="0"/>
              <a:t>Email</a:t>
            </a:r>
          </a:p>
          <a:p>
            <a:pPr lvl="1"/>
            <a:r>
              <a:rPr lang="it-IT" dirty="0" err="1"/>
              <a:t>Instant</a:t>
            </a:r>
            <a:r>
              <a:rPr lang="it-IT" dirty="0"/>
              <a:t> </a:t>
            </a:r>
            <a:r>
              <a:rPr lang="it-IT" dirty="0" err="1"/>
              <a:t>messaging</a:t>
            </a:r>
            <a:endParaRPr lang="it-IT" dirty="0"/>
          </a:p>
          <a:p>
            <a:pPr lvl="1"/>
            <a:r>
              <a:rPr lang="it-IT" dirty="0"/>
              <a:t>Telephone, VOIP</a:t>
            </a:r>
          </a:p>
          <a:p>
            <a:pPr lvl="1"/>
            <a:r>
              <a:rPr lang="it-IT" dirty="0"/>
              <a:t>Social network</a:t>
            </a:r>
          </a:p>
          <a:p>
            <a:pPr lvl="1"/>
            <a:r>
              <a:rPr lang="it-IT" dirty="0" err="1"/>
              <a:t>Cloud</a:t>
            </a:r>
            <a:endParaRPr lang="it-IT" dirty="0"/>
          </a:p>
          <a:p>
            <a:pPr lvl="1"/>
            <a:r>
              <a:rPr lang="it-IT" dirty="0" err="1"/>
              <a:t>Websites</a:t>
            </a:r>
            <a:endParaRPr lang="en-US" dirty="0"/>
          </a:p>
        </p:txBody>
      </p:sp>
    </p:spTree>
    <p:extLst>
      <p:ext uri="{BB962C8B-B14F-4D97-AF65-F5344CB8AC3E}">
        <p14:creationId xmlns:p14="http://schemas.microsoft.com/office/powerpoint/2010/main" val="38470642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Utilizzare i </a:t>
            </a:r>
            <a:r>
              <a:rPr lang="it-IT" dirty="0" err="1"/>
              <a:t>framework</a:t>
            </a:r>
            <a:r>
              <a:rPr lang="it-IT" dirty="0"/>
              <a:t> come guida</a:t>
            </a:r>
          </a:p>
        </p:txBody>
      </p:sp>
      <p:sp>
        <p:nvSpPr>
          <p:cNvPr id="3" name="Segnaposto contenuto 2"/>
          <p:cNvSpPr>
            <a:spLocks noGrp="1"/>
          </p:cNvSpPr>
          <p:nvPr>
            <p:ph sz="quarter" idx="1"/>
          </p:nvPr>
        </p:nvSpPr>
        <p:spPr/>
        <p:txBody>
          <a:bodyPr/>
          <a:lstStyle/>
          <a:p>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2560761259"/>
              </p:ext>
            </p:extLst>
          </p:nvPr>
        </p:nvGraphicFramePr>
        <p:xfrm>
          <a:off x="611560" y="1700808"/>
          <a:ext cx="7776864" cy="4200439"/>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88509">
                <a:tc>
                  <a:txBody>
                    <a:bodyPr/>
                    <a:lstStyle/>
                    <a:p>
                      <a:r>
                        <a:rPr lang="it-IT" dirty="0"/>
                        <a:t>Area</a:t>
                      </a:r>
                    </a:p>
                  </a:txBody>
                  <a:tcPr/>
                </a:tc>
                <a:tc>
                  <a:txBody>
                    <a:bodyPr/>
                    <a:lstStyle/>
                    <a:p>
                      <a:r>
                        <a:rPr lang="it-IT" dirty="0"/>
                        <a:t>Critical Security Control</a:t>
                      </a:r>
                    </a:p>
                  </a:txBody>
                  <a:tcPr/>
                </a:tc>
                <a:extLst>
                  <a:ext uri="{0D108BD9-81ED-4DB2-BD59-A6C34878D82A}">
                    <a16:rowId xmlns:a16="http://schemas.microsoft.com/office/drawing/2014/main" val="10000"/>
                  </a:ext>
                </a:extLst>
              </a:tr>
              <a:tr h="1245358">
                <a:tc>
                  <a:txBody>
                    <a:bodyPr/>
                    <a:lstStyle/>
                    <a:p>
                      <a:r>
                        <a:rPr lang="it-IT" sz="1800" b="1" i="1" u="none" strike="noStrike" kern="1200" baseline="0" dirty="0">
                          <a:solidFill>
                            <a:schemeClr val="dk1"/>
                          </a:solidFill>
                          <a:latin typeface="+mn-lt"/>
                          <a:ea typeface="+mn-ea"/>
                          <a:cs typeface="+mn-cs"/>
                        </a:rPr>
                        <a:t>Server &amp; Device</a:t>
                      </a:r>
                    </a:p>
                  </a:txBody>
                  <a:tcPr/>
                </a:tc>
                <a:tc>
                  <a:txBody>
                    <a:bodyPr/>
                    <a:lstStyle/>
                    <a:p>
                      <a:r>
                        <a:rPr lang="it-IT" dirty="0"/>
                        <a:t>12.</a:t>
                      </a:r>
                      <a:r>
                        <a:rPr lang="it-IT" baseline="0" dirty="0"/>
                        <a:t>  </a:t>
                      </a:r>
                      <a:r>
                        <a:rPr lang="it-IT" dirty="0"/>
                        <a:t>Configurazioni sicure per hardware e software sui dispositivi mobili, computer portatili, workstation e server</a:t>
                      </a:r>
                    </a:p>
                    <a:p>
                      <a:r>
                        <a:rPr lang="it-IT" dirty="0"/>
                        <a:t>13.</a:t>
                      </a:r>
                      <a:r>
                        <a:rPr lang="it-IT" baseline="0" dirty="0"/>
                        <a:t>  </a:t>
                      </a:r>
                      <a:r>
                        <a:rPr lang="it-IT" dirty="0"/>
                        <a:t>Configurazioni sicure per i dispositivi della rete, quali firewall, router, </a:t>
                      </a:r>
                      <a:r>
                        <a:rPr lang="it-IT" dirty="0" err="1"/>
                        <a:t>switch</a:t>
                      </a:r>
                      <a:endParaRPr lang="it-IT" dirty="0"/>
                    </a:p>
                  </a:txBody>
                  <a:tcPr/>
                </a:tc>
                <a:extLst>
                  <a:ext uri="{0D108BD9-81ED-4DB2-BD59-A6C34878D82A}">
                    <a16:rowId xmlns:a16="http://schemas.microsoft.com/office/drawing/2014/main" val="10001"/>
                  </a:ext>
                </a:extLst>
              </a:tr>
              <a:tr h="1174445">
                <a:tc>
                  <a:txBody>
                    <a:bodyPr/>
                    <a:lstStyle/>
                    <a:p>
                      <a:r>
                        <a:rPr lang="it-IT" b="1" i="1" dirty="0"/>
                        <a:t>Risorse Umane</a:t>
                      </a:r>
                    </a:p>
                  </a:txBody>
                  <a:tcPr/>
                </a:tc>
                <a:tc>
                  <a:txBody>
                    <a:bodyPr/>
                    <a:lstStyle/>
                    <a:p>
                      <a:r>
                        <a:rPr lang="it-IT" dirty="0"/>
                        <a:t>14. formazione adeguata  e</a:t>
                      </a:r>
                      <a:r>
                        <a:rPr lang="it-IT" baseline="0" dirty="0"/>
                        <a:t> continua </a:t>
                      </a:r>
                      <a:r>
                        <a:rPr lang="it-IT" dirty="0"/>
                        <a:t>anche con rilascio di certificazioni riconosciute nell’ ambito</a:t>
                      </a:r>
                    </a:p>
                  </a:txBody>
                  <a:tcPr/>
                </a:tc>
                <a:extLst>
                  <a:ext uri="{0D108BD9-81ED-4DB2-BD59-A6C34878D82A}">
                    <a16:rowId xmlns:a16="http://schemas.microsoft.com/office/drawing/2014/main" val="10002"/>
                  </a:ext>
                </a:extLst>
              </a:tr>
              <a:tr h="1174445">
                <a:tc>
                  <a:txBody>
                    <a:bodyPr/>
                    <a:lstStyle/>
                    <a:p>
                      <a:r>
                        <a:rPr lang="it-IT" b="1" i="1" dirty="0" err="1"/>
                        <a:t>Vulnerability</a:t>
                      </a:r>
                      <a:r>
                        <a:rPr lang="it-IT" b="1" i="1" dirty="0"/>
                        <a:t> and Pen </a:t>
                      </a:r>
                      <a:r>
                        <a:rPr lang="it-IT" b="1" i="1" dirty="0" err="1"/>
                        <a:t>Testing</a:t>
                      </a:r>
                      <a:endParaRPr lang="it-IT" b="1" i="1" dirty="0"/>
                    </a:p>
                  </a:txBody>
                  <a:tcPr/>
                </a:tc>
                <a:tc>
                  <a:txBody>
                    <a:bodyPr/>
                    <a:lstStyle/>
                    <a:p>
                      <a:pPr marL="342900" indent="-342900">
                        <a:buAutoNum type="arabicPeriod" startAt="15"/>
                      </a:pPr>
                      <a:r>
                        <a:rPr lang="it-IT" dirty="0" err="1"/>
                        <a:t>Vulnerability</a:t>
                      </a:r>
                      <a:r>
                        <a:rPr lang="it-IT" dirty="0"/>
                        <a:t> </a:t>
                      </a:r>
                      <a:r>
                        <a:rPr lang="it-IT" dirty="0" err="1"/>
                        <a:t>Assessment</a:t>
                      </a:r>
                      <a:r>
                        <a:rPr lang="it-IT" dirty="0"/>
                        <a:t> and </a:t>
                      </a:r>
                      <a:r>
                        <a:rPr lang="it-IT" dirty="0" err="1"/>
                        <a:t>Remediation</a:t>
                      </a:r>
                      <a:endParaRPr lang="it-IT" dirty="0"/>
                    </a:p>
                    <a:p>
                      <a:pPr marL="342900" indent="-342900">
                        <a:buAutoNum type="arabicPeriod" startAt="15"/>
                      </a:pPr>
                      <a:r>
                        <a:rPr lang="it-IT" dirty="0" err="1"/>
                        <a:t>Penetration</a:t>
                      </a:r>
                      <a:r>
                        <a:rPr lang="it-IT" dirty="0"/>
                        <a:t> Test</a:t>
                      </a:r>
                    </a:p>
                  </a:txBody>
                  <a:tcPr/>
                </a:tc>
                <a:extLst>
                  <a:ext uri="{0D108BD9-81ED-4DB2-BD59-A6C34878D82A}">
                    <a16:rowId xmlns:a16="http://schemas.microsoft.com/office/drawing/2014/main" val="10003"/>
                  </a:ext>
                </a:extLst>
              </a:tr>
            </a:tbl>
          </a:graphicData>
        </a:graphic>
      </p:graphicFrame>
      <p:sp>
        <p:nvSpPr>
          <p:cNvPr id="5" name="Segnaposto numero diapositiva 4"/>
          <p:cNvSpPr>
            <a:spLocks noGrp="1"/>
          </p:cNvSpPr>
          <p:nvPr>
            <p:ph type="sldNum" sz="quarter" idx="12"/>
          </p:nvPr>
        </p:nvSpPr>
        <p:spPr/>
        <p:txBody>
          <a:bodyPr>
            <a:normAutofit fontScale="85000" lnSpcReduction="20000"/>
          </a:bodyPr>
          <a:lstStyle/>
          <a:p>
            <a:fld id="{E7D24981-4F46-4F0A-8BF2-954C03826D45}" type="slidenum">
              <a:rPr lang="it-IT" smtClean="0"/>
              <a:pPr/>
              <a:t>170</a:t>
            </a:fld>
            <a:endParaRPr lang="it-IT"/>
          </a:p>
        </p:txBody>
      </p:sp>
    </p:spTree>
    <p:extLst>
      <p:ext uri="{BB962C8B-B14F-4D97-AF65-F5344CB8AC3E}">
        <p14:creationId xmlns:p14="http://schemas.microsoft.com/office/powerpoint/2010/main" val="20759903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Utilizzare i </a:t>
            </a:r>
            <a:r>
              <a:rPr lang="it-IT" dirty="0" err="1"/>
              <a:t>framework</a:t>
            </a:r>
            <a:r>
              <a:rPr lang="it-IT" dirty="0"/>
              <a:t> come guida</a:t>
            </a:r>
          </a:p>
        </p:txBody>
      </p:sp>
      <p:sp>
        <p:nvSpPr>
          <p:cNvPr id="3" name="Segnaposto contenuto 2"/>
          <p:cNvSpPr>
            <a:spLocks noGrp="1"/>
          </p:cNvSpPr>
          <p:nvPr>
            <p:ph sz="quarter" idx="1"/>
          </p:nvPr>
        </p:nvSpPr>
        <p:spPr/>
        <p:txBody>
          <a:bodyPr/>
          <a:lstStyle/>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610926031"/>
              </p:ext>
            </p:extLst>
          </p:nvPr>
        </p:nvGraphicFramePr>
        <p:xfrm>
          <a:off x="611560" y="1700808"/>
          <a:ext cx="7776864" cy="2808312"/>
        </p:xfrm>
        <a:graphic>
          <a:graphicData uri="http://schemas.openxmlformats.org/drawingml/2006/table">
            <a:tbl>
              <a:tblPr firstRow="1" bandRow="1">
                <a:tableStyleId>{5C22544A-7EE6-4342-B048-85BDC9FD1C3A}</a:tableStyleId>
              </a:tblPr>
              <a:tblGrid>
                <a:gridCol w="3384376">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tblGrid>
              <a:tr h="388509">
                <a:tc>
                  <a:txBody>
                    <a:bodyPr/>
                    <a:lstStyle/>
                    <a:p>
                      <a:r>
                        <a:rPr lang="it-IT" dirty="0"/>
                        <a:t>Area</a:t>
                      </a:r>
                    </a:p>
                  </a:txBody>
                  <a:tcPr/>
                </a:tc>
                <a:tc>
                  <a:txBody>
                    <a:bodyPr/>
                    <a:lstStyle/>
                    <a:p>
                      <a:r>
                        <a:rPr lang="it-IT" dirty="0"/>
                        <a:t>Critical Security Control</a:t>
                      </a:r>
                    </a:p>
                  </a:txBody>
                  <a:tcPr/>
                </a:tc>
                <a:extLst>
                  <a:ext uri="{0D108BD9-81ED-4DB2-BD59-A6C34878D82A}">
                    <a16:rowId xmlns:a16="http://schemas.microsoft.com/office/drawing/2014/main" val="10000"/>
                  </a:ext>
                </a:extLst>
              </a:tr>
              <a:tr h="1245358">
                <a:tc>
                  <a:txBody>
                    <a:bodyPr/>
                    <a:lstStyle/>
                    <a:p>
                      <a:r>
                        <a:rPr lang="it-IT" sz="1800" b="1" i="1" u="none" strike="noStrike" kern="1200" baseline="0" dirty="0">
                          <a:solidFill>
                            <a:schemeClr val="dk1"/>
                          </a:solidFill>
                          <a:latin typeface="+mn-lt"/>
                          <a:ea typeface="+mn-ea"/>
                          <a:cs typeface="+mn-cs"/>
                        </a:rPr>
                        <a:t>Sicurezza Applicativa</a:t>
                      </a:r>
                    </a:p>
                  </a:txBody>
                  <a:tcPr/>
                </a:tc>
                <a:tc>
                  <a:txBody>
                    <a:bodyPr/>
                    <a:lstStyle/>
                    <a:p>
                      <a:pPr marL="342900" indent="-342900">
                        <a:buAutoNum type="arabicPeriod" startAt="17"/>
                      </a:pPr>
                      <a:r>
                        <a:rPr lang="it-IT" baseline="0" dirty="0"/>
                        <a:t>Difesa dai </a:t>
                      </a:r>
                      <a:r>
                        <a:rPr lang="it-IT" baseline="0" dirty="0" err="1"/>
                        <a:t>Malware</a:t>
                      </a:r>
                      <a:endParaRPr lang="it-IT" baseline="0" dirty="0"/>
                    </a:p>
                    <a:p>
                      <a:pPr marL="342900" indent="-342900">
                        <a:buAutoNum type="arabicPeriod" startAt="17"/>
                      </a:pPr>
                      <a:r>
                        <a:rPr lang="it-IT" baseline="0" dirty="0"/>
                        <a:t>Sicurezza Software a livello applicativo</a:t>
                      </a:r>
                      <a:endParaRPr lang="it-IT" dirty="0"/>
                    </a:p>
                  </a:txBody>
                  <a:tcPr/>
                </a:tc>
                <a:extLst>
                  <a:ext uri="{0D108BD9-81ED-4DB2-BD59-A6C34878D82A}">
                    <a16:rowId xmlns:a16="http://schemas.microsoft.com/office/drawing/2014/main" val="10001"/>
                  </a:ext>
                </a:extLst>
              </a:tr>
              <a:tr h="1174445">
                <a:tc>
                  <a:txBody>
                    <a:bodyPr/>
                    <a:lstStyle/>
                    <a:p>
                      <a:r>
                        <a:rPr lang="it-IT" b="1" i="1" dirty="0"/>
                        <a:t>Gestione dei dati</a:t>
                      </a:r>
                    </a:p>
                  </a:txBody>
                  <a:tcPr/>
                </a:tc>
                <a:tc>
                  <a:txBody>
                    <a:bodyPr/>
                    <a:lstStyle/>
                    <a:p>
                      <a:r>
                        <a:rPr lang="it-IT" dirty="0"/>
                        <a:t>19.  Recupero dei dati</a:t>
                      </a:r>
                    </a:p>
                    <a:p>
                      <a:r>
                        <a:rPr lang="it-IT" dirty="0"/>
                        <a:t>20.</a:t>
                      </a:r>
                      <a:r>
                        <a:rPr lang="it-IT" baseline="0" dirty="0"/>
                        <a:t>  </a:t>
                      </a:r>
                      <a:r>
                        <a:rPr lang="it-IT" dirty="0"/>
                        <a:t>Protezione dei dati</a:t>
                      </a:r>
                    </a:p>
                  </a:txBody>
                  <a:tcPr/>
                </a:tc>
                <a:extLst>
                  <a:ext uri="{0D108BD9-81ED-4DB2-BD59-A6C34878D82A}">
                    <a16:rowId xmlns:a16="http://schemas.microsoft.com/office/drawing/2014/main" val="10002"/>
                  </a:ext>
                </a:extLst>
              </a:tr>
            </a:tbl>
          </a:graphicData>
        </a:graphic>
      </p:graphicFrame>
      <p:sp>
        <p:nvSpPr>
          <p:cNvPr id="5" name="Segnaposto numero diapositiva 4"/>
          <p:cNvSpPr>
            <a:spLocks noGrp="1"/>
          </p:cNvSpPr>
          <p:nvPr>
            <p:ph type="sldNum" sz="quarter" idx="12"/>
          </p:nvPr>
        </p:nvSpPr>
        <p:spPr/>
        <p:txBody>
          <a:bodyPr>
            <a:normAutofit fontScale="85000" lnSpcReduction="20000"/>
          </a:bodyPr>
          <a:lstStyle/>
          <a:p>
            <a:fld id="{E7D24981-4F46-4F0A-8BF2-954C03826D45}" type="slidenum">
              <a:rPr lang="it-IT" smtClean="0"/>
              <a:pPr/>
              <a:t>171</a:t>
            </a:fld>
            <a:endParaRPr lang="it-IT"/>
          </a:p>
        </p:txBody>
      </p:sp>
    </p:spTree>
    <p:extLst>
      <p:ext uri="{BB962C8B-B14F-4D97-AF65-F5344CB8AC3E}">
        <p14:creationId xmlns:p14="http://schemas.microsoft.com/office/powerpoint/2010/main" val="36179658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Classificare i controlli in base al tipo di rischio</a:t>
            </a:r>
          </a:p>
        </p:txBody>
      </p:sp>
      <p:sp>
        <p:nvSpPr>
          <p:cNvPr id="3" name="Segnaposto contenuto 2"/>
          <p:cNvSpPr>
            <a:spLocks noGrp="1"/>
          </p:cNvSpPr>
          <p:nvPr>
            <p:ph sz="quarter" idx="1"/>
          </p:nvPr>
        </p:nvSpPr>
        <p:spPr/>
        <p:txBody>
          <a:bodyPr>
            <a:normAutofit/>
          </a:bodyPr>
          <a:lstStyle/>
          <a:p>
            <a:r>
              <a:rPr lang="it-IT" sz="2500" dirty="0"/>
              <a:t>Sorgente: ISACA</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060848"/>
            <a:ext cx="713818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172</a:t>
            </a:fld>
            <a:endParaRPr lang="it-IT"/>
          </a:p>
        </p:txBody>
      </p:sp>
    </p:spTree>
    <p:extLst>
      <p:ext uri="{BB962C8B-B14F-4D97-AF65-F5344CB8AC3E}">
        <p14:creationId xmlns:p14="http://schemas.microsoft.com/office/powerpoint/2010/main" val="9336913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Efficacia test ambientali</a:t>
            </a:r>
          </a:p>
        </p:txBody>
      </p:sp>
      <p:sp>
        <p:nvSpPr>
          <p:cNvPr id="3" name="Segnaposto contenuto 2"/>
          <p:cNvSpPr>
            <a:spLocks noGrp="1"/>
          </p:cNvSpPr>
          <p:nvPr>
            <p:ph sz="quarter" idx="1"/>
          </p:nvPr>
        </p:nvSpPr>
        <p:spPr/>
        <p:txBody>
          <a:bodyPr>
            <a:normAutofit/>
          </a:bodyPr>
          <a:lstStyle/>
          <a:p>
            <a:r>
              <a:rPr lang="it-IT" dirty="0"/>
              <a:t>Audit</a:t>
            </a:r>
          </a:p>
          <a:p>
            <a:r>
              <a:rPr lang="it-IT" dirty="0"/>
              <a:t>Accesso logico</a:t>
            </a:r>
          </a:p>
          <a:p>
            <a:r>
              <a:rPr lang="it-IT" dirty="0"/>
              <a:t>Backup / </a:t>
            </a:r>
            <a:r>
              <a:rPr lang="it-IT" dirty="0" err="1"/>
              <a:t>Recovery</a:t>
            </a:r>
            <a:endParaRPr lang="it-IT" dirty="0"/>
          </a:p>
          <a:p>
            <a:r>
              <a:rPr lang="it-IT" dirty="0"/>
              <a:t>Monitoraggio</a:t>
            </a:r>
          </a:p>
          <a:p>
            <a:r>
              <a:rPr lang="it-IT" dirty="0"/>
              <a:t>Audit del Firewall</a:t>
            </a:r>
          </a:p>
          <a:p>
            <a:r>
              <a:rPr lang="it-IT" dirty="0"/>
              <a:t>Revisione configurazione della rete</a:t>
            </a:r>
          </a:p>
          <a:p>
            <a:r>
              <a:rPr lang="it-IT" dirty="0"/>
              <a:t>Social </a:t>
            </a:r>
            <a:r>
              <a:rPr lang="it-IT" dirty="0" err="1"/>
              <a:t>Engineering</a:t>
            </a:r>
            <a:r>
              <a:rPr lang="it-IT" dirty="0"/>
              <a:t> e </a:t>
            </a:r>
            <a:r>
              <a:rPr lang="it-IT" dirty="0" err="1"/>
              <a:t>Phishing</a:t>
            </a:r>
            <a:r>
              <a:rPr lang="it-IT" dirty="0"/>
              <a:t> </a:t>
            </a:r>
            <a:r>
              <a:rPr lang="it-IT" dirty="0" err="1"/>
              <a:t>Assessment</a:t>
            </a:r>
            <a:endParaRPr lang="it-IT" dirty="0"/>
          </a:p>
          <a:p>
            <a:r>
              <a:rPr lang="it-IT" dirty="0"/>
              <a:t>Vulnerabilità e </a:t>
            </a:r>
            <a:r>
              <a:rPr lang="it-IT" dirty="0" err="1"/>
              <a:t>Penetration</a:t>
            </a:r>
            <a:r>
              <a:rPr lang="it-IT" dirty="0"/>
              <a:t> Test</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173</a:t>
            </a:fld>
            <a:endParaRPr lang="it-IT"/>
          </a:p>
        </p:txBody>
      </p:sp>
    </p:spTree>
    <p:extLst>
      <p:ext uri="{BB962C8B-B14F-4D97-AF65-F5344CB8AC3E}">
        <p14:creationId xmlns:p14="http://schemas.microsoft.com/office/powerpoint/2010/main" val="11615045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Strumenti utili</a:t>
            </a:r>
          </a:p>
        </p:txBody>
      </p:sp>
      <p:sp>
        <p:nvSpPr>
          <p:cNvPr id="3" name="Segnaposto contenuto 2"/>
          <p:cNvSpPr>
            <a:spLocks noGrp="1"/>
          </p:cNvSpPr>
          <p:nvPr>
            <p:ph sz="quarter" idx="1"/>
          </p:nvPr>
        </p:nvSpPr>
        <p:spPr>
          <a:xfrm>
            <a:off x="395536" y="1628800"/>
            <a:ext cx="8531352" cy="4925144"/>
          </a:xfrm>
        </p:spPr>
        <p:txBody>
          <a:bodyPr>
            <a:normAutofit fontScale="85000" lnSpcReduction="20000"/>
          </a:bodyPr>
          <a:lstStyle/>
          <a:p>
            <a:r>
              <a:rPr lang="it-IT" dirty="0"/>
              <a:t>Netcraft.com </a:t>
            </a:r>
          </a:p>
          <a:p>
            <a:r>
              <a:rPr lang="it-IT" dirty="0"/>
              <a:t>NMAP </a:t>
            </a:r>
          </a:p>
          <a:p>
            <a:r>
              <a:rPr lang="it-IT" dirty="0" err="1"/>
              <a:t>Nipper</a:t>
            </a:r>
            <a:endParaRPr lang="it-IT" dirty="0"/>
          </a:p>
          <a:p>
            <a:r>
              <a:rPr lang="it-IT" dirty="0"/>
              <a:t>Scanner di vulnerabilità</a:t>
            </a:r>
          </a:p>
          <a:p>
            <a:pPr lvl="1"/>
            <a:r>
              <a:rPr lang="it-IT" dirty="0"/>
              <a:t>PCAT</a:t>
            </a:r>
          </a:p>
          <a:p>
            <a:pPr lvl="1"/>
            <a:r>
              <a:rPr lang="it-IT" dirty="0" err="1"/>
              <a:t>Nessus</a:t>
            </a:r>
            <a:endParaRPr lang="it-IT" dirty="0"/>
          </a:p>
          <a:p>
            <a:pPr lvl="1"/>
            <a:r>
              <a:rPr lang="it-IT" dirty="0" err="1"/>
              <a:t>NeXpose</a:t>
            </a:r>
            <a:endParaRPr lang="it-IT" dirty="0"/>
          </a:p>
          <a:p>
            <a:pPr lvl="1"/>
            <a:r>
              <a:rPr lang="it-IT" dirty="0" err="1"/>
              <a:t>OpenVAS</a:t>
            </a:r>
            <a:endParaRPr lang="it-IT" dirty="0"/>
          </a:p>
          <a:p>
            <a:r>
              <a:rPr lang="it-IT" dirty="0" err="1"/>
              <a:t>Penetration</a:t>
            </a:r>
            <a:r>
              <a:rPr lang="it-IT" dirty="0"/>
              <a:t> Test</a:t>
            </a:r>
          </a:p>
          <a:p>
            <a:pPr lvl="1"/>
            <a:r>
              <a:rPr lang="it-IT" dirty="0" err="1"/>
              <a:t>Metasploit</a:t>
            </a:r>
            <a:endParaRPr lang="it-IT" dirty="0"/>
          </a:p>
          <a:p>
            <a:pPr lvl="1"/>
            <a:r>
              <a:rPr lang="it-IT" dirty="0"/>
              <a:t>w3af</a:t>
            </a:r>
          </a:p>
          <a:p>
            <a:r>
              <a:rPr lang="it-IT" dirty="0"/>
              <a:t>Nist.gov</a:t>
            </a:r>
          </a:p>
          <a:p>
            <a:r>
              <a:rPr lang="it-IT" dirty="0"/>
              <a:t>National </a:t>
            </a:r>
            <a:r>
              <a:rPr lang="it-IT" dirty="0" err="1"/>
              <a:t>Vulnerability</a:t>
            </a:r>
            <a:r>
              <a:rPr lang="it-IT" dirty="0"/>
              <a:t> Database </a:t>
            </a:r>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174</a:t>
            </a:fld>
            <a:endParaRPr lang="it-IT"/>
          </a:p>
        </p:txBody>
      </p:sp>
    </p:spTree>
    <p:extLst>
      <p:ext uri="{BB962C8B-B14F-4D97-AF65-F5344CB8AC3E}">
        <p14:creationId xmlns:p14="http://schemas.microsoft.com/office/powerpoint/2010/main" val="374843658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Identificare / Riparare vulnerabilità</a:t>
            </a:r>
            <a:br>
              <a:rPr lang="it-IT" dirty="0"/>
            </a:br>
            <a:endParaRPr lang="it-IT" dirty="0"/>
          </a:p>
        </p:txBody>
      </p:sp>
      <p:sp>
        <p:nvSpPr>
          <p:cNvPr id="3" name="Segnaposto contenuto 2"/>
          <p:cNvSpPr>
            <a:spLocks noGrp="1"/>
          </p:cNvSpPr>
          <p:nvPr>
            <p:ph sz="quarter" idx="1"/>
          </p:nvPr>
        </p:nvSpPr>
        <p:spPr/>
        <p:txBody>
          <a:bodyPr>
            <a:normAutofit lnSpcReduction="10000"/>
          </a:bodyPr>
          <a:lstStyle/>
          <a:p>
            <a:pPr marL="0" indent="0">
              <a:buNone/>
            </a:pPr>
            <a:endParaRPr lang="it-IT" dirty="0"/>
          </a:p>
          <a:p>
            <a:r>
              <a:rPr lang="it-IT" dirty="0"/>
              <a:t>convalidare i risultati con l’ Ingegnere Sociale</a:t>
            </a:r>
          </a:p>
          <a:p>
            <a:r>
              <a:rPr lang="it-IT" dirty="0"/>
              <a:t>assegnare una valutazione al rischio</a:t>
            </a:r>
          </a:p>
          <a:p>
            <a:r>
              <a:rPr lang="it-IT" dirty="0"/>
              <a:t>sviluppare un piano di bonifica con l’ IS</a:t>
            </a:r>
          </a:p>
          <a:p>
            <a:r>
              <a:rPr lang="it-IT" dirty="0"/>
              <a:t>stabilire un piano d'azione</a:t>
            </a:r>
          </a:p>
          <a:p>
            <a:r>
              <a:rPr lang="it-IT" dirty="0"/>
              <a:t>assegnare responsabilità</a:t>
            </a:r>
          </a:p>
          <a:p>
            <a:r>
              <a:rPr lang="it-IT" dirty="0"/>
              <a:t>aggiornamento della documentazione / comunicazione (se necessario)</a:t>
            </a:r>
          </a:p>
          <a:p>
            <a:r>
              <a:rPr lang="it-IT" dirty="0"/>
              <a:t>aggiornare il management su quanto fatto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175</a:t>
            </a:fld>
            <a:endParaRPr lang="it-IT"/>
          </a:p>
        </p:txBody>
      </p:sp>
    </p:spTree>
    <p:extLst>
      <p:ext uri="{BB962C8B-B14F-4D97-AF65-F5344CB8AC3E}">
        <p14:creationId xmlns:p14="http://schemas.microsoft.com/office/powerpoint/2010/main" val="6293036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Monitoraggio / Aggiornamento</a:t>
            </a:r>
            <a:br>
              <a:rPr lang="it-IT" dirty="0"/>
            </a:br>
            <a:endParaRPr lang="it-IT" dirty="0"/>
          </a:p>
        </p:txBody>
      </p:sp>
      <p:sp>
        <p:nvSpPr>
          <p:cNvPr id="3" name="Segnaposto contenuto 2"/>
          <p:cNvSpPr>
            <a:spLocks noGrp="1"/>
          </p:cNvSpPr>
          <p:nvPr>
            <p:ph sz="quarter" idx="1"/>
          </p:nvPr>
        </p:nvSpPr>
        <p:spPr>
          <a:xfrm>
            <a:off x="611560" y="1772816"/>
            <a:ext cx="8153400" cy="4680520"/>
          </a:xfrm>
        </p:spPr>
        <p:txBody>
          <a:bodyPr>
            <a:normAutofit/>
          </a:bodyPr>
          <a:lstStyle/>
          <a:p>
            <a:r>
              <a:rPr lang="it-IT" dirty="0"/>
              <a:t>valutare l’Ingegneria Sociale nei piani d'azione strategici per l’azienda</a:t>
            </a:r>
          </a:p>
          <a:p>
            <a:r>
              <a:rPr lang="it-IT" dirty="0"/>
              <a:t>comunicare le deviazioni dai piani di azione con il management</a:t>
            </a:r>
          </a:p>
          <a:p>
            <a:r>
              <a:rPr lang="it-IT" dirty="0"/>
              <a:t>Monitorare attività esistenti che possono influenzare i piani d'azione o introdurre nuovi rischi non contemplati</a:t>
            </a:r>
          </a:p>
          <a:p>
            <a:r>
              <a:rPr lang="it-IT" dirty="0"/>
              <a:t>Necessario il monitoraggio continuo anche per garantire tempi comunicazione e di risposta rapidi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176</a:t>
            </a:fld>
            <a:endParaRPr lang="it-IT"/>
          </a:p>
        </p:txBody>
      </p:sp>
    </p:spTree>
    <p:extLst>
      <p:ext uri="{BB962C8B-B14F-4D97-AF65-F5344CB8AC3E}">
        <p14:creationId xmlns:p14="http://schemas.microsoft.com/office/powerpoint/2010/main" val="19320404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Raccomandazioni finali</a:t>
            </a:r>
          </a:p>
        </p:txBody>
      </p:sp>
      <p:sp>
        <p:nvSpPr>
          <p:cNvPr id="3" name="Segnaposto contenuto 2"/>
          <p:cNvSpPr>
            <a:spLocks noGrp="1"/>
          </p:cNvSpPr>
          <p:nvPr>
            <p:ph sz="quarter" idx="1"/>
          </p:nvPr>
        </p:nvSpPr>
        <p:spPr/>
        <p:txBody>
          <a:bodyPr>
            <a:normAutofit/>
          </a:bodyPr>
          <a:lstStyle/>
          <a:p>
            <a:r>
              <a:rPr lang="it-IT" dirty="0"/>
              <a:t>Educare e coinvolgere tutti i livelli dell'organizzazione</a:t>
            </a:r>
          </a:p>
          <a:p>
            <a:r>
              <a:rPr lang="it-IT" dirty="0"/>
              <a:t>Integrare una strategia di rischio nel piano strategico dell'organizzazione</a:t>
            </a:r>
          </a:p>
          <a:p>
            <a:r>
              <a:rPr lang="it-IT" dirty="0"/>
              <a:t>Avere un team dedicato alla gestione delle minacce informatiche</a:t>
            </a:r>
          </a:p>
          <a:p>
            <a:r>
              <a:rPr lang="it-IT" dirty="0"/>
              <a:t>Automatizzare il più possibile</a:t>
            </a:r>
          </a:p>
          <a:p>
            <a:r>
              <a:rPr lang="it-IT" dirty="0"/>
              <a:t>Collaborare internamente ed esternamente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177</a:t>
            </a:fld>
            <a:endParaRPr lang="it-IT"/>
          </a:p>
        </p:txBody>
      </p:sp>
    </p:spTree>
    <p:extLst>
      <p:ext uri="{BB962C8B-B14F-4D97-AF65-F5344CB8AC3E}">
        <p14:creationId xmlns:p14="http://schemas.microsoft.com/office/powerpoint/2010/main" val="25486133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ChatBot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178</a:t>
            </a:fld>
            <a:endParaRPr lang="it-IT"/>
          </a:p>
        </p:txBody>
      </p:sp>
      <p:sp>
        <p:nvSpPr>
          <p:cNvPr id="4" name="Segnaposto contenuto 3"/>
          <p:cNvSpPr>
            <a:spLocks noGrp="1"/>
          </p:cNvSpPr>
          <p:nvPr>
            <p:ph sz="quarter" idx="1"/>
          </p:nvPr>
        </p:nvSpPr>
        <p:spPr/>
        <p:txBody>
          <a:bodyPr/>
          <a:lstStyle/>
          <a:p>
            <a:r>
              <a:rPr lang="en-US" dirty="0"/>
              <a:t>Personalization became an important business strategy in Business to Consumer commerce</a:t>
            </a:r>
          </a:p>
          <a:p>
            <a:r>
              <a:rPr lang="en-US" dirty="0"/>
              <a:t>Recommender systems have become integral to e-commerce</a:t>
            </a:r>
          </a:p>
          <a:p>
            <a:r>
              <a:rPr lang="en-US" dirty="0"/>
              <a:t>A chatterbot (</a:t>
            </a:r>
            <a:r>
              <a:rPr lang="en-US" dirty="0" err="1"/>
              <a:t>chatbot</a:t>
            </a:r>
            <a:r>
              <a:rPr lang="en-US" dirty="0"/>
              <a:t>) system is a software program that interacts with users using natural language</a:t>
            </a:r>
          </a:p>
          <a:p>
            <a:endParaRPr lang="en-US" dirty="0"/>
          </a:p>
        </p:txBody>
      </p:sp>
    </p:spTree>
    <p:extLst>
      <p:ext uri="{BB962C8B-B14F-4D97-AF65-F5344CB8AC3E}">
        <p14:creationId xmlns:p14="http://schemas.microsoft.com/office/powerpoint/2010/main" val="241297046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ALICE	</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179</a:t>
            </a:fld>
            <a:endParaRPr lang="it-IT"/>
          </a:p>
        </p:txBody>
      </p:sp>
      <p:sp>
        <p:nvSpPr>
          <p:cNvPr id="4" name="Segnaposto contenuto 3"/>
          <p:cNvSpPr>
            <a:spLocks noGrp="1"/>
          </p:cNvSpPr>
          <p:nvPr>
            <p:ph sz="quarter" idx="1"/>
          </p:nvPr>
        </p:nvSpPr>
        <p:spPr/>
        <p:txBody>
          <a:bodyPr/>
          <a:lstStyle/>
          <a:p>
            <a:r>
              <a:rPr lang="en-US" dirty="0"/>
              <a:t>A.L.I.C.E. is an artificial intelligence natural language chat robot based on an experiment specified by Alan M. Turing in 1950</a:t>
            </a:r>
          </a:p>
          <a:p>
            <a:r>
              <a:rPr lang="en-US" dirty="0"/>
              <a:t>A.L.I.C.E. bot has at present more than 40,000 categories of knowledge</a:t>
            </a:r>
          </a:p>
          <a:p>
            <a:r>
              <a:rPr lang="en-US" dirty="0"/>
              <a:t>A.L.I.C.E. won the </a:t>
            </a:r>
            <a:r>
              <a:rPr lang="en-US" dirty="0" err="1"/>
              <a:t>Loebner</a:t>
            </a:r>
            <a:r>
              <a:rPr lang="en-US" dirty="0"/>
              <a:t> Prize, an annual Turing Test, in 2000 and 2001. </a:t>
            </a:r>
          </a:p>
          <a:p>
            <a:r>
              <a:rPr lang="en-US" dirty="0" err="1"/>
              <a:t>ALICEbots</a:t>
            </a:r>
            <a:r>
              <a:rPr lang="en-US" dirty="0"/>
              <a:t> could be given an ‘expert appearance’ within a particular domain of knowledge</a:t>
            </a:r>
          </a:p>
          <a:p>
            <a:endParaRPr lang="en-US" dirty="0"/>
          </a:p>
        </p:txBody>
      </p:sp>
    </p:spTree>
    <p:extLst>
      <p:ext uri="{BB962C8B-B14F-4D97-AF65-F5344CB8AC3E}">
        <p14:creationId xmlns:p14="http://schemas.microsoft.com/office/powerpoint/2010/main" val="381855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err="1"/>
              <a:t>Types</a:t>
            </a:r>
            <a:r>
              <a:rPr lang="it-IT" dirty="0"/>
              <a:t> of Attacks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a:t>
            </a:fld>
            <a:endParaRPr lang="it-IT"/>
          </a:p>
        </p:txBody>
      </p:sp>
      <p:sp>
        <p:nvSpPr>
          <p:cNvPr id="4" name="Segnaposto contenuto 3"/>
          <p:cNvSpPr>
            <a:spLocks noGrp="1"/>
          </p:cNvSpPr>
          <p:nvPr>
            <p:ph sz="quarter" idx="1"/>
          </p:nvPr>
        </p:nvSpPr>
        <p:spPr/>
        <p:txBody>
          <a:bodyPr>
            <a:normAutofit/>
          </a:bodyPr>
          <a:lstStyle/>
          <a:p>
            <a:r>
              <a:rPr lang="it-IT" dirty="0"/>
              <a:t>Operator</a:t>
            </a:r>
          </a:p>
          <a:p>
            <a:pPr lvl="1"/>
            <a:r>
              <a:rPr lang="it-IT" dirty="0"/>
              <a:t>Human</a:t>
            </a:r>
          </a:p>
          <a:p>
            <a:pPr lvl="1"/>
            <a:r>
              <a:rPr lang="it-IT" dirty="0"/>
              <a:t>Software</a:t>
            </a:r>
          </a:p>
          <a:p>
            <a:pPr lvl="2"/>
            <a:r>
              <a:rPr lang="it-IT" dirty="0"/>
              <a:t>SET</a:t>
            </a:r>
          </a:p>
          <a:p>
            <a:r>
              <a:rPr lang="it-IT" dirty="0" err="1"/>
              <a:t>Type</a:t>
            </a:r>
            <a:endParaRPr lang="it-IT" dirty="0"/>
          </a:p>
          <a:p>
            <a:pPr lvl="1"/>
            <a:r>
              <a:rPr lang="en-US" dirty="0"/>
              <a:t>Physical</a:t>
            </a:r>
          </a:p>
          <a:p>
            <a:pPr lvl="1"/>
            <a:r>
              <a:rPr lang="en-US" dirty="0"/>
              <a:t> Technical </a:t>
            </a:r>
          </a:p>
          <a:p>
            <a:pPr lvl="1"/>
            <a:r>
              <a:rPr lang="en-US" dirty="0"/>
              <a:t>Social</a:t>
            </a:r>
          </a:p>
          <a:p>
            <a:pPr lvl="1"/>
            <a:r>
              <a:rPr lang="en-US" dirty="0"/>
              <a:t> Socio-technical</a:t>
            </a:r>
          </a:p>
        </p:txBody>
      </p:sp>
    </p:spTree>
    <p:extLst>
      <p:ext uri="{BB962C8B-B14F-4D97-AF65-F5344CB8AC3E}">
        <p14:creationId xmlns:p14="http://schemas.microsoft.com/office/powerpoint/2010/main" val="7231241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Categories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180</a:t>
            </a:fld>
            <a:endParaRPr lang="it-IT"/>
          </a:p>
        </p:txBody>
      </p:sp>
      <p:sp>
        <p:nvSpPr>
          <p:cNvPr id="4" name="Segnaposto contenuto 3"/>
          <p:cNvSpPr>
            <a:spLocks noGrp="1"/>
          </p:cNvSpPr>
          <p:nvPr>
            <p:ph sz="quarter" idx="1"/>
          </p:nvPr>
        </p:nvSpPr>
        <p:spPr>
          <a:xfrm>
            <a:off x="612648" y="1844824"/>
            <a:ext cx="8153400" cy="4251176"/>
          </a:xfrm>
        </p:spPr>
        <p:txBody>
          <a:bodyPr>
            <a:normAutofit fontScale="85000" lnSpcReduction="20000"/>
          </a:bodyPr>
          <a:lstStyle/>
          <a:p>
            <a:pPr marL="0" indent="0">
              <a:buNone/>
            </a:pPr>
            <a:r>
              <a:rPr lang="en-US" b="1" dirty="0"/>
              <a:t>&lt;category&gt;</a:t>
            </a:r>
            <a:endParaRPr lang="en-US" dirty="0"/>
          </a:p>
          <a:p>
            <a:pPr marL="0" indent="0">
              <a:buNone/>
            </a:pPr>
            <a:r>
              <a:rPr lang="en-US" b="1" dirty="0"/>
              <a:t>&lt;pattern&gt;HI&lt;/pattern&gt;</a:t>
            </a:r>
            <a:endParaRPr lang="en-US" dirty="0"/>
          </a:p>
          <a:p>
            <a:pPr marL="0" indent="0">
              <a:buNone/>
            </a:pPr>
            <a:r>
              <a:rPr lang="en-US" b="1" dirty="0"/>
              <a:t>&lt;template&gt; Hello, nice to meet you. &lt;/template&gt;</a:t>
            </a:r>
            <a:endParaRPr lang="en-US" dirty="0"/>
          </a:p>
          <a:p>
            <a:pPr marL="0" indent="0">
              <a:buNone/>
            </a:pPr>
            <a:r>
              <a:rPr lang="en-US" b="1" dirty="0"/>
              <a:t>&lt;/category&gt;</a:t>
            </a:r>
          </a:p>
          <a:p>
            <a:r>
              <a:rPr lang="en-US" dirty="0">
                <a:solidFill>
                  <a:srgbClr val="FF0000"/>
                </a:solidFill>
              </a:rPr>
              <a:t>symbolic reduction </a:t>
            </a:r>
            <a:r>
              <a:rPr lang="en-US" dirty="0"/>
              <a:t>can be used to “jump” from one category to another</a:t>
            </a:r>
          </a:p>
          <a:p>
            <a:r>
              <a:rPr lang="en-US" i="1" dirty="0">
                <a:solidFill>
                  <a:srgbClr val="FF0000"/>
                </a:solidFill>
              </a:rPr>
              <a:t>Atomic categories</a:t>
            </a:r>
            <a:r>
              <a:rPr lang="en-US" i="1" dirty="0"/>
              <a:t>: </a:t>
            </a:r>
            <a:r>
              <a:rPr lang="en-US" dirty="0"/>
              <a:t>are those with patterns that do not have wildcard symbols, _ and *, e.g.:</a:t>
            </a:r>
          </a:p>
          <a:p>
            <a:pPr marL="0" indent="0">
              <a:buNone/>
            </a:pPr>
            <a:r>
              <a:rPr lang="en-US" dirty="0"/>
              <a:t>&lt;category&gt;</a:t>
            </a:r>
          </a:p>
          <a:p>
            <a:pPr marL="0" indent="0">
              <a:buNone/>
            </a:pPr>
            <a:r>
              <a:rPr lang="en-US" dirty="0"/>
              <a:t>   &lt;pattern&gt;10 Dollars&lt;/ pattern&gt;</a:t>
            </a:r>
          </a:p>
          <a:p>
            <a:pPr marL="0" indent="0">
              <a:buNone/>
            </a:pPr>
            <a:r>
              <a:rPr lang="en-US" dirty="0"/>
              <a:t>   &lt;template&gt;Wow, that is cheap. &lt;/ template&gt;</a:t>
            </a:r>
          </a:p>
          <a:p>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33975404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Reductions</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181</a:t>
            </a:fld>
            <a:endParaRPr lang="it-IT"/>
          </a:p>
        </p:txBody>
      </p:sp>
      <p:sp>
        <p:nvSpPr>
          <p:cNvPr id="4" name="Segnaposto contenuto 3"/>
          <p:cNvSpPr>
            <a:spLocks noGrp="1"/>
          </p:cNvSpPr>
          <p:nvPr>
            <p:ph sz="quarter" idx="1"/>
          </p:nvPr>
        </p:nvSpPr>
        <p:spPr/>
        <p:txBody>
          <a:bodyPr>
            <a:normAutofit lnSpcReduction="10000"/>
          </a:bodyPr>
          <a:lstStyle/>
          <a:p>
            <a:r>
              <a:rPr lang="en-US" i="1" dirty="0">
                <a:solidFill>
                  <a:srgbClr val="FF0000"/>
                </a:solidFill>
              </a:rPr>
              <a:t>Default categories</a:t>
            </a:r>
            <a:r>
              <a:rPr lang="en-US" i="1" dirty="0"/>
              <a:t>: </a:t>
            </a:r>
            <a:r>
              <a:rPr lang="en-US" dirty="0"/>
              <a:t>are those with patterns having wildcard symbols * or _. </a:t>
            </a:r>
          </a:p>
          <a:p>
            <a:pPr marL="0" indent="0">
              <a:buNone/>
            </a:pPr>
            <a:r>
              <a:rPr lang="en-US" dirty="0"/>
              <a:t>&lt;category&gt;</a:t>
            </a:r>
          </a:p>
          <a:p>
            <a:pPr marL="0" indent="0">
              <a:buNone/>
            </a:pPr>
            <a:r>
              <a:rPr lang="en-US" dirty="0"/>
              <a:t>   &lt;pattern&gt;10 *&lt;/pattern&gt;</a:t>
            </a:r>
          </a:p>
          <a:p>
            <a:pPr marL="0" indent="0">
              <a:buNone/>
            </a:pPr>
            <a:r>
              <a:rPr lang="en-US" dirty="0"/>
              <a:t>   &lt;template&gt;It is ten.&lt;/template&gt;</a:t>
            </a:r>
          </a:p>
          <a:p>
            <a:pPr marL="0" indent="0">
              <a:buNone/>
            </a:pPr>
            <a:r>
              <a:rPr lang="en-US" dirty="0"/>
              <a:t>&lt;/category&gt;</a:t>
            </a:r>
          </a:p>
          <a:p>
            <a:r>
              <a:rPr lang="en-US" i="1" dirty="0">
                <a:solidFill>
                  <a:srgbClr val="FF0000"/>
                </a:solidFill>
              </a:rPr>
              <a:t>Recursive categories</a:t>
            </a:r>
            <a:r>
              <a:rPr lang="en-US" i="1" dirty="0"/>
              <a:t>: </a:t>
            </a:r>
            <a:r>
              <a:rPr lang="en-US" dirty="0"/>
              <a:t>are those with templates having &lt;</a:t>
            </a:r>
            <a:r>
              <a:rPr lang="en-US" dirty="0" err="1"/>
              <a:t>s</a:t>
            </a:r>
            <a:r>
              <a:rPr lang="en-US" b="1" dirty="0" err="1"/>
              <a:t>r</a:t>
            </a:r>
            <a:r>
              <a:rPr lang="en-US" dirty="0" err="1"/>
              <a:t>ai</a:t>
            </a:r>
            <a:r>
              <a:rPr lang="en-US" dirty="0"/>
              <a:t>&gt; and &lt;</a:t>
            </a:r>
            <a:r>
              <a:rPr lang="en-US" dirty="0" err="1"/>
              <a:t>s</a:t>
            </a:r>
            <a:r>
              <a:rPr lang="en-US" b="1" dirty="0" err="1"/>
              <a:t>r</a:t>
            </a:r>
            <a:r>
              <a:rPr lang="en-US" dirty="0"/>
              <a:t>&gt; tags, which refer to recursive reduction rules.</a:t>
            </a:r>
          </a:p>
          <a:p>
            <a:endParaRPr lang="en-US" dirty="0"/>
          </a:p>
          <a:p>
            <a:endParaRPr lang="en-US" dirty="0"/>
          </a:p>
        </p:txBody>
      </p:sp>
    </p:spTree>
    <p:extLst>
      <p:ext uri="{BB962C8B-B14F-4D97-AF65-F5344CB8AC3E}">
        <p14:creationId xmlns:p14="http://schemas.microsoft.com/office/powerpoint/2010/main" val="26564006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err="1"/>
              <a:t>reduction</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182</a:t>
            </a:fld>
            <a:endParaRPr lang="it-IT"/>
          </a:p>
        </p:txBody>
      </p:sp>
      <p:sp>
        <p:nvSpPr>
          <p:cNvPr id="4" name="Segnaposto contenuto 3"/>
          <p:cNvSpPr>
            <a:spLocks noGrp="1"/>
          </p:cNvSpPr>
          <p:nvPr>
            <p:ph sz="quarter" idx="1"/>
          </p:nvPr>
        </p:nvSpPr>
        <p:spPr/>
        <p:txBody>
          <a:bodyPr>
            <a:normAutofit lnSpcReduction="10000"/>
          </a:bodyPr>
          <a:lstStyle/>
          <a:p>
            <a:pPr lvl="1"/>
            <a:r>
              <a:rPr lang="en-US" dirty="0">
                <a:solidFill>
                  <a:srgbClr val="FF0000"/>
                </a:solidFill>
              </a:rPr>
              <a:t>c.1 Symbolic reduction</a:t>
            </a:r>
          </a:p>
          <a:p>
            <a:endParaRPr lang="en-US" dirty="0"/>
          </a:p>
          <a:p>
            <a:pPr marL="0" indent="0">
              <a:buNone/>
            </a:pPr>
            <a:r>
              <a:rPr lang="en-US" dirty="0"/>
              <a:t>&lt;category&gt;</a:t>
            </a:r>
          </a:p>
          <a:p>
            <a:pPr marL="0" indent="0">
              <a:buNone/>
            </a:pPr>
            <a:r>
              <a:rPr lang="en-US" dirty="0"/>
              <a:t>&lt;pattern&gt; DO YOU KNOW WHAT THE * IS &lt;/pattern&gt;</a:t>
            </a:r>
          </a:p>
          <a:p>
            <a:pPr marL="0" indent="0">
              <a:buNone/>
            </a:pPr>
            <a:r>
              <a:rPr lang="en-US" dirty="0"/>
              <a:t>&lt;template&gt; </a:t>
            </a:r>
          </a:p>
          <a:p>
            <a:pPr marL="0" indent="0">
              <a:buNone/>
            </a:pPr>
            <a:r>
              <a:rPr lang="en-US" dirty="0"/>
              <a:t>   &lt;</a:t>
            </a:r>
            <a:r>
              <a:rPr lang="en-US" dirty="0" err="1"/>
              <a:t>srai</a:t>
            </a:r>
            <a:r>
              <a:rPr lang="en-US" dirty="0"/>
              <a:t>&gt; What is &lt;star/× /</a:t>
            </a:r>
            <a:r>
              <a:rPr lang="en-US" dirty="0" err="1"/>
              <a:t>srai</a:t>
            </a:r>
            <a:r>
              <a:rPr lang="en-US" dirty="0"/>
              <a:t>&gt;</a:t>
            </a:r>
          </a:p>
          <a:p>
            <a:pPr marL="0" indent="0">
              <a:buNone/>
            </a:pPr>
            <a:r>
              <a:rPr lang="en-US" dirty="0"/>
              <a:t>&lt;template&gt;</a:t>
            </a:r>
          </a:p>
          <a:p>
            <a:pPr marL="0" indent="0">
              <a:buNone/>
            </a:pPr>
            <a:r>
              <a:rPr lang="en-US" dirty="0"/>
              <a:t>&lt;/category&gt;</a:t>
            </a:r>
          </a:p>
          <a:p>
            <a:endParaRPr lang="en-US" dirty="0"/>
          </a:p>
        </p:txBody>
      </p:sp>
    </p:spTree>
    <p:extLst>
      <p:ext uri="{BB962C8B-B14F-4D97-AF65-F5344CB8AC3E}">
        <p14:creationId xmlns:p14="http://schemas.microsoft.com/office/powerpoint/2010/main" val="189114665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err="1"/>
              <a:t>Reduction</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183</a:t>
            </a:fld>
            <a:endParaRPr lang="it-IT"/>
          </a:p>
        </p:txBody>
      </p:sp>
      <p:sp>
        <p:nvSpPr>
          <p:cNvPr id="4" name="Segnaposto contenuto 3"/>
          <p:cNvSpPr>
            <a:spLocks noGrp="1"/>
          </p:cNvSpPr>
          <p:nvPr>
            <p:ph sz="quarter" idx="1"/>
          </p:nvPr>
        </p:nvSpPr>
        <p:spPr/>
        <p:txBody>
          <a:bodyPr>
            <a:normAutofit lnSpcReduction="10000"/>
          </a:bodyPr>
          <a:lstStyle/>
          <a:p>
            <a:pPr marL="0" indent="0">
              <a:buNone/>
            </a:pPr>
            <a:r>
              <a:rPr lang="en-US" i="1" dirty="0"/>
              <a:t>c.2 </a:t>
            </a:r>
            <a:r>
              <a:rPr lang="en-US" i="1" dirty="0">
                <a:solidFill>
                  <a:srgbClr val="FF0000"/>
                </a:solidFill>
              </a:rPr>
              <a:t>Divide and conquer </a:t>
            </a:r>
            <a:endParaRPr lang="en-US" dirty="0">
              <a:solidFill>
                <a:srgbClr val="FF0000"/>
              </a:solidFill>
            </a:endParaRPr>
          </a:p>
          <a:p>
            <a:pPr marL="0" indent="0">
              <a:buNone/>
            </a:pPr>
            <a:r>
              <a:rPr lang="en-US" i="1" dirty="0"/>
              <a:t> </a:t>
            </a:r>
            <a:endParaRPr lang="en-US" dirty="0"/>
          </a:p>
          <a:p>
            <a:pPr marL="0" indent="0">
              <a:buNone/>
            </a:pPr>
            <a:r>
              <a:rPr lang="en-US" dirty="0"/>
              <a:t>&lt;category&gt;</a:t>
            </a:r>
          </a:p>
          <a:p>
            <a:pPr marL="0" indent="0">
              <a:buNone/>
            </a:pPr>
            <a:r>
              <a:rPr lang="en-US" dirty="0"/>
              <a:t>&lt;pattern&gt; YES *&lt;/pattern&gt;</a:t>
            </a:r>
          </a:p>
          <a:p>
            <a:pPr marL="0" indent="0">
              <a:buNone/>
            </a:pPr>
            <a:r>
              <a:rPr lang="en-US" dirty="0"/>
              <a:t>&lt;template&gt; </a:t>
            </a:r>
          </a:p>
          <a:p>
            <a:pPr marL="0" indent="0">
              <a:buNone/>
            </a:pPr>
            <a:r>
              <a:rPr lang="en-US" dirty="0"/>
              <a:t>   &lt;</a:t>
            </a:r>
            <a:r>
              <a:rPr lang="en-US" dirty="0" err="1"/>
              <a:t>srai</a:t>
            </a:r>
            <a:r>
              <a:rPr lang="en-US" dirty="0"/>
              <a:t>&gt; YES&lt;/</a:t>
            </a:r>
            <a:r>
              <a:rPr lang="en-US" dirty="0" err="1"/>
              <a:t>srai</a:t>
            </a:r>
            <a:r>
              <a:rPr lang="en-US" dirty="0"/>
              <a:t>&gt;</a:t>
            </a:r>
          </a:p>
          <a:p>
            <a:pPr marL="0" indent="0">
              <a:buNone/>
            </a:pPr>
            <a:r>
              <a:rPr lang="en-US" dirty="0"/>
              <a:t>   &lt;SR/&gt;</a:t>
            </a:r>
          </a:p>
          <a:p>
            <a:pPr marL="0" indent="0">
              <a:buNone/>
            </a:pPr>
            <a:r>
              <a:rPr lang="en-US" dirty="0"/>
              <a:t>&lt;template&gt;</a:t>
            </a:r>
          </a:p>
          <a:p>
            <a:pPr marL="0" indent="0">
              <a:buNone/>
            </a:pPr>
            <a:r>
              <a:rPr lang="en-US" dirty="0"/>
              <a:t>&lt;/category&gt;</a:t>
            </a:r>
          </a:p>
          <a:p>
            <a:endParaRPr lang="en-US" dirty="0"/>
          </a:p>
        </p:txBody>
      </p:sp>
    </p:spTree>
    <p:extLst>
      <p:ext uri="{BB962C8B-B14F-4D97-AF65-F5344CB8AC3E}">
        <p14:creationId xmlns:p14="http://schemas.microsoft.com/office/powerpoint/2010/main" val="28956747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err="1"/>
              <a:t>Reduction</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184</a:t>
            </a:fld>
            <a:endParaRPr lang="it-IT"/>
          </a:p>
        </p:txBody>
      </p:sp>
      <p:sp>
        <p:nvSpPr>
          <p:cNvPr id="4" name="Segnaposto contenuto 3"/>
          <p:cNvSpPr>
            <a:spLocks noGrp="1"/>
          </p:cNvSpPr>
          <p:nvPr>
            <p:ph sz="quarter" idx="1"/>
          </p:nvPr>
        </p:nvSpPr>
        <p:spPr/>
        <p:txBody>
          <a:bodyPr/>
          <a:lstStyle/>
          <a:p>
            <a:r>
              <a:rPr lang="en-US" i="1" dirty="0">
                <a:solidFill>
                  <a:srgbClr val="FF0000"/>
                </a:solidFill>
              </a:rPr>
              <a:t>c.3 Synonyms</a:t>
            </a:r>
            <a:endParaRPr lang="en-US" dirty="0">
              <a:solidFill>
                <a:srgbClr val="FF0000"/>
              </a:solidFill>
            </a:endParaRPr>
          </a:p>
          <a:p>
            <a:endParaRPr lang="en-US" dirty="0"/>
          </a:p>
          <a:p>
            <a:pPr marL="0" indent="0">
              <a:buNone/>
            </a:pPr>
            <a:r>
              <a:rPr lang="en-US" dirty="0"/>
              <a:t>&lt;category&gt;</a:t>
            </a:r>
          </a:p>
          <a:p>
            <a:pPr marL="0" indent="0">
              <a:buNone/>
            </a:pPr>
            <a:r>
              <a:rPr lang="en-US" dirty="0"/>
              <a:t>&lt;pattern&gt; HALO&lt;/pattern&gt;</a:t>
            </a:r>
          </a:p>
          <a:p>
            <a:pPr marL="0" indent="0">
              <a:buNone/>
            </a:pPr>
            <a:r>
              <a:rPr lang="en-US" dirty="0"/>
              <a:t>&lt;template&gt; </a:t>
            </a:r>
          </a:p>
          <a:p>
            <a:pPr marL="0" indent="0">
              <a:buNone/>
            </a:pPr>
            <a:r>
              <a:rPr lang="en-US" dirty="0"/>
              <a:t>   &lt;</a:t>
            </a:r>
            <a:r>
              <a:rPr lang="en-US" dirty="0" err="1"/>
              <a:t>srai</a:t>
            </a:r>
            <a:r>
              <a:rPr lang="en-US" dirty="0"/>
              <a:t>&gt; Hello&lt; /</a:t>
            </a:r>
            <a:r>
              <a:rPr lang="en-US" dirty="0" err="1"/>
              <a:t>srai</a:t>
            </a:r>
            <a:r>
              <a:rPr lang="en-US" dirty="0"/>
              <a:t>&gt;</a:t>
            </a:r>
          </a:p>
          <a:p>
            <a:pPr marL="0" indent="0">
              <a:buNone/>
            </a:pPr>
            <a:r>
              <a:rPr lang="en-US" dirty="0"/>
              <a:t>&lt;template&gt;</a:t>
            </a:r>
          </a:p>
          <a:p>
            <a:pPr marL="0" indent="0">
              <a:buNone/>
            </a:pPr>
            <a:r>
              <a:rPr lang="en-US" dirty="0"/>
              <a:t>&lt;/category&gt;</a:t>
            </a:r>
          </a:p>
          <a:p>
            <a:pPr marL="0" indent="0">
              <a:buNone/>
            </a:pPr>
            <a:endParaRPr lang="en-US" dirty="0"/>
          </a:p>
          <a:p>
            <a:endParaRPr lang="en-US" dirty="0"/>
          </a:p>
        </p:txBody>
      </p:sp>
    </p:spTree>
    <p:extLst>
      <p:ext uri="{BB962C8B-B14F-4D97-AF65-F5344CB8AC3E}">
        <p14:creationId xmlns:p14="http://schemas.microsoft.com/office/powerpoint/2010/main" val="191931637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Normalization</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185</a:t>
            </a:fld>
            <a:endParaRPr lang="it-IT"/>
          </a:p>
        </p:txBody>
      </p:sp>
      <p:sp>
        <p:nvSpPr>
          <p:cNvPr id="4" name="Segnaposto contenuto 3"/>
          <p:cNvSpPr>
            <a:spLocks noGrp="1"/>
          </p:cNvSpPr>
          <p:nvPr>
            <p:ph sz="quarter" idx="1"/>
          </p:nvPr>
        </p:nvSpPr>
        <p:spPr/>
        <p:txBody>
          <a:bodyPr/>
          <a:lstStyle/>
          <a:p>
            <a:r>
              <a:rPr lang="en-US" dirty="0"/>
              <a:t>: “I do not know. Do you, or will you, have a robots.txt file?” </a:t>
            </a:r>
          </a:p>
          <a:p>
            <a:r>
              <a:rPr lang="en-US" dirty="0"/>
              <a:t>Then after the normalization it will be: “DO YOU OR WILL YOU HAVE A ROBOTS DOT TXT FILE”.</a:t>
            </a:r>
          </a:p>
          <a:p>
            <a:r>
              <a:rPr lang="it-IT" b="1" dirty="0" err="1"/>
              <a:t>Graphmaster</a:t>
            </a:r>
            <a:r>
              <a:rPr lang="it-IT" b="1" dirty="0"/>
              <a:t>/</a:t>
            </a:r>
            <a:r>
              <a:rPr lang="it-IT" b="1" dirty="0" err="1"/>
              <a:t>nodemappers</a:t>
            </a:r>
            <a:endParaRPr lang="it-IT" b="1" dirty="0"/>
          </a:p>
          <a:p>
            <a:r>
              <a:rPr lang="en-US" dirty="0"/>
              <a:t>There are more than </a:t>
            </a:r>
            <a:r>
              <a:rPr lang="en-US" b="1" dirty="0">
                <a:solidFill>
                  <a:srgbClr val="FF0000"/>
                </a:solidFill>
              </a:rPr>
              <a:t>50,000 categories </a:t>
            </a:r>
            <a:r>
              <a:rPr lang="en-US" dirty="0"/>
              <a:t>in the current public-domain ALICE “brain”</a:t>
            </a:r>
          </a:p>
          <a:p>
            <a:pPr lvl="1"/>
            <a:r>
              <a:rPr lang="en-US" dirty="0"/>
              <a:t>all these categories are manually “hand –coded”</a:t>
            </a:r>
          </a:p>
          <a:p>
            <a:endParaRPr lang="en-US" dirty="0"/>
          </a:p>
        </p:txBody>
      </p:sp>
    </p:spTree>
    <p:extLst>
      <p:ext uri="{BB962C8B-B14F-4D97-AF65-F5344CB8AC3E}">
        <p14:creationId xmlns:p14="http://schemas.microsoft.com/office/powerpoint/2010/main" val="154148913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Chatbot</a:t>
            </a:r>
            <a:r>
              <a:rPr lang="it-IT" dirty="0"/>
              <a:t> </a:t>
            </a:r>
            <a:r>
              <a:rPr lang="it-IT" dirty="0" err="1"/>
              <a:t>applications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186</a:t>
            </a:fld>
            <a:endParaRPr lang="it-IT"/>
          </a:p>
        </p:txBody>
      </p:sp>
      <p:sp>
        <p:nvSpPr>
          <p:cNvPr id="4" name="Segnaposto contenuto 3"/>
          <p:cNvSpPr>
            <a:spLocks noGrp="1"/>
          </p:cNvSpPr>
          <p:nvPr>
            <p:ph sz="quarter" idx="1"/>
          </p:nvPr>
        </p:nvSpPr>
        <p:spPr/>
        <p:txBody>
          <a:bodyPr>
            <a:normAutofit fontScale="92500" lnSpcReduction="20000"/>
          </a:bodyPr>
          <a:lstStyle/>
          <a:p>
            <a:r>
              <a:rPr lang="en-US" dirty="0"/>
              <a:t>A number of chat robots have been developed to serve different application domains. </a:t>
            </a:r>
          </a:p>
          <a:p>
            <a:pPr lvl="1"/>
            <a:r>
              <a:rPr lang="it-IT" dirty="0" err="1"/>
              <a:t>Education</a:t>
            </a:r>
            <a:r>
              <a:rPr lang="it-IT" dirty="0"/>
              <a:t>, training, </a:t>
            </a:r>
            <a:r>
              <a:rPr lang="it-IT" dirty="0" err="1"/>
              <a:t>commerce</a:t>
            </a:r>
            <a:r>
              <a:rPr lang="it-IT" dirty="0"/>
              <a:t>, entertainment</a:t>
            </a:r>
          </a:p>
          <a:p>
            <a:r>
              <a:rPr lang="en-US" b="1" dirty="0">
                <a:solidFill>
                  <a:srgbClr val="FF0000"/>
                </a:solidFill>
              </a:rPr>
              <a:t>ELIZA</a:t>
            </a:r>
            <a:r>
              <a:rPr lang="en-US" dirty="0"/>
              <a:t> was developed to serve as a </a:t>
            </a:r>
            <a:r>
              <a:rPr lang="en-US" dirty="0">
                <a:solidFill>
                  <a:srgbClr val="FF0000"/>
                </a:solidFill>
              </a:rPr>
              <a:t>psychoanalyst </a:t>
            </a:r>
            <a:r>
              <a:rPr lang="en-US" dirty="0"/>
              <a:t>who simply frames questions deriving from the user input itself</a:t>
            </a:r>
          </a:p>
          <a:p>
            <a:pPr lvl="1"/>
            <a:r>
              <a:rPr lang="it-IT" dirty="0" err="1">
                <a:solidFill>
                  <a:srgbClr val="FF0000"/>
                </a:solidFill>
              </a:rPr>
              <a:t>Memoryless</a:t>
            </a:r>
            <a:endParaRPr lang="it-IT" dirty="0">
              <a:solidFill>
                <a:srgbClr val="FF0000"/>
              </a:solidFill>
            </a:endParaRPr>
          </a:p>
          <a:p>
            <a:r>
              <a:rPr lang="en-US" dirty="0">
                <a:solidFill>
                  <a:srgbClr val="FF0000"/>
                </a:solidFill>
              </a:rPr>
              <a:t>EGAIN CHATBOT </a:t>
            </a:r>
            <a:r>
              <a:rPr lang="en-US" dirty="0"/>
              <a:t>and </a:t>
            </a:r>
            <a:r>
              <a:rPr lang="en-US" b="1" dirty="0">
                <a:solidFill>
                  <a:srgbClr val="FF0000"/>
                </a:solidFill>
              </a:rPr>
              <a:t>IKEA</a:t>
            </a:r>
            <a:r>
              <a:rPr lang="en-US" dirty="0"/>
              <a:t> [IEKA.com] are help center </a:t>
            </a:r>
            <a:r>
              <a:rPr lang="en-US" dirty="0" err="1"/>
              <a:t>chatbot</a:t>
            </a:r>
            <a:r>
              <a:rPr lang="en-US" dirty="0"/>
              <a:t> </a:t>
            </a:r>
          </a:p>
          <a:p>
            <a:r>
              <a:rPr lang="en-US" dirty="0">
                <a:solidFill>
                  <a:srgbClr val="FF0000"/>
                </a:solidFill>
              </a:rPr>
              <a:t>YPA</a:t>
            </a:r>
            <a:r>
              <a:rPr lang="en-US" dirty="0"/>
              <a:t> is a natural language </a:t>
            </a:r>
            <a:r>
              <a:rPr lang="en-US" dirty="0" err="1"/>
              <a:t>Chatbot</a:t>
            </a:r>
            <a:r>
              <a:rPr lang="en-US" dirty="0"/>
              <a:t> dialogue systems that allows user to retrieve information British Telecom’s Yellow pages </a:t>
            </a:r>
          </a:p>
        </p:txBody>
      </p:sp>
    </p:spTree>
    <p:extLst>
      <p:ext uri="{BB962C8B-B14F-4D97-AF65-F5344CB8AC3E}">
        <p14:creationId xmlns:p14="http://schemas.microsoft.com/office/powerpoint/2010/main" val="22868283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Dialogue</a:t>
            </a:r>
            <a:r>
              <a:rPr lang="it-IT" dirty="0"/>
              <a:t> </a:t>
            </a:r>
            <a:r>
              <a:rPr lang="it-IT" dirty="0" err="1"/>
              <a:t>systems</a:t>
            </a:r>
            <a:r>
              <a:rPr lang="it-IT" dirty="0"/>
              <a:t>	</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187</a:t>
            </a:fld>
            <a:endParaRPr lang="it-IT"/>
          </a:p>
        </p:txBody>
      </p:sp>
      <p:sp>
        <p:nvSpPr>
          <p:cNvPr id="4" name="Segnaposto contenuto 3"/>
          <p:cNvSpPr>
            <a:spLocks noGrp="1"/>
          </p:cNvSpPr>
          <p:nvPr>
            <p:ph sz="quarter" idx="1"/>
          </p:nvPr>
        </p:nvSpPr>
        <p:spPr/>
        <p:txBody>
          <a:bodyPr/>
          <a:lstStyle/>
          <a:p>
            <a:r>
              <a:rPr lang="en-US" dirty="0"/>
              <a:t>The simplest dialogue managers are based on </a:t>
            </a:r>
            <a:r>
              <a:rPr lang="en-US" dirty="0">
                <a:solidFill>
                  <a:srgbClr val="FF0000"/>
                </a:solidFill>
              </a:rPr>
              <a:t>finite-state automata </a:t>
            </a:r>
            <a:endParaRPr lang="en-US" dirty="0"/>
          </a:p>
          <a:p>
            <a:pPr lvl="1"/>
            <a:r>
              <a:rPr lang="en-US" dirty="0"/>
              <a:t>states -&gt; questions </a:t>
            </a:r>
          </a:p>
          <a:p>
            <a:pPr lvl="1"/>
            <a:r>
              <a:rPr lang="en-US" dirty="0"/>
              <a:t>arcs -&gt; actions (depending on a user-provided response) </a:t>
            </a:r>
          </a:p>
          <a:p>
            <a:r>
              <a:rPr lang="en-US" dirty="0"/>
              <a:t>fixed- or system-initiative conversations</a:t>
            </a:r>
          </a:p>
          <a:p>
            <a:r>
              <a:rPr lang="en-US" dirty="0"/>
              <a:t>true mixed-initiative systems allow either dialogue participant to contribute to the interaction as their knowledge permits </a:t>
            </a:r>
          </a:p>
          <a:p>
            <a:endParaRPr lang="en-US" dirty="0"/>
          </a:p>
        </p:txBody>
      </p:sp>
    </p:spTree>
    <p:extLst>
      <p:ext uri="{BB962C8B-B14F-4D97-AF65-F5344CB8AC3E}">
        <p14:creationId xmlns:p14="http://schemas.microsoft.com/office/powerpoint/2010/main" val="15678432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Natural </a:t>
            </a:r>
            <a:r>
              <a:rPr lang="it-IT" dirty="0" err="1"/>
              <a:t>language</a:t>
            </a:r>
            <a:r>
              <a:rPr lang="it-IT" dirty="0"/>
              <a:t> </a:t>
            </a:r>
            <a:r>
              <a:rPr lang="it-IT" dirty="0" err="1"/>
              <a:t>assistant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188</a:t>
            </a:fld>
            <a:endParaRPr lang="it-IT"/>
          </a:p>
        </p:txBody>
      </p:sp>
      <p:sp>
        <p:nvSpPr>
          <p:cNvPr id="4" name="Segnaposto contenuto 3"/>
          <p:cNvSpPr>
            <a:spLocks noGrp="1"/>
          </p:cNvSpPr>
          <p:nvPr>
            <p:ph sz="quarter" idx="1"/>
          </p:nvPr>
        </p:nvSpPr>
        <p:spPr/>
        <p:txBody>
          <a:bodyPr>
            <a:normAutofit lnSpcReduction="10000"/>
          </a:bodyPr>
          <a:lstStyle/>
          <a:p>
            <a:r>
              <a:rPr lang="en-US" b="1" dirty="0">
                <a:solidFill>
                  <a:srgbClr val="FF0000"/>
                </a:solidFill>
              </a:rPr>
              <a:t>Natural Language Assistant </a:t>
            </a:r>
            <a:r>
              <a:rPr lang="en-US" dirty="0"/>
              <a:t>[NLA] allows customers to make requests in natural language and directs them towards appropriate web pages</a:t>
            </a:r>
          </a:p>
          <a:p>
            <a:r>
              <a:rPr lang="en-US" dirty="0"/>
              <a:t>A natural language search with the user specification can be formulated “The fastest Computer under $1400”. </a:t>
            </a:r>
          </a:p>
          <a:p>
            <a:r>
              <a:rPr lang="en-US" dirty="0"/>
              <a:t>The </a:t>
            </a:r>
            <a:r>
              <a:rPr lang="en-US" b="1" dirty="0" err="1">
                <a:solidFill>
                  <a:srgbClr val="FF0000"/>
                </a:solidFill>
              </a:rPr>
              <a:t>Adative</a:t>
            </a:r>
            <a:r>
              <a:rPr lang="en-US" b="1" dirty="0">
                <a:solidFill>
                  <a:srgbClr val="FF0000"/>
                </a:solidFill>
              </a:rPr>
              <a:t> Place Advisor </a:t>
            </a:r>
            <a:r>
              <a:rPr lang="en-US" dirty="0"/>
              <a:t>suggested by [Cynthia A. T., </a:t>
            </a:r>
            <a:r>
              <a:rPr lang="en-US" dirty="0" err="1"/>
              <a:t>Goker</a:t>
            </a:r>
            <a:r>
              <a:rPr lang="en-US" dirty="0"/>
              <a:t> H. M. and Pat L] presented a novel user model that influences both item search and the questions asked during a conversation</a:t>
            </a:r>
          </a:p>
        </p:txBody>
      </p:sp>
    </p:spTree>
    <p:extLst>
      <p:ext uri="{BB962C8B-B14F-4D97-AF65-F5344CB8AC3E}">
        <p14:creationId xmlns:p14="http://schemas.microsoft.com/office/powerpoint/2010/main" val="4464437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Knowledge </a:t>
            </a:r>
            <a:r>
              <a:rPr lang="it-IT" dirty="0" err="1"/>
              <a:t>acquisition</a:t>
            </a:r>
            <a:r>
              <a:rPr lang="it-IT" dirty="0"/>
              <a:t> with Alice	</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189</a:t>
            </a:fld>
            <a:endParaRPr lang="it-IT"/>
          </a:p>
        </p:txBody>
      </p:sp>
      <p:sp>
        <p:nvSpPr>
          <p:cNvPr id="4" name="Segnaposto contenuto 3"/>
          <p:cNvSpPr>
            <a:spLocks noGrp="1"/>
          </p:cNvSpPr>
          <p:nvPr>
            <p:ph sz="quarter" idx="1"/>
          </p:nvPr>
        </p:nvSpPr>
        <p:spPr/>
        <p:txBody>
          <a:bodyPr/>
          <a:lstStyle/>
          <a:p>
            <a:r>
              <a:rPr lang="en-US" dirty="0"/>
              <a:t>The process of knowledge acquisition is to transfer existing knowledge and its structure into a computer-interpretable form </a:t>
            </a:r>
          </a:p>
          <a:p>
            <a:r>
              <a:rPr lang="en-US" dirty="0"/>
              <a:t>One of the approaches is Eliza-type chatter bot, which played the role of a Rogerian psychotherapist to pseudo extract information from its patients </a:t>
            </a:r>
          </a:p>
          <a:p>
            <a:r>
              <a:rPr lang="en-US" dirty="0"/>
              <a:t>With Eliza, it became possible to carry on </a:t>
            </a:r>
            <a:r>
              <a:rPr lang="en-US" b="1" i="1" dirty="0">
                <a:solidFill>
                  <a:srgbClr val="FF0000"/>
                </a:solidFill>
              </a:rPr>
              <a:t>generalized conversations </a:t>
            </a:r>
            <a:r>
              <a:rPr lang="en-US" dirty="0"/>
              <a:t>in a reasonable manner. </a:t>
            </a:r>
          </a:p>
          <a:p>
            <a:endParaRPr lang="en-US" dirty="0"/>
          </a:p>
        </p:txBody>
      </p:sp>
    </p:spTree>
    <p:extLst>
      <p:ext uri="{BB962C8B-B14F-4D97-AF65-F5344CB8AC3E}">
        <p14:creationId xmlns:p14="http://schemas.microsoft.com/office/powerpoint/2010/main" val="351020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a:t>
            </a:fld>
            <a:endParaRPr lang="it-IT"/>
          </a:p>
        </p:txBody>
      </p:sp>
      <p:sp>
        <p:nvSpPr>
          <p:cNvPr id="4" name="Segnaposto contenuto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8421"/>
            <a:ext cx="8804101" cy="370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88210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Natural Language Toolkit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190</a:t>
            </a:fld>
            <a:endParaRPr lang="it-IT"/>
          </a:p>
        </p:txBody>
      </p:sp>
      <p:sp>
        <p:nvSpPr>
          <p:cNvPr id="4" name="Segnaposto contenuto 3"/>
          <p:cNvSpPr>
            <a:spLocks noGrp="1"/>
          </p:cNvSpPr>
          <p:nvPr>
            <p:ph sz="quarter" idx="1"/>
          </p:nvPr>
        </p:nvSpPr>
        <p:spPr/>
        <p:txBody>
          <a:bodyPr/>
          <a:lstStyle/>
          <a:p>
            <a:r>
              <a:rPr lang="en-US" dirty="0"/>
              <a:t> The Natural Language </a:t>
            </a:r>
            <a:r>
              <a:rPr lang="en-US" dirty="0" err="1"/>
              <a:t>ToolKit</a:t>
            </a:r>
            <a:r>
              <a:rPr lang="en-US" dirty="0"/>
              <a:t> (NLTK) is a set of modules, tutorials and exercises which are open source and cover Natural Language Processing symbolically and statistically. </a:t>
            </a:r>
          </a:p>
        </p:txBody>
      </p:sp>
    </p:spTree>
    <p:extLst>
      <p:ext uri="{BB962C8B-B14F-4D97-AF65-F5344CB8AC3E}">
        <p14:creationId xmlns:p14="http://schemas.microsoft.com/office/powerpoint/2010/main" val="413339393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Parts</a:t>
            </a:r>
            <a:r>
              <a:rPr lang="it-IT" dirty="0"/>
              <a:t> of a </a:t>
            </a:r>
            <a:r>
              <a:rPr lang="it-IT" dirty="0" err="1"/>
              <a:t>Chatbot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191</a:t>
            </a:fld>
            <a:endParaRPr lang="it-IT"/>
          </a:p>
        </p:txBody>
      </p:sp>
      <p:sp>
        <p:nvSpPr>
          <p:cNvPr id="4" name="Segnaposto contenuto 3"/>
          <p:cNvSpPr>
            <a:spLocks noGrp="1"/>
          </p:cNvSpPr>
          <p:nvPr>
            <p:ph sz="quarter" idx="1"/>
          </p:nvPr>
        </p:nvSpPr>
        <p:spPr/>
        <p:txBody>
          <a:bodyPr>
            <a:normAutofit fontScale="62500" lnSpcReduction="20000"/>
          </a:bodyPr>
          <a:lstStyle/>
          <a:p>
            <a:r>
              <a:rPr lang="en-US" dirty="0">
                <a:solidFill>
                  <a:srgbClr val="FF0000"/>
                </a:solidFill>
              </a:rPr>
              <a:t>Responder</a:t>
            </a:r>
            <a:r>
              <a:rPr lang="en-US" dirty="0"/>
              <a:t>: </a:t>
            </a:r>
          </a:p>
          <a:p>
            <a:pPr lvl="1"/>
            <a:r>
              <a:rPr lang="en-US" b="1" i="1" dirty="0"/>
              <a:t>interfacing</a:t>
            </a:r>
            <a:r>
              <a:rPr lang="en-US" dirty="0"/>
              <a:t> between the bot’s main routines and the user. </a:t>
            </a:r>
          </a:p>
          <a:p>
            <a:pPr lvl="1"/>
            <a:r>
              <a:rPr lang="en-US" b="1" i="1" dirty="0"/>
              <a:t>transferring</a:t>
            </a:r>
            <a:r>
              <a:rPr lang="en-US" dirty="0"/>
              <a:t> the data from the user to the Classifier </a:t>
            </a:r>
          </a:p>
          <a:p>
            <a:pPr lvl="1"/>
            <a:r>
              <a:rPr lang="en-US" b="1" i="1" dirty="0"/>
              <a:t>controlling</a:t>
            </a:r>
            <a:r>
              <a:rPr lang="en-US" dirty="0"/>
              <a:t> the input and output. </a:t>
            </a:r>
          </a:p>
          <a:p>
            <a:r>
              <a:rPr lang="en-US" dirty="0">
                <a:solidFill>
                  <a:srgbClr val="FF0000"/>
                </a:solidFill>
              </a:rPr>
              <a:t>Classifier</a:t>
            </a:r>
            <a:r>
              <a:rPr lang="en-US" dirty="0"/>
              <a:t>: </a:t>
            </a:r>
          </a:p>
          <a:p>
            <a:pPr lvl="1"/>
            <a:r>
              <a:rPr lang="en-US" dirty="0"/>
              <a:t>between the Responder and the </a:t>
            </a:r>
            <a:r>
              <a:rPr lang="en-US" dirty="0" err="1"/>
              <a:t>Graphmaster</a:t>
            </a:r>
            <a:r>
              <a:rPr lang="en-US" dirty="0"/>
              <a:t>. </a:t>
            </a:r>
          </a:p>
          <a:p>
            <a:pPr lvl="1"/>
            <a:r>
              <a:rPr lang="en-US" b="1" i="1" dirty="0"/>
              <a:t>filtering</a:t>
            </a:r>
            <a:r>
              <a:rPr lang="en-US" dirty="0"/>
              <a:t> and </a:t>
            </a:r>
            <a:r>
              <a:rPr lang="en-US" b="1" i="1" dirty="0" err="1"/>
              <a:t>normalising</a:t>
            </a:r>
            <a:r>
              <a:rPr lang="en-US" dirty="0"/>
              <a:t> the input, </a:t>
            </a:r>
          </a:p>
          <a:p>
            <a:pPr lvl="1"/>
            <a:r>
              <a:rPr lang="en-US" b="1" i="1" dirty="0"/>
              <a:t>segmenting</a:t>
            </a:r>
            <a:r>
              <a:rPr lang="en-US" dirty="0"/>
              <a:t> the input entered by the user into logical components,</a:t>
            </a:r>
          </a:p>
          <a:p>
            <a:pPr lvl="1"/>
            <a:r>
              <a:rPr lang="en-US" b="1" i="1" dirty="0"/>
              <a:t>transferring</a:t>
            </a:r>
            <a:r>
              <a:rPr lang="en-US" dirty="0"/>
              <a:t> the </a:t>
            </a:r>
            <a:r>
              <a:rPr lang="en-US" dirty="0" err="1"/>
              <a:t>normalised</a:t>
            </a:r>
            <a:r>
              <a:rPr lang="en-US" dirty="0"/>
              <a:t> sentence into the </a:t>
            </a:r>
            <a:r>
              <a:rPr lang="en-US" dirty="0" err="1"/>
              <a:t>Graphmaster</a:t>
            </a:r>
            <a:r>
              <a:rPr lang="en-US" dirty="0"/>
              <a:t>,</a:t>
            </a:r>
          </a:p>
          <a:p>
            <a:pPr lvl="1"/>
            <a:r>
              <a:rPr lang="en-US" b="1" i="1" dirty="0"/>
              <a:t>processing</a:t>
            </a:r>
            <a:r>
              <a:rPr lang="en-US" dirty="0"/>
              <a:t> the output from the </a:t>
            </a:r>
            <a:r>
              <a:rPr lang="en-US" dirty="0" err="1"/>
              <a:t>Graphmaster</a:t>
            </a:r>
            <a:r>
              <a:rPr lang="en-US" dirty="0"/>
              <a:t>, and </a:t>
            </a:r>
          </a:p>
          <a:p>
            <a:pPr lvl="1"/>
            <a:r>
              <a:rPr lang="en-US" b="1" i="1" dirty="0"/>
              <a:t>handling</a:t>
            </a:r>
            <a:r>
              <a:rPr lang="en-US" dirty="0"/>
              <a:t> the instructions of the database syntax (e.g. AIML). </a:t>
            </a:r>
          </a:p>
          <a:p>
            <a:r>
              <a:rPr lang="en-US" dirty="0" err="1">
                <a:solidFill>
                  <a:srgbClr val="FF0000"/>
                </a:solidFill>
              </a:rPr>
              <a:t>Graphmaster</a:t>
            </a:r>
            <a:r>
              <a:rPr lang="en-US" dirty="0"/>
              <a:t>: </a:t>
            </a:r>
          </a:p>
          <a:p>
            <a:pPr lvl="1"/>
            <a:r>
              <a:rPr lang="en-US" dirty="0"/>
              <a:t>pattern matching </a:t>
            </a:r>
          </a:p>
          <a:p>
            <a:pPr lvl="1"/>
            <a:r>
              <a:rPr lang="en-US" b="1" i="1" dirty="0" err="1"/>
              <a:t>organising</a:t>
            </a:r>
            <a:r>
              <a:rPr lang="en-US" dirty="0"/>
              <a:t> the brain’s contents, </a:t>
            </a:r>
          </a:p>
          <a:p>
            <a:pPr lvl="1"/>
            <a:r>
              <a:rPr lang="en-US" b="1" i="1" dirty="0"/>
              <a:t>storage</a:t>
            </a:r>
            <a:r>
              <a:rPr lang="en-US" dirty="0"/>
              <a:t> and </a:t>
            </a:r>
            <a:r>
              <a:rPr lang="en-US" b="1" i="1" dirty="0"/>
              <a:t>holding</a:t>
            </a:r>
            <a:r>
              <a:rPr lang="en-US" dirty="0"/>
              <a:t> the pattern matching algorithms. </a:t>
            </a:r>
          </a:p>
        </p:txBody>
      </p:sp>
    </p:spTree>
    <p:extLst>
      <p:ext uri="{BB962C8B-B14F-4D97-AF65-F5344CB8AC3E}">
        <p14:creationId xmlns:p14="http://schemas.microsoft.com/office/powerpoint/2010/main" val="352196484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Chatbot</a:t>
            </a:r>
            <a:r>
              <a:rPr lang="it-IT" dirty="0"/>
              <a:t> </a:t>
            </a:r>
            <a:r>
              <a:rPr lang="it-IT" dirty="0" err="1"/>
              <a:t>techniques</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192</a:t>
            </a:fld>
            <a:endParaRPr lang="it-IT"/>
          </a:p>
        </p:txBody>
      </p:sp>
      <p:sp>
        <p:nvSpPr>
          <p:cNvPr id="4" name="Segnaposto contenuto 3"/>
          <p:cNvSpPr>
            <a:spLocks noGrp="1"/>
          </p:cNvSpPr>
          <p:nvPr>
            <p:ph sz="quarter" idx="1"/>
          </p:nvPr>
        </p:nvSpPr>
        <p:spPr/>
        <p:txBody>
          <a:bodyPr/>
          <a:lstStyle/>
          <a:p>
            <a:r>
              <a:rPr lang="it-IT" b="1" i="1" dirty="0" err="1"/>
              <a:t>Parsing</a:t>
            </a:r>
            <a:endParaRPr lang="it-IT" b="1" i="1" dirty="0"/>
          </a:p>
          <a:p>
            <a:r>
              <a:rPr lang="it-IT" b="1" i="1" dirty="0"/>
              <a:t>Pattern </a:t>
            </a:r>
            <a:r>
              <a:rPr lang="it-IT" b="1" i="1" dirty="0" err="1"/>
              <a:t>Matching</a:t>
            </a:r>
            <a:endParaRPr lang="it-IT" b="1" i="1" dirty="0"/>
          </a:p>
          <a:p>
            <a:r>
              <a:rPr lang="it-IT" b="1" i="1" dirty="0" err="1"/>
              <a:t>Aiml</a:t>
            </a:r>
            <a:endParaRPr lang="it-IT" b="1" i="1" dirty="0"/>
          </a:p>
          <a:p>
            <a:r>
              <a:rPr lang="it-IT" b="1" i="1" dirty="0"/>
              <a:t>Chat Script</a:t>
            </a:r>
          </a:p>
          <a:p>
            <a:r>
              <a:rPr lang="en-US" b="1" i="1" dirty="0"/>
              <a:t>SQL and Relational Database </a:t>
            </a:r>
          </a:p>
          <a:p>
            <a:r>
              <a:rPr lang="it-IT" b="1" i="1" dirty="0" err="1"/>
              <a:t>Markov</a:t>
            </a:r>
            <a:r>
              <a:rPr lang="it-IT" b="1" i="1" dirty="0"/>
              <a:t> Chain</a:t>
            </a:r>
          </a:p>
          <a:p>
            <a:r>
              <a:rPr lang="en-US" b="1" i="1" dirty="0"/>
              <a:t>Language Tricks </a:t>
            </a:r>
          </a:p>
          <a:p>
            <a:r>
              <a:rPr lang="it-IT" b="1" i="1" dirty="0" err="1"/>
              <a:t>Ontologies</a:t>
            </a:r>
            <a:endParaRPr lang="en-US" dirty="0"/>
          </a:p>
        </p:txBody>
      </p:sp>
    </p:spTree>
    <p:extLst>
      <p:ext uri="{BB962C8B-B14F-4D97-AF65-F5344CB8AC3E}">
        <p14:creationId xmlns:p14="http://schemas.microsoft.com/office/powerpoint/2010/main" val="14477313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err="1"/>
              <a:t>Chatbot</a:t>
            </a:r>
            <a:r>
              <a:rPr lang="it-IT" dirty="0"/>
              <a:t> </a:t>
            </a:r>
            <a:r>
              <a:rPr lang="it-IT" dirty="0" err="1"/>
              <a:t>techniques</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193</a:t>
            </a:fld>
            <a:endParaRPr lang="it-IT"/>
          </a:p>
        </p:txBody>
      </p:sp>
      <p:sp>
        <p:nvSpPr>
          <p:cNvPr id="4" name="Segnaposto contenuto 3"/>
          <p:cNvSpPr>
            <a:spLocks noGrp="1"/>
          </p:cNvSpPr>
          <p:nvPr>
            <p:ph sz="quarter" idx="1"/>
          </p:nvPr>
        </p:nvSpPr>
        <p:spPr/>
        <p:txBody>
          <a:bodyPr>
            <a:normAutofit lnSpcReduction="10000"/>
          </a:bodyPr>
          <a:lstStyle/>
          <a:p>
            <a:r>
              <a:rPr lang="en-US" dirty="0">
                <a:solidFill>
                  <a:srgbClr val="FF0000"/>
                </a:solidFill>
              </a:rPr>
              <a:t>SQL</a:t>
            </a:r>
            <a:r>
              <a:rPr lang="en-US" dirty="0"/>
              <a:t>: </a:t>
            </a:r>
          </a:p>
          <a:p>
            <a:pPr lvl="1"/>
            <a:r>
              <a:rPr lang="en-US" dirty="0"/>
              <a:t>a database that saves the conversation history in order to make a search for any word or phrase match easier. </a:t>
            </a:r>
          </a:p>
          <a:p>
            <a:r>
              <a:rPr lang="it-IT" dirty="0">
                <a:solidFill>
                  <a:srgbClr val="FF0000"/>
                </a:solidFill>
              </a:rPr>
              <a:t>Speech </a:t>
            </a:r>
            <a:r>
              <a:rPr lang="it-IT" dirty="0" err="1">
                <a:solidFill>
                  <a:srgbClr val="FF0000"/>
                </a:solidFill>
              </a:rPr>
              <a:t>analysis</a:t>
            </a:r>
            <a:r>
              <a:rPr lang="it-IT" dirty="0">
                <a:solidFill>
                  <a:srgbClr val="FF0000"/>
                </a:solidFill>
              </a:rPr>
              <a:t> and </a:t>
            </a:r>
            <a:r>
              <a:rPr lang="it-IT" dirty="0" err="1">
                <a:solidFill>
                  <a:srgbClr val="FF0000"/>
                </a:solidFill>
              </a:rPr>
              <a:t>response</a:t>
            </a:r>
            <a:r>
              <a:rPr lang="it-IT" dirty="0"/>
              <a:t>: </a:t>
            </a:r>
          </a:p>
          <a:p>
            <a:pPr marL="880110" lvl="1" indent="-514350">
              <a:buFont typeface="+mj-lt"/>
              <a:buAutoNum type="arabicPeriod"/>
            </a:pPr>
            <a:r>
              <a:rPr lang="en-US" dirty="0"/>
              <a:t>voice recognition and conversion to text, </a:t>
            </a:r>
          </a:p>
          <a:p>
            <a:pPr marL="880110" lvl="1" indent="-514350">
              <a:buFont typeface="+mj-lt"/>
              <a:buAutoNum type="arabicPeriod"/>
            </a:pPr>
            <a:r>
              <a:rPr lang="en-US" dirty="0"/>
              <a:t>text processing, and </a:t>
            </a:r>
          </a:p>
          <a:p>
            <a:pPr marL="880110" lvl="1" indent="-514350">
              <a:buFont typeface="+mj-lt"/>
              <a:buAutoNum type="arabicPeriod"/>
            </a:pPr>
            <a:r>
              <a:rPr lang="en-US" dirty="0"/>
              <a:t>response and action taking. </a:t>
            </a:r>
          </a:p>
          <a:p>
            <a:pPr lvl="1"/>
            <a:r>
              <a:rPr lang="en-US" dirty="0"/>
              <a:t>The </a:t>
            </a:r>
            <a:r>
              <a:rPr lang="en-US" b="1" i="1" dirty="0"/>
              <a:t>input</a:t>
            </a:r>
            <a:r>
              <a:rPr lang="en-US" dirty="0"/>
              <a:t> to this </a:t>
            </a:r>
            <a:r>
              <a:rPr lang="en-US" dirty="0" err="1"/>
              <a:t>Chatbot</a:t>
            </a:r>
            <a:r>
              <a:rPr lang="en-US" dirty="0"/>
              <a:t> is </a:t>
            </a:r>
            <a:r>
              <a:rPr lang="en-US" b="1" i="1" dirty="0"/>
              <a:t>keywords</a:t>
            </a:r>
            <a:r>
              <a:rPr lang="en-US" dirty="0"/>
              <a:t> released from the speech text processing; </a:t>
            </a:r>
          </a:p>
          <a:p>
            <a:pPr lvl="1"/>
            <a:r>
              <a:rPr lang="en-US" dirty="0"/>
              <a:t>the </a:t>
            </a:r>
            <a:r>
              <a:rPr lang="en-US" b="1" i="1" dirty="0"/>
              <a:t>output</a:t>
            </a:r>
            <a:r>
              <a:rPr lang="en-US" dirty="0"/>
              <a:t> is the </a:t>
            </a:r>
            <a:r>
              <a:rPr lang="en-US" b="1" i="1" dirty="0"/>
              <a:t>programmed response</a:t>
            </a:r>
            <a:r>
              <a:rPr lang="en-US" dirty="0"/>
              <a:t>.</a:t>
            </a:r>
          </a:p>
          <a:p>
            <a:endParaRPr lang="en-US" dirty="0"/>
          </a:p>
        </p:txBody>
      </p:sp>
    </p:spTree>
    <p:extLst>
      <p:ext uri="{BB962C8B-B14F-4D97-AF65-F5344CB8AC3E}">
        <p14:creationId xmlns:p14="http://schemas.microsoft.com/office/powerpoint/2010/main" val="2930441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Malversiting</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194</a:t>
            </a:fld>
            <a:endParaRPr lang="it-IT"/>
          </a:p>
        </p:txBody>
      </p:sp>
      <p:sp>
        <p:nvSpPr>
          <p:cNvPr id="4" name="Segnaposto contenuto 3"/>
          <p:cNvSpPr>
            <a:spLocks noGrp="1"/>
          </p:cNvSpPr>
          <p:nvPr>
            <p:ph sz="quarter" idx="1"/>
          </p:nvPr>
        </p:nvSpPr>
        <p:spPr/>
        <p:txBody>
          <a:bodyPr/>
          <a:lstStyle/>
          <a:p>
            <a:r>
              <a:rPr lang="en-US" dirty="0"/>
              <a:t>June was the worst month ever for </a:t>
            </a:r>
            <a:r>
              <a:rPr lang="en-US" dirty="0" err="1"/>
              <a:t>malvertising</a:t>
            </a:r>
            <a:r>
              <a:rPr lang="en-US" dirty="0"/>
              <a:t>, said Patrick Belcher, Director of Security Analytics for </a:t>
            </a:r>
            <a:r>
              <a:rPr lang="en-US" dirty="0" err="1"/>
              <a:t>Invincea</a:t>
            </a:r>
            <a:r>
              <a:rPr lang="en-US" dirty="0"/>
              <a:t>.</a:t>
            </a:r>
          </a:p>
          <a:p>
            <a:r>
              <a:rPr lang="en-US" dirty="0"/>
              <a:t>Yahoo! was hit in July by one of the largest </a:t>
            </a:r>
            <a:r>
              <a:rPr lang="en-US" dirty="0" err="1"/>
              <a:t>malvertising</a:t>
            </a:r>
            <a:r>
              <a:rPr lang="en-US" dirty="0"/>
              <a:t> attacks ever seen, said Jerome Segura, Malwarebytes’ Senior Security Researcher.</a:t>
            </a:r>
          </a:p>
          <a:p>
            <a:r>
              <a:rPr lang="en-US" dirty="0" err="1"/>
              <a:t>Malcious</a:t>
            </a:r>
            <a:r>
              <a:rPr lang="en-US" dirty="0"/>
              <a:t> ads spiked 260% in the first quarter of 2015 compared to the same period last year, according to </a:t>
            </a:r>
            <a:r>
              <a:rPr lang="en-US" dirty="0" err="1"/>
              <a:t>RiskIQ</a:t>
            </a:r>
            <a:r>
              <a:rPr lang="en-US" dirty="0"/>
              <a:t>.</a:t>
            </a:r>
          </a:p>
          <a:p>
            <a:endParaRPr lang="en-US" dirty="0"/>
          </a:p>
        </p:txBody>
      </p:sp>
    </p:spTree>
    <p:extLst>
      <p:ext uri="{BB962C8B-B14F-4D97-AF65-F5344CB8AC3E}">
        <p14:creationId xmlns:p14="http://schemas.microsoft.com/office/powerpoint/2010/main" val="340152747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
            </a:r>
            <a:r>
              <a:rPr lang="it-IT" dirty="0" err="1"/>
              <a:t>Malversiting</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195</a:t>
            </a:fld>
            <a:endParaRPr lang="it-IT"/>
          </a:p>
        </p:txBody>
      </p:sp>
      <p:sp>
        <p:nvSpPr>
          <p:cNvPr id="4" name="Segnaposto contenuto 3"/>
          <p:cNvSpPr>
            <a:spLocks noGrp="1"/>
          </p:cNvSpPr>
          <p:nvPr>
            <p:ph sz="quarter" idx="1"/>
          </p:nvPr>
        </p:nvSpPr>
        <p:spPr/>
        <p:txBody>
          <a:bodyPr>
            <a:normAutofit fontScale="92500" lnSpcReduction="20000"/>
          </a:bodyPr>
          <a:lstStyle/>
          <a:p>
            <a:r>
              <a:rPr lang="en-US" dirty="0" err="1"/>
              <a:t>Malvertising</a:t>
            </a:r>
            <a:r>
              <a:rPr lang="en-US" dirty="0"/>
              <a:t> is the use of online ads to spread malware.</a:t>
            </a:r>
          </a:p>
          <a:p>
            <a:r>
              <a:rPr lang="en-US" dirty="0"/>
              <a:t>Drive by download</a:t>
            </a:r>
          </a:p>
          <a:p>
            <a:pPr lvl="1"/>
            <a:r>
              <a:rPr lang="en-US" dirty="0"/>
              <a:t>requires no interaction from the user. </a:t>
            </a:r>
          </a:p>
          <a:p>
            <a:pPr lvl="1"/>
            <a:r>
              <a:rPr lang="en-US" dirty="0"/>
              <a:t>Infection begins once the user visits a site and the malicious ad is loaded.</a:t>
            </a:r>
          </a:p>
          <a:p>
            <a:pPr lvl="1"/>
            <a:r>
              <a:rPr lang="en-US" dirty="0"/>
              <a:t>The user’s system is penetrated through </a:t>
            </a:r>
            <a:r>
              <a:rPr lang="en-US" dirty="0">
                <a:solidFill>
                  <a:srgbClr val="FF0000"/>
                </a:solidFill>
              </a:rPr>
              <a:t>software vulnerabilities</a:t>
            </a:r>
            <a:r>
              <a:rPr lang="en-US" dirty="0"/>
              <a:t> found in common applications such as </a:t>
            </a:r>
            <a:r>
              <a:rPr lang="en-US" b="1" i="1" u="sng" dirty="0"/>
              <a:t>Flash and Java</a:t>
            </a:r>
            <a:r>
              <a:rPr lang="en-US" dirty="0"/>
              <a:t>. </a:t>
            </a:r>
          </a:p>
          <a:p>
            <a:r>
              <a:rPr lang="en-US" b="1" dirty="0"/>
              <a:t>Redirects</a:t>
            </a:r>
            <a:endParaRPr lang="en-US" dirty="0"/>
          </a:p>
          <a:p>
            <a:pPr lvl="1"/>
            <a:r>
              <a:rPr lang="en-US" dirty="0"/>
              <a:t>the user clicks an ad and is redirected to a malicious site that installs malware on the system.</a:t>
            </a:r>
            <a:r>
              <a:rPr lang="en-US" b="1" dirty="0"/>
              <a:t> </a:t>
            </a:r>
            <a:endParaRPr lang="en-US" dirty="0"/>
          </a:p>
          <a:p>
            <a:r>
              <a:rPr lang="en-US" b="1" dirty="0"/>
              <a:t>Fake viruses and updates</a:t>
            </a:r>
            <a:endParaRPr lang="en-US" dirty="0"/>
          </a:p>
          <a:p>
            <a:endParaRPr lang="en-US" dirty="0"/>
          </a:p>
        </p:txBody>
      </p:sp>
    </p:spTree>
    <p:extLst>
      <p:ext uri="{BB962C8B-B14F-4D97-AF65-F5344CB8AC3E}">
        <p14:creationId xmlns:p14="http://schemas.microsoft.com/office/powerpoint/2010/main" val="32095954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Payload</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196</a:t>
            </a:fld>
            <a:endParaRPr lang="it-IT"/>
          </a:p>
        </p:txBody>
      </p:sp>
      <p:sp>
        <p:nvSpPr>
          <p:cNvPr id="4" name="Segnaposto contenuto 3"/>
          <p:cNvSpPr>
            <a:spLocks noGrp="1"/>
          </p:cNvSpPr>
          <p:nvPr>
            <p:ph sz="quarter" idx="1"/>
          </p:nvPr>
        </p:nvSpPr>
        <p:spPr/>
        <p:txBody>
          <a:bodyPr>
            <a:normAutofit fontScale="92500" lnSpcReduction="20000"/>
          </a:bodyPr>
          <a:lstStyle/>
          <a:p>
            <a:r>
              <a:rPr lang="en-US" dirty="0">
                <a:solidFill>
                  <a:srgbClr val="FF0000"/>
                </a:solidFill>
              </a:rPr>
              <a:t>Ransomware </a:t>
            </a:r>
            <a:r>
              <a:rPr lang="en-US" dirty="0"/>
              <a:t>typically encrypts a victim’s files and demands a ransom to unlock them.</a:t>
            </a:r>
          </a:p>
          <a:p>
            <a:r>
              <a:rPr lang="en-US" dirty="0">
                <a:solidFill>
                  <a:srgbClr val="FF0000"/>
                </a:solidFill>
              </a:rPr>
              <a:t>Click-fraud malware</a:t>
            </a:r>
            <a:r>
              <a:rPr lang="en-US" dirty="0"/>
              <a:t> secretly clicks ads to defraud advertisers and generate income for the attacker.</a:t>
            </a:r>
          </a:p>
          <a:p>
            <a:r>
              <a:rPr lang="en-US" dirty="0">
                <a:solidFill>
                  <a:srgbClr val="FF0000"/>
                </a:solidFill>
              </a:rPr>
              <a:t>Adobe Flash </a:t>
            </a:r>
            <a:r>
              <a:rPr lang="en-US" dirty="0"/>
              <a:t>is the application most targeted by today’s </a:t>
            </a:r>
            <a:r>
              <a:rPr lang="en-US" dirty="0" err="1"/>
              <a:t>malvertising</a:t>
            </a:r>
            <a:r>
              <a:rPr lang="en-US" dirty="0"/>
              <a:t> attacks. </a:t>
            </a:r>
          </a:p>
          <a:p>
            <a:pPr lvl="1"/>
            <a:r>
              <a:rPr lang="en-US" dirty="0"/>
              <a:t>Several zero-day exploits</a:t>
            </a:r>
          </a:p>
          <a:p>
            <a:r>
              <a:rPr lang="it-IT" dirty="0" err="1"/>
              <a:t>Pros</a:t>
            </a:r>
            <a:endParaRPr lang="it-IT" dirty="0"/>
          </a:p>
          <a:p>
            <a:pPr lvl="1"/>
            <a:r>
              <a:rPr lang="it-IT" dirty="0" err="1"/>
              <a:t>Many</a:t>
            </a:r>
            <a:r>
              <a:rPr lang="it-IT" dirty="0"/>
              <a:t> </a:t>
            </a:r>
            <a:r>
              <a:rPr lang="it-IT" dirty="0" err="1"/>
              <a:t>users</a:t>
            </a:r>
            <a:endParaRPr lang="it-IT" dirty="0"/>
          </a:p>
          <a:p>
            <a:pPr lvl="1"/>
            <a:r>
              <a:rPr lang="en-US" dirty="0"/>
              <a:t>Buying ads is typically </a:t>
            </a:r>
            <a:r>
              <a:rPr lang="en-US" b="1" u="sng" dirty="0"/>
              <a:t>cheap, anonymous, and automated</a:t>
            </a:r>
            <a:r>
              <a:rPr lang="en-US" dirty="0"/>
              <a:t>.</a:t>
            </a:r>
          </a:p>
          <a:p>
            <a:pPr lvl="1"/>
            <a:r>
              <a:rPr lang="it-IT" dirty="0" err="1"/>
              <a:t>Profiling</a:t>
            </a:r>
            <a:r>
              <a:rPr lang="it-IT" dirty="0"/>
              <a:t> target</a:t>
            </a:r>
          </a:p>
          <a:p>
            <a:pPr lvl="1"/>
            <a:endParaRPr lang="en-US" dirty="0"/>
          </a:p>
        </p:txBody>
      </p:sp>
    </p:spTree>
    <p:extLst>
      <p:ext uri="{BB962C8B-B14F-4D97-AF65-F5344CB8AC3E}">
        <p14:creationId xmlns:p14="http://schemas.microsoft.com/office/powerpoint/2010/main" val="270793029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Malvertising</a:t>
            </a:r>
            <a:r>
              <a:rPr lang="it-IT" dirty="0"/>
              <a:t> </a:t>
            </a:r>
            <a:r>
              <a:rPr lang="it-IT" dirty="0" err="1"/>
              <a:t>ecosystem</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197</a:t>
            </a:fld>
            <a:endParaRPr lang="it-IT"/>
          </a:p>
        </p:txBody>
      </p:sp>
      <p:sp>
        <p:nvSpPr>
          <p:cNvPr id="4" name="Segnaposto contenuto 3"/>
          <p:cNvSpPr>
            <a:spLocks noGrp="1"/>
          </p:cNvSpPr>
          <p:nvPr>
            <p:ph sz="quarter" idx="1"/>
          </p:nvPr>
        </p:nvSpPr>
        <p:spPr/>
        <p:txBody>
          <a:bodyPr/>
          <a:lstStyle/>
          <a:p>
            <a:r>
              <a:rPr lang="en-US" dirty="0"/>
              <a:t>The internet economy runs on advertising. Without ad revenue, many websites would not exist.</a:t>
            </a:r>
          </a:p>
          <a:p>
            <a:r>
              <a:rPr lang="en-US" dirty="0"/>
              <a:t>By joining an ad network, websites can easily turn site traffic into revenue. </a:t>
            </a:r>
          </a:p>
          <a:p>
            <a:r>
              <a:rPr lang="en-US" dirty="0"/>
              <a:t>the site owners have no control over the ads’ content. </a:t>
            </a:r>
          </a:p>
          <a:p>
            <a:r>
              <a:rPr lang="en-US" dirty="0"/>
              <a:t>Major ad networks serve billions of ads a day. Uncovering the tiny percentage that are harmful is a major task.</a:t>
            </a:r>
          </a:p>
          <a:p>
            <a:endParaRPr lang="en-US" dirty="0"/>
          </a:p>
          <a:p>
            <a:endParaRPr lang="en-US" dirty="0"/>
          </a:p>
        </p:txBody>
      </p:sp>
    </p:spTree>
    <p:extLst>
      <p:ext uri="{BB962C8B-B14F-4D97-AF65-F5344CB8AC3E}">
        <p14:creationId xmlns:p14="http://schemas.microsoft.com/office/powerpoint/2010/main" val="34204067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198</a:t>
            </a:fld>
            <a:endParaRPr lang="it-IT"/>
          </a:p>
        </p:txBody>
      </p:sp>
      <p:sp>
        <p:nvSpPr>
          <p:cNvPr id="4" name="Segnaposto contenuto 3"/>
          <p:cNvSpPr>
            <a:spLocks noGrp="1"/>
          </p:cNvSpPr>
          <p:nvPr>
            <p:ph sz="quarter" idx="1"/>
          </p:nvPr>
        </p:nvSpPr>
        <p:spPr/>
        <p:txBody>
          <a:bodyPr/>
          <a:lstStyle/>
          <a:p>
            <a:endParaRPr lang="en-US"/>
          </a:p>
        </p:txBody>
      </p:sp>
      <p:pic>
        <p:nvPicPr>
          <p:cNvPr id="1026" name="Picture 2" descr="malware-malvertising-site-topics-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66675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993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Evasion</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199</a:t>
            </a:fld>
            <a:endParaRPr lang="it-IT"/>
          </a:p>
        </p:txBody>
      </p:sp>
      <p:sp>
        <p:nvSpPr>
          <p:cNvPr id="4" name="Segnaposto contenuto 3"/>
          <p:cNvSpPr>
            <a:spLocks noGrp="1"/>
          </p:cNvSpPr>
          <p:nvPr>
            <p:ph sz="quarter" idx="1"/>
          </p:nvPr>
        </p:nvSpPr>
        <p:spPr/>
        <p:txBody>
          <a:bodyPr/>
          <a:lstStyle/>
          <a:p>
            <a:r>
              <a:rPr lang="en-US" dirty="0"/>
              <a:t>The combination of a </a:t>
            </a:r>
            <a:r>
              <a:rPr lang="en-US" dirty="0">
                <a:solidFill>
                  <a:srgbClr val="FF0000"/>
                </a:solidFill>
              </a:rPr>
              <a:t>drive-by download </a:t>
            </a:r>
            <a:r>
              <a:rPr lang="en-US" dirty="0"/>
              <a:t>with a </a:t>
            </a:r>
            <a:r>
              <a:rPr lang="en-US" dirty="0">
                <a:solidFill>
                  <a:srgbClr val="FF0000"/>
                </a:solidFill>
              </a:rPr>
              <a:t>zero-day attack </a:t>
            </a:r>
            <a:r>
              <a:rPr lang="en-US" dirty="0"/>
              <a:t>for an application as widespread as Flash is a frightening prospect.</a:t>
            </a:r>
          </a:p>
          <a:p>
            <a:r>
              <a:rPr lang="en-US" dirty="0"/>
              <a:t>Attackers are improving how they </a:t>
            </a:r>
            <a:r>
              <a:rPr lang="en-US" dirty="0">
                <a:solidFill>
                  <a:srgbClr val="FF0000"/>
                </a:solidFill>
              </a:rPr>
              <a:t>side-step detection </a:t>
            </a:r>
            <a:r>
              <a:rPr lang="en-US" dirty="0"/>
              <a:t>by anti-virus and intrusion detection systems.</a:t>
            </a:r>
          </a:p>
          <a:p>
            <a:r>
              <a:rPr lang="en-US" dirty="0"/>
              <a:t>A growing trend is for malware to build and </a:t>
            </a:r>
            <a:r>
              <a:rPr lang="en-US" dirty="0">
                <a:solidFill>
                  <a:srgbClr val="FF0000"/>
                </a:solidFill>
              </a:rPr>
              <a:t>install itself in a series of steps</a:t>
            </a:r>
            <a:r>
              <a:rPr lang="en-US" dirty="0"/>
              <a:t>, rather than loading and installing a full package.</a:t>
            </a:r>
          </a:p>
          <a:p>
            <a:endParaRPr lang="en-US" dirty="0"/>
          </a:p>
        </p:txBody>
      </p:sp>
    </p:spTree>
    <p:extLst>
      <p:ext uri="{BB962C8B-B14F-4D97-AF65-F5344CB8AC3E}">
        <p14:creationId xmlns:p14="http://schemas.microsoft.com/office/powerpoint/2010/main" val="344784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CEDC41C-C845-4E2C-AED3-D4848CF581E9}"/>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88314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Real world </a:t>
            </a:r>
            <a:r>
              <a:rPr lang="it-IT" dirty="0" err="1"/>
              <a:t>examples</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a:t>
            </a:fld>
            <a:endParaRPr lang="it-IT"/>
          </a:p>
        </p:txBody>
      </p:sp>
      <p:sp>
        <p:nvSpPr>
          <p:cNvPr id="4" name="Segnaposto contenuto 3"/>
          <p:cNvSpPr>
            <a:spLocks noGrp="1"/>
          </p:cNvSpPr>
          <p:nvPr>
            <p:ph sz="quarter" idx="1"/>
          </p:nvPr>
        </p:nvSpPr>
        <p:spPr>
          <a:xfrm>
            <a:off x="467544" y="2060848"/>
            <a:ext cx="8153400" cy="4495800"/>
          </a:xfrm>
        </p:spPr>
        <p:txBody>
          <a:bodyPr>
            <a:normAutofit fontScale="85000" lnSpcReduction="20000"/>
          </a:bodyPr>
          <a:lstStyle/>
          <a:p>
            <a:r>
              <a:rPr lang="en-US" dirty="0"/>
              <a:t>RSA, 2011</a:t>
            </a:r>
          </a:p>
          <a:p>
            <a:pPr lvl="1"/>
            <a:r>
              <a:rPr lang="en-US" dirty="0"/>
              <a:t>A small number of employees received an e-mail with “</a:t>
            </a:r>
            <a:r>
              <a:rPr lang="en-US" b="1" dirty="0">
                <a:solidFill>
                  <a:srgbClr val="FF0000"/>
                </a:solidFill>
              </a:rPr>
              <a:t>2011 Recruitment Plan</a:t>
            </a:r>
            <a:r>
              <a:rPr lang="en-US" dirty="0"/>
              <a:t>“ </a:t>
            </a:r>
          </a:p>
          <a:p>
            <a:pPr lvl="1"/>
            <a:r>
              <a:rPr lang="en-US" sz="3200" dirty="0"/>
              <a:t>A number of employees thus directly opened the e-mail from the junk mail folder.</a:t>
            </a:r>
          </a:p>
          <a:p>
            <a:pPr lvl="1"/>
            <a:r>
              <a:rPr lang="it-IT" sz="3200" dirty="0"/>
              <a:t>A spreadsheet </a:t>
            </a:r>
            <a:r>
              <a:rPr lang="it-IT" sz="3200" dirty="0" err="1"/>
              <a:t>attached</a:t>
            </a:r>
            <a:r>
              <a:rPr lang="it-IT" sz="3200" dirty="0"/>
              <a:t> with a zero-</a:t>
            </a:r>
            <a:r>
              <a:rPr lang="it-IT" sz="3200" dirty="0" err="1"/>
              <a:t>day</a:t>
            </a:r>
            <a:r>
              <a:rPr lang="it-IT" sz="3200" dirty="0"/>
              <a:t> exploit </a:t>
            </a:r>
            <a:r>
              <a:rPr lang="it-IT" sz="3200" dirty="0" err="1"/>
              <a:t>that</a:t>
            </a:r>
            <a:r>
              <a:rPr lang="it-IT" sz="3200" dirty="0"/>
              <a:t> </a:t>
            </a:r>
            <a:r>
              <a:rPr lang="it-IT" sz="3200" dirty="0" err="1"/>
              <a:t>installed</a:t>
            </a:r>
            <a:r>
              <a:rPr lang="it-IT" sz="3200" dirty="0"/>
              <a:t> a </a:t>
            </a:r>
            <a:r>
              <a:rPr lang="it-IT" sz="3200" dirty="0" err="1"/>
              <a:t>backdoor</a:t>
            </a:r>
            <a:r>
              <a:rPr lang="it-IT" sz="3200" dirty="0"/>
              <a:t> via an Adobe Flash </a:t>
            </a:r>
            <a:r>
              <a:rPr lang="it-IT" sz="3200" dirty="0" err="1"/>
              <a:t>vulnerability</a:t>
            </a:r>
            <a:r>
              <a:rPr lang="it-IT" sz="3200" dirty="0"/>
              <a:t> </a:t>
            </a:r>
          </a:p>
          <a:p>
            <a:pPr lvl="1"/>
            <a:r>
              <a:rPr lang="en-US" sz="3200" dirty="0"/>
              <a:t>compromised a number of strategic accounts and were able to steal sensitive information on RSA's </a:t>
            </a:r>
            <a:r>
              <a:rPr lang="en-US" sz="3200" dirty="0" err="1"/>
              <a:t>SecurID</a:t>
            </a:r>
            <a:r>
              <a:rPr lang="en-US" sz="3200" dirty="0"/>
              <a:t> system. </a:t>
            </a:r>
          </a:p>
          <a:p>
            <a:pPr lvl="1"/>
            <a:r>
              <a:rPr lang="en-US" sz="3200" dirty="0"/>
              <a:t>RSA had to replace millions of </a:t>
            </a:r>
            <a:r>
              <a:rPr lang="en-US" sz="3200" dirty="0" err="1"/>
              <a:t>SecurID</a:t>
            </a:r>
            <a:r>
              <a:rPr lang="en-US" sz="3200" dirty="0"/>
              <a:t> tokens</a:t>
            </a:r>
            <a:endParaRPr lang="en-US" dirty="0"/>
          </a:p>
        </p:txBody>
      </p:sp>
    </p:spTree>
    <p:extLst>
      <p:ext uri="{BB962C8B-B14F-4D97-AF65-F5344CB8AC3E}">
        <p14:creationId xmlns:p14="http://schemas.microsoft.com/office/powerpoint/2010/main" val="57545302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How to </a:t>
            </a:r>
            <a:r>
              <a:rPr lang="it-IT" dirty="0" err="1"/>
              <a:t>fight</a:t>
            </a:r>
            <a:r>
              <a:rPr lang="it-IT" dirty="0"/>
              <a:t> </a:t>
            </a:r>
            <a:r>
              <a:rPr lang="it-IT" dirty="0" err="1"/>
              <a:t>malvertising</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200</a:t>
            </a:fld>
            <a:endParaRPr lang="it-IT"/>
          </a:p>
        </p:txBody>
      </p:sp>
      <p:sp>
        <p:nvSpPr>
          <p:cNvPr id="4" name="Segnaposto contenuto 3"/>
          <p:cNvSpPr>
            <a:spLocks noGrp="1"/>
          </p:cNvSpPr>
          <p:nvPr>
            <p:ph sz="quarter" idx="1"/>
          </p:nvPr>
        </p:nvSpPr>
        <p:spPr/>
        <p:txBody>
          <a:bodyPr>
            <a:normAutofit lnSpcReduction="10000"/>
          </a:bodyPr>
          <a:lstStyle/>
          <a:p>
            <a:r>
              <a:rPr lang="en-US" dirty="0"/>
              <a:t>70 percent: is the estimated amount of </a:t>
            </a:r>
            <a:r>
              <a:rPr lang="en-US" dirty="0" err="1"/>
              <a:t>malvertising</a:t>
            </a:r>
            <a:r>
              <a:rPr lang="en-US" dirty="0"/>
              <a:t> campaigns that deliver ransomware as a payload.</a:t>
            </a:r>
          </a:p>
          <a:p>
            <a:endParaRPr lang="en-US" dirty="0"/>
          </a:p>
          <a:p>
            <a:r>
              <a:rPr lang="en-US" dirty="0"/>
              <a:t>Malware typically requires administrator-level access to install.</a:t>
            </a:r>
          </a:p>
          <a:p>
            <a:r>
              <a:rPr lang="it-IT" dirty="0" err="1"/>
              <a:t>Disable</a:t>
            </a:r>
            <a:r>
              <a:rPr lang="it-IT" dirty="0"/>
              <a:t> Flash</a:t>
            </a:r>
          </a:p>
          <a:p>
            <a:r>
              <a:rPr lang="it-IT" dirty="0" err="1"/>
              <a:t>Disable</a:t>
            </a:r>
            <a:r>
              <a:rPr lang="it-IT" dirty="0"/>
              <a:t> java</a:t>
            </a:r>
          </a:p>
          <a:p>
            <a:r>
              <a:rPr lang="en-US" dirty="0"/>
              <a:t>Block ads with plugins</a:t>
            </a:r>
            <a:endParaRPr lang="it-IT" dirty="0"/>
          </a:p>
          <a:p>
            <a:r>
              <a:rPr lang="it-IT" dirty="0" err="1"/>
              <a:t>Filter</a:t>
            </a:r>
            <a:r>
              <a:rPr lang="it-IT" dirty="0"/>
              <a:t> </a:t>
            </a:r>
            <a:r>
              <a:rPr lang="it-IT" dirty="0" err="1"/>
              <a:t>Websites</a:t>
            </a:r>
            <a:endParaRPr lang="en-US" dirty="0"/>
          </a:p>
        </p:txBody>
      </p:sp>
    </p:spTree>
    <p:extLst>
      <p:ext uri="{BB962C8B-B14F-4D97-AF65-F5344CB8AC3E}">
        <p14:creationId xmlns:p14="http://schemas.microsoft.com/office/powerpoint/2010/main" val="16175671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half" idx="2"/>
          </p:nvPr>
        </p:nvSpPr>
        <p:spPr/>
        <p:txBody>
          <a:bodyPr/>
          <a:lstStyle/>
          <a:p>
            <a:r>
              <a:rPr lang="en-US" i="1" dirty="0"/>
              <a:t>Only the Paranoid will Survive</a:t>
            </a:r>
            <a:endParaRPr lang="en-US" dirty="0"/>
          </a:p>
        </p:txBody>
      </p:sp>
      <p:sp>
        <p:nvSpPr>
          <p:cNvPr id="5" name="Titolo 4"/>
          <p:cNvSpPr>
            <a:spLocks noGrp="1"/>
          </p:cNvSpPr>
          <p:nvPr>
            <p:ph type="title"/>
          </p:nvPr>
        </p:nvSpPr>
        <p:spPr/>
        <p:txBody>
          <a:bodyPr/>
          <a:lstStyle/>
          <a:p>
            <a:r>
              <a:rPr lang="it-IT" dirty="0"/>
              <a:t>OSINT</a:t>
            </a:r>
            <a:endParaRPr lang="en-US" dirty="0"/>
          </a:p>
        </p:txBody>
      </p:sp>
      <p:sp>
        <p:nvSpPr>
          <p:cNvPr id="3" name="Segnaposto numero diapositiva 2"/>
          <p:cNvSpPr>
            <a:spLocks noGrp="1"/>
          </p:cNvSpPr>
          <p:nvPr>
            <p:ph type="sldNum" sz="quarter" idx="11"/>
          </p:nvPr>
        </p:nvSpPr>
        <p:spPr/>
        <p:txBody>
          <a:bodyPr>
            <a:normAutofit/>
          </a:bodyPr>
          <a:lstStyle/>
          <a:p>
            <a:fld id="{E7D24981-4F46-4F0A-8BF2-954C03826D45}" type="slidenum">
              <a:rPr lang="it-IT" smtClean="0"/>
              <a:pPr/>
              <a:t>201</a:t>
            </a:fld>
            <a:endParaRPr lang="it-IT"/>
          </a:p>
        </p:txBody>
      </p:sp>
      <p:sp>
        <p:nvSpPr>
          <p:cNvPr id="6" name="Segnaposto immagine 5"/>
          <p:cNvSpPr>
            <a:spLocks noGrp="1"/>
          </p:cNvSpPr>
          <p:nvPr>
            <p:ph type="pic" idx="1"/>
          </p:nvPr>
        </p:nvSpPr>
        <p:spPr/>
      </p:sp>
    </p:spTree>
    <p:extLst>
      <p:ext uri="{BB962C8B-B14F-4D97-AF65-F5344CB8AC3E}">
        <p14:creationId xmlns:p14="http://schemas.microsoft.com/office/powerpoint/2010/main" val="402910380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t>Intelligence </a:t>
            </a:r>
            <a:r>
              <a:rPr lang="it-IT" dirty="0" err="1"/>
              <a:t>Gathering</a:t>
            </a:r>
            <a:endParaRPr lang="en-US"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202</a:t>
            </a:fld>
            <a:endParaRPr lang="it-IT"/>
          </a:p>
        </p:txBody>
      </p:sp>
      <p:sp>
        <p:nvSpPr>
          <p:cNvPr id="7" name="Segnaposto contenuto 6"/>
          <p:cNvSpPr>
            <a:spLocks noGrp="1"/>
          </p:cNvSpPr>
          <p:nvPr>
            <p:ph sz="quarter" idx="1"/>
          </p:nvPr>
        </p:nvSpPr>
        <p:spPr/>
        <p:txBody>
          <a:bodyPr>
            <a:normAutofit lnSpcReduction="10000"/>
          </a:bodyPr>
          <a:lstStyle/>
          <a:p>
            <a:r>
              <a:rPr lang="en-US" b="1" dirty="0"/>
              <a:t>Open-Source Intelligence (OSINT) </a:t>
            </a:r>
            <a:r>
              <a:rPr lang="en-US" dirty="0"/>
              <a:t>refers to a broad array of information and sources that are </a:t>
            </a:r>
            <a:r>
              <a:rPr lang="en-US" b="1" dirty="0"/>
              <a:t>generally available</a:t>
            </a:r>
            <a:r>
              <a:rPr lang="en-US" dirty="0"/>
              <a:t>, including information obtained from</a:t>
            </a:r>
          </a:p>
          <a:p>
            <a:r>
              <a:rPr lang="en-US" dirty="0"/>
              <a:t>the </a:t>
            </a:r>
            <a:r>
              <a:rPr lang="en-US" b="1" dirty="0"/>
              <a:t>media </a:t>
            </a:r>
            <a:r>
              <a:rPr lang="en-US" dirty="0"/>
              <a:t>(newspapers, radio, television, etc.),</a:t>
            </a:r>
          </a:p>
          <a:p>
            <a:r>
              <a:rPr lang="en-US" b="1" dirty="0"/>
              <a:t>professional and academic records </a:t>
            </a:r>
            <a:r>
              <a:rPr lang="en-US" dirty="0"/>
              <a:t>(papers, conferences, professional associations, etc.), </a:t>
            </a:r>
            <a:r>
              <a:rPr lang="en-US" b="1" dirty="0"/>
              <a:t>and </a:t>
            </a:r>
          </a:p>
          <a:p>
            <a:r>
              <a:rPr lang="en-US" b="1" dirty="0"/>
              <a:t>public data </a:t>
            </a:r>
            <a:r>
              <a:rPr lang="en-US" dirty="0"/>
              <a:t>(government reports, demographics, hearings, speeches, etc.).</a:t>
            </a:r>
          </a:p>
          <a:p>
            <a:r>
              <a:rPr lang="en-US" dirty="0"/>
              <a:t>Cit. Fbi.gov</a:t>
            </a:r>
          </a:p>
        </p:txBody>
      </p:sp>
    </p:spTree>
    <p:extLst>
      <p:ext uri="{BB962C8B-B14F-4D97-AF65-F5344CB8AC3E}">
        <p14:creationId xmlns:p14="http://schemas.microsoft.com/office/powerpoint/2010/main" val="373608145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Int-something</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203</a:t>
            </a:fld>
            <a:endParaRPr lang="it-IT"/>
          </a:p>
        </p:txBody>
      </p:sp>
      <p:sp>
        <p:nvSpPr>
          <p:cNvPr id="4" name="Segnaposto contenuto 3"/>
          <p:cNvSpPr>
            <a:spLocks noGrp="1"/>
          </p:cNvSpPr>
          <p:nvPr>
            <p:ph sz="quarter" idx="1"/>
          </p:nvPr>
        </p:nvSpPr>
        <p:spPr/>
        <p:txBody>
          <a:bodyPr/>
          <a:lstStyle/>
          <a:p>
            <a:r>
              <a:rPr lang="en-US" dirty="0"/>
              <a:t>GEOINT</a:t>
            </a:r>
          </a:p>
          <a:p>
            <a:r>
              <a:rPr lang="en-US" dirty="0"/>
              <a:t>SIGINT</a:t>
            </a:r>
          </a:p>
          <a:p>
            <a:r>
              <a:rPr lang="en-US" dirty="0"/>
              <a:t>TECHINT</a:t>
            </a:r>
          </a:p>
          <a:p>
            <a:r>
              <a:rPr lang="en-US" dirty="0"/>
              <a:t>FININT</a:t>
            </a:r>
          </a:p>
          <a:p>
            <a:r>
              <a:rPr lang="en-US" dirty="0"/>
              <a:t>HUMINT</a:t>
            </a:r>
          </a:p>
        </p:txBody>
      </p:sp>
    </p:spTree>
    <p:extLst>
      <p:ext uri="{BB962C8B-B14F-4D97-AF65-F5344CB8AC3E}">
        <p14:creationId xmlns:p14="http://schemas.microsoft.com/office/powerpoint/2010/main" val="9599726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The Intelligence Gathering Process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204</a:t>
            </a:fld>
            <a:endParaRPr lang="it-IT"/>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2275" y="1600200"/>
            <a:ext cx="5994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27960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Who</a:t>
            </a:r>
            <a:r>
              <a:rPr lang="it-IT" dirty="0"/>
              <a:t> </a:t>
            </a:r>
            <a:r>
              <a:rPr lang="it-IT" dirty="0" err="1"/>
              <a:t>collects</a:t>
            </a:r>
            <a:r>
              <a:rPr lang="it-IT" dirty="0"/>
              <a:t> and </a:t>
            </a:r>
            <a:r>
              <a:rPr lang="it-IT" dirty="0" err="1"/>
              <a:t>uses</a:t>
            </a:r>
            <a:r>
              <a:rPr lang="it-IT" dirty="0"/>
              <a:t> Intelligence</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205</a:t>
            </a:fld>
            <a:endParaRPr lang="it-IT"/>
          </a:p>
        </p:txBody>
      </p:sp>
      <p:sp>
        <p:nvSpPr>
          <p:cNvPr id="4" name="Segnaposto contenuto 3"/>
          <p:cNvSpPr>
            <a:spLocks noGrp="1"/>
          </p:cNvSpPr>
          <p:nvPr>
            <p:ph sz="quarter" idx="1"/>
          </p:nvPr>
        </p:nvSpPr>
        <p:spPr/>
        <p:txBody>
          <a:bodyPr/>
          <a:lstStyle/>
          <a:p>
            <a:r>
              <a:rPr lang="en-US" dirty="0"/>
              <a:t>Law </a:t>
            </a:r>
            <a:r>
              <a:rPr lang="en-US" dirty="0" err="1"/>
              <a:t>Enforcment</a:t>
            </a:r>
            <a:endParaRPr lang="en-US" dirty="0"/>
          </a:p>
          <a:p>
            <a:r>
              <a:rPr lang="en-US" dirty="0"/>
              <a:t>Military</a:t>
            </a:r>
          </a:p>
          <a:p>
            <a:r>
              <a:rPr lang="en-US" dirty="0"/>
              <a:t>Criminals</a:t>
            </a:r>
          </a:p>
          <a:p>
            <a:r>
              <a:rPr lang="en-US" dirty="0"/>
              <a:t>Spies</a:t>
            </a:r>
          </a:p>
          <a:p>
            <a:r>
              <a:rPr lang="en-US" dirty="0"/>
              <a:t>Government</a:t>
            </a:r>
          </a:p>
          <a:p>
            <a:r>
              <a:rPr lang="en-US" dirty="0"/>
              <a:t>Journalists</a:t>
            </a:r>
          </a:p>
          <a:p>
            <a:r>
              <a:rPr lang="en-US" dirty="0"/>
              <a:t>Business</a:t>
            </a:r>
          </a:p>
          <a:p>
            <a:r>
              <a:rPr lang="en-US" dirty="0"/>
              <a:t>Hackers</a:t>
            </a:r>
          </a:p>
        </p:txBody>
      </p:sp>
    </p:spTree>
    <p:extLst>
      <p:ext uri="{BB962C8B-B14F-4D97-AF65-F5344CB8AC3E}">
        <p14:creationId xmlns:p14="http://schemas.microsoft.com/office/powerpoint/2010/main" val="25718646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Before we start......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206</a:t>
            </a:fld>
            <a:endParaRPr lang="it-IT"/>
          </a:p>
        </p:txBody>
      </p:sp>
      <p:sp>
        <p:nvSpPr>
          <p:cNvPr id="4" name="Segnaposto contenuto 3"/>
          <p:cNvSpPr>
            <a:spLocks noGrp="1"/>
          </p:cNvSpPr>
          <p:nvPr>
            <p:ph sz="quarter" idx="1"/>
          </p:nvPr>
        </p:nvSpPr>
        <p:spPr>
          <a:xfrm>
            <a:off x="539552" y="1628800"/>
            <a:ext cx="8153400" cy="4495800"/>
          </a:xfrm>
        </p:spPr>
        <p:txBody>
          <a:bodyPr/>
          <a:lstStyle/>
          <a:p>
            <a:pPr marL="0" indent="0">
              <a:buNone/>
            </a:pPr>
            <a:endParaRPr lang="it-IT" dirty="0"/>
          </a:p>
          <a:p>
            <a:pPr marL="0" indent="0">
              <a:buNone/>
            </a:pPr>
            <a:endParaRPr lang="it-IT" dirty="0"/>
          </a:p>
          <a:p>
            <a:pPr marL="0" indent="0">
              <a:buNone/>
            </a:pPr>
            <a:r>
              <a:rPr lang="it-IT" sz="3600" dirty="0">
                <a:hlinkClick r:id="rId2" action="ppaction://hlinkfile"/>
              </a:rPr>
              <a:t>I veggenti del terzo millennio</a:t>
            </a:r>
            <a:endParaRPr lang="en-US" sz="3600" dirty="0"/>
          </a:p>
        </p:txBody>
      </p:sp>
    </p:spTree>
    <p:extLst>
      <p:ext uri="{BB962C8B-B14F-4D97-AF65-F5344CB8AC3E}">
        <p14:creationId xmlns:p14="http://schemas.microsoft.com/office/powerpoint/2010/main" val="60110196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Some </a:t>
            </a:r>
            <a:r>
              <a:rPr lang="it-IT" dirty="0" err="1"/>
              <a:t>Interesting</a:t>
            </a:r>
            <a:r>
              <a:rPr lang="it-IT" dirty="0"/>
              <a:t> </a:t>
            </a:r>
            <a:r>
              <a:rPr lang="it-IT" dirty="0" err="1"/>
              <a:t>tools</a:t>
            </a:r>
            <a:r>
              <a:rPr lang="it-IT" dirty="0"/>
              <a:t> of Mass </a:t>
            </a:r>
            <a:r>
              <a:rPr lang="it-IT" dirty="0" err="1"/>
              <a:t>Surveillance</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207</a:t>
            </a:fld>
            <a:endParaRPr lang="it-IT"/>
          </a:p>
        </p:txBody>
      </p:sp>
      <p:sp>
        <p:nvSpPr>
          <p:cNvPr id="4" name="Segnaposto contenuto 3"/>
          <p:cNvSpPr>
            <a:spLocks noGrp="1"/>
          </p:cNvSpPr>
          <p:nvPr>
            <p:ph sz="quarter" idx="1"/>
          </p:nvPr>
        </p:nvSpPr>
        <p:spPr/>
        <p:txBody>
          <a:bodyPr/>
          <a:lstStyle/>
          <a:p>
            <a:r>
              <a:rPr lang="it-IT" dirty="0" err="1"/>
              <a:t>Recorderded</a:t>
            </a:r>
            <a:r>
              <a:rPr lang="it-IT" dirty="0"/>
              <a:t> Future</a:t>
            </a:r>
          </a:p>
          <a:p>
            <a:endParaRPr lang="it-IT" dirty="0"/>
          </a:p>
          <a:p>
            <a:r>
              <a:rPr lang="it-IT" dirty="0" err="1"/>
              <a:t>Palantir</a:t>
            </a:r>
            <a:endParaRPr lang="it-IT" dirty="0"/>
          </a:p>
          <a:p>
            <a:endParaRPr lang="it-IT" dirty="0"/>
          </a:p>
          <a:p>
            <a:r>
              <a:rPr lang="it-IT" dirty="0" err="1"/>
              <a:t>Gemalto</a:t>
            </a:r>
            <a:endParaRPr lang="it-IT" dirty="0"/>
          </a:p>
          <a:p>
            <a:endParaRPr lang="it-IT" dirty="0"/>
          </a:p>
          <a:p>
            <a:r>
              <a:rPr lang="it-IT" dirty="0" err="1"/>
              <a:t>Prism</a:t>
            </a:r>
            <a:endParaRPr lang="en-US" dirty="0"/>
          </a:p>
        </p:txBody>
      </p:sp>
    </p:spTree>
    <p:extLst>
      <p:ext uri="{BB962C8B-B14F-4D97-AF65-F5344CB8AC3E}">
        <p14:creationId xmlns:p14="http://schemas.microsoft.com/office/powerpoint/2010/main" val="4569852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OSINT </a:t>
            </a:r>
            <a:r>
              <a:rPr lang="it-IT" dirty="0" err="1"/>
              <a:t>Process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208</a:t>
            </a:fld>
            <a:endParaRPr lang="it-IT"/>
          </a:p>
        </p:txBody>
      </p:sp>
      <p:sp>
        <p:nvSpPr>
          <p:cNvPr id="4" name="Segnaposto contenuto 3"/>
          <p:cNvSpPr>
            <a:spLocks noGrp="1"/>
          </p:cNvSpPr>
          <p:nvPr>
            <p:ph sz="quarter" idx="1"/>
          </p:nvPr>
        </p:nvSpPr>
        <p:spPr>
          <a:xfrm>
            <a:off x="4355976" y="1600200"/>
            <a:ext cx="4410072" cy="4495800"/>
          </a:xfrm>
        </p:spPr>
        <p:txBody>
          <a:bodyPr>
            <a:normAutofit fontScale="70000" lnSpcReduction="20000"/>
          </a:bodyPr>
          <a:lstStyle/>
          <a:p>
            <a:r>
              <a:rPr lang="en-US" b="1" dirty="0"/>
              <a:t>Hostname</a:t>
            </a:r>
          </a:p>
          <a:p>
            <a:r>
              <a:rPr lang="en-US" b="1" dirty="0"/>
              <a:t>Services</a:t>
            </a:r>
          </a:p>
          <a:p>
            <a:r>
              <a:rPr lang="en-US" b="1" dirty="0"/>
              <a:t>Networks</a:t>
            </a:r>
          </a:p>
          <a:p>
            <a:r>
              <a:rPr lang="en-US" b="1" dirty="0"/>
              <a:t>SW/HW versions and OS information</a:t>
            </a:r>
          </a:p>
          <a:p>
            <a:r>
              <a:rPr lang="en-US" b="1" dirty="0"/>
              <a:t>Geo-location</a:t>
            </a:r>
          </a:p>
          <a:p>
            <a:r>
              <a:rPr lang="en-US" b="1" dirty="0"/>
              <a:t>Network diagram</a:t>
            </a:r>
          </a:p>
          <a:p>
            <a:r>
              <a:rPr lang="en-US" b="1" dirty="0"/>
              <a:t>Database</a:t>
            </a:r>
          </a:p>
          <a:p>
            <a:r>
              <a:rPr lang="en-US" b="1" dirty="0"/>
              <a:t>Documents, papers, presentations, spreadsheets and configuration files</a:t>
            </a:r>
          </a:p>
          <a:p>
            <a:r>
              <a:rPr lang="en-US" b="1" dirty="0"/>
              <a:t>Metadata</a:t>
            </a:r>
          </a:p>
          <a:p>
            <a:r>
              <a:rPr lang="en-US" b="1" dirty="0"/>
              <a:t>Email and employee search (name and other personal information)</a:t>
            </a:r>
          </a:p>
          <a:p>
            <a:r>
              <a:rPr lang="en-US" dirty="0"/>
              <a:t>► </a:t>
            </a:r>
            <a:r>
              <a:rPr lang="en-US" b="1" dirty="0"/>
              <a:t>Technology infrastructure</a:t>
            </a:r>
          </a:p>
          <a:p>
            <a:r>
              <a:rPr lang="en-US" dirty="0"/>
              <a:t>► </a:t>
            </a:r>
            <a:r>
              <a:rPr lang="en-US" b="1" dirty="0"/>
              <a:t>IP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4158899" cy="263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61150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DNS Intelligence</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209</a:t>
            </a:fld>
            <a:endParaRPr lang="it-IT"/>
          </a:p>
        </p:txBody>
      </p:sp>
      <p:sp>
        <p:nvSpPr>
          <p:cNvPr id="4" name="Segnaposto contenuto 3"/>
          <p:cNvSpPr>
            <a:spLocks noGrp="1"/>
          </p:cNvSpPr>
          <p:nvPr>
            <p:ph sz="quarter" idx="1"/>
          </p:nvPr>
        </p:nvSpPr>
        <p:spPr>
          <a:xfrm>
            <a:off x="612648" y="1600200"/>
            <a:ext cx="4895456" cy="4495800"/>
          </a:xfrm>
        </p:spPr>
        <p:txBody>
          <a:bodyPr>
            <a:normAutofit lnSpcReduction="10000"/>
          </a:bodyPr>
          <a:lstStyle/>
          <a:p>
            <a:r>
              <a:rPr lang="en-US" dirty="0"/>
              <a:t>Dig for DNS information</a:t>
            </a:r>
          </a:p>
          <a:p>
            <a:r>
              <a:rPr lang="en-US" dirty="0"/>
              <a:t>Cache snooping</a:t>
            </a:r>
          </a:p>
          <a:p>
            <a:r>
              <a:rPr lang="en-US" dirty="0"/>
              <a:t>Zone transfer</a:t>
            </a:r>
          </a:p>
          <a:p>
            <a:r>
              <a:rPr lang="en-US" dirty="0"/>
              <a:t>Reverse lookup </a:t>
            </a:r>
            <a:r>
              <a:rPr lang="en-US" dirty="0" err="1"/>
              <a:t>bruteforce</a:t>
            </a:r>
            <a:endParaRPr lang="en-US" dirty="0"/>
          </a:p>
          <a:p>
            <a:r>
              <a:rPr lang="en-US" dirty="0"/>
              <a:t>Wildcard entries</a:t>
            </a:r>
          </a:p>
          <a:p>
            <a:r>
              <a:rPr lang="en-US" dirty="0" err="1"/>
              <a:t>Fierce,dnsenum,dnsrecon,subroute</a:t>
            </a:r>
            <a:endParaRPr lang="en-US" dirty="0"/>
          </a:p>
          <a:p>
            <a:r>
              <a:rPr lang="en-US" dirty="0"/>
              <a:t>IP to ASN</a:t>
            </a:r>
          </a:p>
          <a:p>
            <a:r>
              <a:rPr lang="en-US" dirty="0"/>
              <a:t>https://www.robtex.com/</a:t>
            </a:r>
          </a:p>
        </p:txBody>
      </p:sp>
      <p:sp>
        <p:nvSpPr>
          <p:cNvPr id="5" name="CasellaDiTesto 4"/>
          <p:cNvSpPr txBox="1"/>
          <p:nvPr/>
        </p:nvSpPr>
        <p:spPr>
          <a:xfrm>
            <a:off x="5724128" y="1721078"/>
            <a:ext cx="3168352" cy="4660250"/>
          </a:xfrm>
          <a:prstGeom prst="rect">
            <a:avLst/>
          </a:prstGeom>
          <a:noFill/>
        </p:spPr>
        <p:txBody>
          <a:bodyPr wrap="square" rtlCol="0">
            <a:spAutoFit/>
          </a:bodyPr>
          <a:lstStyle/>
          <a:p>
            <a:pPr marL="320040" indent="-320040">
              <a:spcBef>
                <a:spcPts val="700"/>
              </a:spcBef>
              <a:buClr>
                <a:schemeClr val="accent2"/>
              </a:buClr>
              <a:buSzPct val="60000"/>
              <a:buFont typeface="Wingdings"/>
              <a:buChar char=""/>
            </a:pPr>
            <a:r>
              <a:rPr lang="en-US" sz="2400" dirty="0"/>
              <a:t>A (IP address)</a:t>
            </a:r>
          </a:p>
          <a:p>
            <a:pPr marL="320040" indent="-320040">
              <a:spcBef>
                <a:spcPts val="700"/>
              </a:spcBef>
              <a:buClr>
                <a:schemeClr val="accent2"/>
              </a:buClr>
              <a:buSzPct val="60000"/>
              <a:buFont typeface="Wingdings"/>
              <a:buChar char=""/>
            </a:pPr>
            <a:r>
              <a:rPr lang="en-US" sz="2400" dirty="0"/>
              <a:t>SOA (Start of Authority)</a:t>
            </a:r>
          </a:p>
          <a:p>
            <a:pPr marL="320040" indent="-320040">
              <a:spcBef>
                <a:spcPts val="700"/>
              </a:spcBef>
              <a:buClr>
                <a:schemeClr val="accent2"/>
              </a:buClr>
              <a:buSzPct val="60000"/>
              <a:buFont typeface="Wingdings"/>
              <a:buChar char=""/>
            </a:pPr>
            <a:r>
              <a:rPr lang="en-US" sz="2400" dirty="0"/>
              <a:t>CNAME (canonical name)</a:t>
            </a:r>
          </a:p>
          <a:p>
            <a:pPr marL="320040" indent="-320040">
              <a:spcBef>
                <a:spcPts val="700"/>
              </a:spcBef>
              <a:buClr>
                <a:schemeClr val="accent2"/>
              </a:buClr>
              <a:buSzPct val="60000"/>
              <a:buFont typeface="Wingdings"/>
              <a:buChar char=""/>
            </a:pPr>
            <a:r>
              <a:rPr lang="en-US" sz="2400" dirty="0"/>
              <a:t>MX (mail exchange)</a:t>
            </a:r>
          </a:p>
          <a:p>
            <a:pPr marL="320040" indent="-320040">
              <a:spcBef>
                <a:spcPts val="700"/>
              </a:spcBef>
              <a:buClr>
                <a:schemeClr val="accent2"/>
              </a:buClr>
              <a:buSzPct val="60000"/>
              <a:buFont typeface="Wingdings"/>
              <a:buChar char=""/>
            </a:pPr>
            <a:r>
              <a:rPr lang="en-US" sz="2400" dirty="0"/>
              <a:t>SRV (service)</a:t>
            </a:r>
          </a:p>
          <a:p>
            <a:pPr marL="320040" indent="-320040">
              <a:spcBef>
                <a:spcPts val="700"/>
              </a:spcBef>
              <a:buClr>
                <a:schemeClr val="accent2"/>
              </a:buClr>
              <a:buSzPct val="60000"/>
              <a:buFont typeface="Wingdings"/>
              <a:buChar char=""/>
            </a:pPr>
            <a:r>
              <a:rPr lang="en-US" sz="2400" dirty="0"/>
              <a:t>PTR (pointer)</a:t>
            </a:r>
          </a:p>
          <a:p>
            <a:pPr marL="320040" indent="-320040">
              <a:spcBef>
                <a:spcPts val="700"/>
              </a:spcBef>
              <a:buClr>
                <a:schemeClr val="accent2"/>
              </a:buClr>
              <a:buSzPct val="60000"/>
              <a:buFont typeface="Wingdings"/>
              <a:buChar char=""/>
            </a:pPr>
            <a:r>
              <a:rPr lang="en-US" sz="2400" dirty="0"/>
              <a:t>NS (name server)</a:t>
            </a:r>
          </a:p>
          <a:p>
            <a:pPr marL="320040" indent="-320040">
              <a:spcBef>
                <a:spcPts val="700"/>
              </a:spcBef>
              <a:buClr>
                <a:schemeClr val="accent2"/>
              </a:buClr>
              <a:buSzPct val="60000"/>
              <a:buFont typeface="Wingdings"/>
              <a:buChar char=""/>
            </a:pPr>
            <a:r>
              <a:rPr lang="en-US" sz="2400" dirty="0" err="1"/>
              <a:t>axfr</a:t>
            </a:r>
            <a:endParaRPr lang="en-US" sz="2400" dirty="0"/>
          </a:p>
          <a:p>
            <a:endParaRPr lang="en-US" sz="1400" dirty="0"/>
          </a:p>
        </p:txBody>
      </p:sp>
    </p:spTree>
    <p:extLst>
      <p:ext uri="{BB962C8B-B14F-4D97-AF65-F5344CB8AC3E}">
        <p14:creationId xmlns:p14="http://schemas.microsoft.com/office/powerpoint/2010/main" val="2263482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Real world </a:t>
            </a:r>
            <a:r>
              <a:rPr lang="it-IT" dirty="0" err="1"/>
              <a:t>examples</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a:t>
            </a:fld>
            <a:endParaRPr lang="it-IT"/>
          </a:p>
        </p:txBody>
      </p:sp>
      <p:sp>
        <p:nvSpPr>
          <p:cNvPr id="4" name="Segnaposto contenuto 3"/>
          <p:cNvSpPr>
            <a:spLocks noGrp="1"/>
          </p:cNvSpPr>
          <p:nvPr>
            <p:ph sz="quarter" idx="1"/>
          </p:nvPr>
        </p:nvSpPr>
        <p:spPr/>
        <p:txBody>
          <a:bodyPr>
            <a:normAutofit/>
          </a:bodyPr>
          <a:lstStyle/>
          <a:p>
            <a:r>
              <a:rPr lang="en-US" dirty="0"/>
              <a:t>New York Times, 2013</a:t>
            </a:r>
          </a:p>
          <a:p>
            <a:pPr lvl="1"/>
            <a:r>
              <a:rPr lang="en-US" dirty="0"/>
              <a:t>Chinese hackers performed a 4-month targeted attack, infiltrating The New York Times computer systems and harvesting the employees' user credentials.</a:t>
            </a:r>
          </a:p>
          <a:p>
            <a:pPr lvl="1"/>
            <a:r>
              <a:rPr lang="en-US" dirty="0"/>
              <a:t>A spear-phishing attack which sent </a:t>
            </a:r>
            <a:r>
              <a:rPr lang="en-US" b="1" dirty="0">
                <a:solidFill>
                  <a:srgbClr val="FF0000"/>
                </a:solidFill>
              </a:rPr>
              <a:t>fake FedEx notifications</a:t>
            </a:r>
            <a:r>
              <a:rPr lang="en-US" dirty="0"/>
              <a:t>.</a:t>
            </a:r>
          </a:p>
          <a:p>
            <a:pPr lvl="1"/>
            <a:r>
              <a:rPr lang="en-US" dirty="0"/>
              <a:t>the hackers stole the </a:t>
            </a:r>
            <a:r>
              <a:rPr lang="en-US" b="1" u="sng" dirty="0"/>
              <a:t>passwords of all employees </a:t>
            </a:r>
            <a:r>
              <a:rPr lang="en-US" dirty="0"/>
              <a:t>at The New York Times and were thus able to access the personal devices of 53 people.</a:t>
            </a:r>
          </a:p>
          <a:p>
            <a:endParaRPr lang="en-US" dirty="0"/>
          </a:p>
        </p:txBody>
      </p:sp>
    </p:spTree>
    <p:extLst>
      <p:ext uri="{BB962C8B-B14F-4D97-AF65-F5344CB8AC3E}">
        <p14:creationId xmlns:p14="http://schemas.microsoft.com/office/powerpoint/2010/main" val="349042868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Doxing</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210</a:t>
            </a:fld>
            <a:endParaRPr lang="it-IT"/>
          </a:p>
        </p:txBody>
      </p:sp>
      <p:sp>
        <p:nvSpPr>
          <p:cNvPr id="4" name="Segnaposto contenuto 3"/>
          <p:cNvSpPr>
            <a:spLocks noGrp="1"/>
          </p:cNvSpPr>
          <p:nvPr>
            <p:ph sz="quarter" idx="1"/>
          </p:nvPr>
        </p:nvSpPr>
        <p:spPr>
          <a:xfrm>
            <a:off x="612648" y="1600200"/>
            <a:ext cx="8153400" cy="2260848"/>
          </a:xfrm>
        </p:spPr>
        <p:txBody>
          <a:bodyPr/>
          <a:lstStyle/>
          <a:p>
            <a:r>
              <a:rPr lang="en-US" dirty="0"/>
              <a:t>Is the Internet-based practice of researching and broadcasting private or identifiable information (especially </a:t>
            </a:r>
            <a:r>
              <a:rPr lang="en-US" b="1" dirty="0"/>
              <a:t>personally identifiable information</a:t>
            </a:r>
            <a:r>
              <a:rPr lang="en-US" dirty="0"/>
              <a:t>) about an individual or organization</a:t>
            </a:r>
          </a:p>
        </p:txBody>
      </p:sp>
      <p:sp>
        <p:nvSpPr>
          <p:cNvPr id="5" name="CasellaDiTesto 4"/>
          <p:cNvSpPr txBox="1"/>
          <p:nvPr/>
        </p:nvSpPr>
        <p:spPr>
          <a:xfrm>
            <a:off x="611560" y="3573016"/>
            <a:ext cx="3384376" cy="2308324"/>
          </a:xfrm>
          <a:prstGeom prst="rect">
            <a:avLst/>
          </a:prstGeom>
          <a:noFill/>
        </p:spPr>
        <p:txBody>
          <a:bodyPr wrap="square" rtlCol="0">
            <a:spAutoFit/>
          </a:bodyPr>
          <a:lstStyle/>
          <a:p>
            <a:r>
              <a:rPr lang="en-US" dirty="0"/>
              <a:t>Google</a:t>
            </a:r>
          </a:p>
          <a:p>
            <a:r>
              <a:rPr lang="en-US" dirty="0"/>
              <a:t>Bing</a:t>
            </a:r>
          </a:p>
          <a:p>
            <a:r>
              <a:rPr lang="en-US" dirty="0"/>
              <a:t>Peek you</a:t>
            </a:r>
          </a:p>
          <a:p>
            <a:r>
              <a:rPr lang="en-US" dirty="0" err="1"/>
              <a:t>Pipl</a:t>
            </a:r>
            <a:endParaRPr lang="en-US" dirty="0"/>
          </a:p>
          <a:p>
            <a:r>
              <a:rPr lang="en-US" dirty="0" err="1"/>
              <a:t>Intelius</a:t>
            </a:r>
            <a:endParaRPr lang="en-US" dirty="0"/>
          </a:p>
          <a:p>
            <a:r>
              <a:rPr lang="en-US" dirty="0"/>
              <a:t>Facebook GRAPH</a:t>
            </a:r>
          </a:p>
          <a:p>
            <a:r>
              <a:rPr lang="en-US" dirty="0" err="1"/>
              <a:t>Shodan</a:t>
            </a:r>
            <a:endParaRPr lang="en-US" dirty="0"/>
          </a:p>
          <a:p>
            <a:r>
              <a:rPr lang="it-IT" dirty="0"/>
              <a:t>Opentopia.com</a:t>
            </a:r>
            <a:endParaRPr lang="en-US" dirty="0"/>
          </a:p>
        </p:txBody>
      </p:sp>
      <p:sp>
        <p:nvSpPr>
          <p:cNvPr id="6" name="CasellaDiTesto 5"/>
          <p:cNvSpPr txBox="1"/>
          <p:nvPr/>
        </p:nvSpPr>
        <p:spPr>
          <a:xfrm>
            <a:off x="4644008" y="3573016"/>
            <a:ext cx="3672408" cy="2585323"/>
          </a:xfrm>
          <a:prstGeom prst="rect">
            <a:avLst/>
          </a:prstGeom>
          <a:noFill/>
        </p:spPr>
        <p:txBody>
          <a:bodyPr wrap="square" rtlCol="0">
            <a:spAutoFit/>
          </a:bodyPr>
          <a:lstStyle/>
          <a:p>
            <a:r>
              <a:rPr lang="en-US" dirty="0"/>
              <a:t>Name</a:t>
            </a:r>
          </a:p>
          <a:p>
            <a:r>
              <a:rPr lang="en-US" dirty="0"/>
              <a:t>Ages</a:t>
            </a:r>
          </a:p>
          <a:p>
            <a:r>
              <a:rPr lang="en-US" dirty="0"/>
              <a:t>Email</a:t>
            </a:r>
          </a:p>
          <a:p>
            <a:r>
              <a:rPr lang="en-US" dirty="0"/>
              <a:t>Addresses</a:t>
            </a:r>
          </a:p>
          <a:p>
            <a:r>
              <a:rPr lang="en-US" dirty="0"/>
              <a:t>Phone numbers</a:t>
            </a:r>
          </a:p>
          <a:p>
            <a:r>
              <a:rPr lang="en-US" dirty="0"/>
              <a:t>Photos</a:t>
            </a:r>
          </a:p>
          <a:p>
            <a:r>
              <a:rPr lang="en-US" dirty="0"/>
              <a:t>Etc.</a:t>
            </a:r>
          </a:p>
          <a:p>
            <a:r>
              <a:rPr lang="en-US" dirty="0"/>
              <a:t>Location</a:t>
            </a:r>
          </a:p>
          <a:p>
            <a:r>
              <a:rPr lang="en-US" dirty="0"/>
              <a:t>IP CAMERA &amp; </a:t>
            </a:r>
            <a:r>
              <a:rPr lang="en-US" dirty="0" err="1"/>
              <a:t>IoT</a:t>
            </a:r>
            <a:r>
              <a:rPr lang="en-US" dirty="0"/>
              <a:t>!!!</a:t>
            </a:r>
          </a:p>
        </p:txBody>
      </p:sp>
    </p:spTree>
    <p:extLst>
      <p:ext uri="{BB962C8B-B14F-4D97-AF65-F5344CB8AC3E}">
        <p14:creationId xmlns:p14="http://schemas.microsoft.com/office/powerpoint/2010/main" val="100951109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Google advanced operators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211</a:t>
            </a:fld>
            <a:endParaRPr lang="it-IT"/>
          </a:p>
        </p:txBody>
      </p:sp>
      <p:sp>
        <p:nvSpPr>
          <p:cNvPr id="4" name="Segnaposto contenuto 3"/>
          <p:cNvSpPr>
            <a:spLocks noGrp="1"/>
          </p:cNvSpPr>
          <p:nvPr>
            <p:ph sz="quarter" idx="1"/>
          </p:nvPr>
        </p:nvSpPr>
        <p:spPr/>
        <p:txBody>
          <a:bodyPr>
            <a:normAutofit fontScale="92500" lnSpcReduction="20000"/>
          </a:bodyPr>
          <a:lstStyle/>
          <a:p>
            <a:r>
              <a:rPr lang="en-US" b="1" dirty="0"/>
              <a:t>Web Search: </a:t>
            </a:r>
            <a:r>
              <a:rPr lang="en-US" dirty="0" err="1"/>
              <a:t>allinanchor</a:t>
            </a:r>
            <a:r>
              <a:rPr lang="en-US" dirty="0"/>
              <a:t>:, </a:t>
            </a:r>
            <a:r>
              <a:rPr lang="en-US" b="1" dirty="0" err="1"/>
              <a:t>allintext</a:t>
            </a:r>
            <a:r>
              <a:rPr lang="en-US" dirty="0"/>
              <a:t>:, </a:t>
            </a:r>
            <a:r>
              <a:rPr lang="en-US" b="1" dirty="0" err="1"/>
              <a:t>allintitle</a:t>
            </a:r>
            <a:r>
              <a:rPr lang="en-US" dirty="0"/>
              <a:t>:, </a:t>
            </a:r>
            <a:r>
              <a:rPr lang="en-US" b="1" dirty="0" err="1"/>
              <a:t>allinurl</a:t>
            </a:r>
            <a:r>
              <a:rPr lang="en-US" dirty="0"/>
              <a:t>:, </a:t>
            </a:r>
            <a:r>
              <a:rPr lang="en-US" b="1" dirty="0"/>
              <a:t>cache</a:t>
            </a:r>
            <a:r>
              <a:rPr lang="en-US" dirty="0"/>
              <a:t>:, define:, </a:t>
            </a:r>
            <a:r>
              <a:rPr lang="en-US" dirty="0" err="1"/>
              <a:t>filetype</a:t>
            </a:r>
            <a:r>
              <a:rPr lang="en-US" dirty="0"/>
              <a:t>:, id:, </a:t>
            </a:r>
            <a:r>
              <a:rPr lang="en-US" dirty="0" err="1"/>
              <a:t>inanchor</a:t>
            </a:r>
            <a:r>
              <a:rPr lang="en-US" dirty="0"/>
              <a:t>:, info:, </a:t>
            </a:r>
            <a:r>
              <a:rPr lang="en-US" b="1" dirty="0" err="1"/>
              <a:t>intext</a:t>
            </a:r>
            <a:r>
              <a:rPr lang="en-US" dirty="0"/>
              <a:t>:, </a:t>
            </a:r>
            <a:r>
              <a:rPr lang="en-US" b="1" dirty="0" err="1"/>
              <a:t>intitle</a:t>
            </a:r>
            <a:r>
              <a:rPr lang="en-US" dirty="0"/>
              <a:t>:, </a:t>
            </a:r>
            <a:r>
              <a:rPr lang="en-US" b="1" dirty="0" err="1"/>
              <a:t>inurl</a:t>
            </a:r>
            <a:r>
              <a:rPr lang="en-US" dirty="0"/>
              <a:t>:, link:, </a:t>
            </a:r>
            <a:r>
              <a:rPr lang="en-US" b="1" dirty="0"/>
              <a:t>related</a:t>
            </a:r>
            <a:r>
              <a:rPr lang="en-US" dirty="0"/>
              <a:t>:, </a:t>
            </a:r>
            <a:r>
              <a:rPr lang="en-US" b="1" dirty="0"/>
              <a:t>site</a:t>
            </a:r>
            <a:r>
              <a:rPr lang="en-US" dirty="0"/>
              <a:t>:</a:t>
            </a:r>
          </a:p>
          <a:p>
            <a:r>
              <a:rPr lang="en-US" b="1" dirty="0"/>
              <a:t>Image Search: </a:t>
            </a:r>
            <a:r>
              <a:rPr lang="en-US" dirty="0" err="1"/>
              <a:t>allintitle</a:t>
            </a:r>
            <a:r>
              <a:rPr lang="en-US" dirty="0"/>
              <a:t>:, </a:t>
            </a:r>
            <a:r>
              <a:rPr lang="en-US" dirty="0" err="1"/>
              <a:t>allinurl</a:t>
            </a:r>
            <a:r>
              <a:rPr lang="en-US" dirty="0"/>
              <a:t>:, </a:t>
            </a:r>
            <a:r>
              <a:rPr lang="en-US" dirty="0" err="1"/>
              <a:t>filetype</a:t>
            </a:r>
            <a:r>
              <a:rPr lang="en-US" dirty="0"/>
              <a:t>:, </a:t>
            </a:r>
            <a:r>
              <a:rPr lang="en-US" dirty="0" err="1"/>
              <a:t>inurl</a:t>
            </a:r>
            <a:r>
              <a:rPr lang="en-US" dirty="0"/>
              <a:t>:, </a:t>
            </a:r>
            <a:r>
              <a:rPr lang="en-US" dirty="0" err="1"/>
              <a:t>intitle</a:t>
            </a:r>
            <a:r>
              <a:rPr lang="en-US" dirty="0"/>
              <a:t>:, site:</a:t>
            </a:r>
          </a:p>
          <a:p>
            <a:r>
              <a:rPr lang="en-US" b="1" dirty="0"/>
              <a:t>Groups: </a:t>
            </a:r>
            <a:r>
              <a:rPr lang="en-US" dirty="0" err="1"/>
              <a:t>allintext</a:t>
            </a:r>
            <a:r>
              <a:rPr lang="en-US" dirty="0"/>
              <a:t>:, </a:t>
            </a:r>
            <a:r>
              <a:rPr lang="en-US" dirty="0" err="1"/>
              <a:t>allintitle</a:t>
            </a:r>
            <a:r>
              <a:rPr lang="en-US" dirty="0"/>
              <a:t>:, author:, group:, </a:t>
            </a:r>
            <a:r>
              <a:rPr lang="en-US" dirty="0" err="1"/>
              <a:t>insubject</a:t>
            </a:r>
            <a:r>
              <a:rPr lang="en-US" dirty="0"/>
              <a:t>:, </a:t>
            </a:r>
            <a:r>
              <a:rPr lang="en-US" dirty="0" err="1"/>
              <a:t>intext</a:t>
            </a:r>
            <a:r>
              <a:rPr lang="en-US" dirty="0"/>
              <a:t>:, </a:t>
            </a:r>
            <a:r>
              <a:rPr lang="en-US" dirty="0" err="1"/>
              <a:t>intitle</a:t>
            </a:r>
            <a:r>
              <a:rPr lang="en-US" dirty="0"/>
              <a:t>:</a:t>
            </a:r>
          </a:p>
          <a:p>
            <a:r>
              <a:rPr lang="en-US" b="1" dirty="0"/>
              <a:t>Directory: </a:t>
            </a:r>
            <a:r>
              <a:rPr lang="en-US" dirty="0" err="1"/>
              <a:t>allintext</a:t>
            </a:r>
            <a:r>
              <a:rPr lang="en-US" dirty="0"/>
              <a:t>:, </a:t>
            </a:r>
            <a:r>
              <a:rPr lang="en-US" dirty="0" err="1"/>
              <a:t>allintitle</a:t>
            </a:r>
            <a:r>
              <a:rPr lang="en-US" dirty="0"/>
              <a:t>:, </a:t>
            </a:r>
            <a:r>
              <a:rPr lang="en-US" dirty="0" err="1"/>
              <a:t>allinurl</a:t>
            </a:r>
            <a:r>
              <a:rPr lang="en-US" dirty="0"/>
              <a:t>:, </a:t>
            </a:r>
            <a:r>
              <a:rPr lang="en-US" dirty="0" err="1"/>
              <a:t>ext</a:t>
            </a:r>
            <a:r>
              <a:rPr lang="en-US" dirty="0"/>
              <a:t>:, </a:t>
            </a:r>
            <a:r>
              <a:rPr lang="en-US" dirty="0" err="1"/>
              <a:t>filetype</a:t>
            </a:r>
            <a:r>
              <a:rPr lang="en-US" dirty="0"/>
              <a:t>:, </a:t>
            </a:r>
            <a:r>
              <a:rPr lang="en-US" dirty="0" err="1"/>
              <a:t>intext</a:t>
            </a:r>
            <a:r>
              <a:rPr lang="en-US" dirty="0"/>
              <a:t>:, </a:t>
            </a:r>
            <a:r>
              <a:rPr lang="en-US" dirty="0" err="1"/>
              <a:t>intitle</a:t>
            </a:r>
            <a:r>
              <a:rPr lang="en-US" dirty="0"/>
              <a:t>:, </a:t>
            </a:r>
            <a:r>
              <a:rPr lang="en-US" dirty="0" err="1"/>
              <a:t>inurl</a:t>
            </a:r>
            <a:r>
              <a:rPr lang="en-US" dirty="0"/>
              <a:t>:</a:t>
            </a:r>
          </a:p>
          <a:p>
            <a:r>
              <a:rPr lang="en-US" b="1" dirty="0"/>
              <a:t>News: </a:t>
            </a:r>
            <a:r>
              <a:rPr lang="en-US" dirty="0" err="1"/>
              <a:t>allintext</a:t>
            </a:r>
            <a:r>
              <a:rPr lang="en-US" dirty="0"/>
              <a:t>:, </a:t>
            </a:r>
            <a:r>
              <a:rPr lang="en-US" dirty="0" err="1"/>
              <a:t>allintitle</a:t>
            </a:r>
            <a:r>
              <a:rPr lang="en-US" dirty="0"/>
              <a:t>:, </a:t>
            </a:r>
            <a:r>
              <a:rPr lang="en-US" dirty="0" err="1"/>
              <a:t>allinurl</a:t>
            </a:r>
            <a:r>
              <a:rPr lang="en-US" dirty="0"/>
              <a:t>:, </a:t>
            </a:r>
            <a:r>
              <a:rPr lang="en-US" dirty="0" err="1"/>
              <a:t>intext</a:t>
            </a:r>
            <a:r>
              <a:rPr lang="en-US" dirty="0"/>
              <a:t>:, </a:t>
            </a:r>
            <a:r>
              <a:rPr lang="en-US" dirty="0" err="1"/>
              <a:t>intitle</a:t>
            </a:r>
            <a:r>
              <a:rPr lang="en-US" dirty="0"/>
              <a:t>:, </a:t>
            </a:r>
            <a:r>
              <a:rPr lang="en-US" dirty="0" err="1"/>
              <a:t>inurl</a:t>
            </a:r>
            <a:r>
              <a:rPr lang="en-US" dirty="0"/>
              <a:t>:, location:, source:</a:t>
            </a:r>
          </a:p>
          <a:p>
            <a:r>
              <a:rPr lang="en-US" b="1" dirty="0"/>
              <a:t>Product Search: </a:t>
            </a:r>
            <a:r>
              <a:rPr lang="en-US" dirty="0" err="1"/>
              <a:t>allintext</a:t>
            </a:r>
            <a:r>
              <a:rPr lang="en-US" dirty="0"/>
              <a:t>:, </a:t>
            </a:r>
            <a:r>
              <a:rPr lang="en-US" dirty="0" err="1"/>
              <a:t>allintitle</a:t>
            </a:r>
            <a:r>
              <a:rPr lang="en-US" dirty="0"/>
              <a:t>:</a:t>
            </a:r>
          </a:p>
        </p:txBody>
      </p:sp>
    </p:spTree>
    <p:extLst>
      <p:ext uri="{BB962C8B-B14F-4D97-AF65-F5344CB8AC3E}">
        <p14:creationId xmlns:p14="http://schemas.microsoft.com/office/powerpoint/2010/main" val="131932947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a:t>personally identifiable information</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212</a:t>
            </a:fld>
            <a:endParaRPr lang="it-IT"/>
          </a:p>
        </p:txBody>
      </p:sp>
      <p:sp>
        <p:nvSpPr>
          <p:cNvPr id="4" name="Segnaposto contenuto 3"/>
          <p:cNvSpPr>
            <a:spLocks noGrp="1"/>
          </p:cNvSpPr>
          <p:nvPr>
            <p:ph sz="quarter" idx="1"/>
          </p:nvPr>
        </p:nvSpPr>
        <p:spPr>
          <a:xfrm>
            <a:off x="612648" y="1556792"/>
            <a:ext cx="8153400" cy="4495800"/>
          </a:xfrm>
        </p:spPr>
        <p:txBody>
          <a:bodyPr>
            <a:normAutofit fontScale="92500" lnSpcReduction="20000"/>
          </a:bodyPr>
          <a:lstStyle/>
          <a:p>
            <a:r>
              <a:rPr lang="en-US" b="1" dirty="0"/>
              <a:t>Website investigation:</a:t>
            </a:r>
          </a:p>
          <a:p>
            <a:r>
              <a:rPr lang="en-US" dirty="0"/>
              <a:t>https://Pipl.com</a:t>
            </a:r>
          </a:p>
          <a:p>
            <a:r>
              <a:rPr lang="en-US" dirty="0"/>
              <a:t>http://www.amazon.com/gp/registry/search/</a:t>
            </a:r>
          </a:p>
          <a:p>
            <a:r>
              <a:rPr lang="en-US" dirty="0"/>
              <a:t>http://www.indeed.com/resumes?q=%22PHm%22</a:t>
            </a:r>
          </a:p>
          <a:p>
            <a:r>
              <a:rPr lang="en-US" dirty="0"/>
              <a:t>https://www.linkedin.com/vsearch/f?trk=federated_advs&amp;adv=true</a:t>
            </a:r>
          </a:p>
          <a:p>
            <a:r>
              <a:rPr lang="en-US" dirty="0"/>
              <a:t>Cached data: http://archive.org/web/, google cache,</a:t>
            </a:r>
          </a:p>
          <a:p>
            <a:r>
              <a:rPr lang="en-US" dirty="0" err="1"/>
              <a:t>Knowem</a:t>
            </a:r>
            <a:r>
              <a:rPr lang="en-US" dirty="0"/>
              <a:t>,</a:t>
            </a:r>
          </a:p>
          <a:p>
            <a:r>
              <a:rPr lang="en-US" dirty="0"/>
              <a:t>checkusernames.com/</a:t>
            </a:r>
          </a:p>
          <a:p>
            <a:r>
              <a:rPr lang="en-US" dirty="0"/>
              <a:t>https://namechk.com/</a:t>
            </a:r>
          </a:p>
        </p:txBody>
      </p:sp>
    </p:spTree>
    <p:extLst>
      <p:ext uri="{BB962C8B-B14F-4D97-AF65-F5344CB8AC3E}">
        <p14:creationId xmlns:p14="http://schemas.microsoft.com/office/powerpoint/2010/main" val="252479147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Personally</a:t>
            </a:r>
            <a:r>
              <a:rPr lang="it-IT" dirty="0"/>
              <a:t> </a:t>
            </a:r>
            <a:r>
              <a:rPr lang="it-IT" dirty="0" err="1"/>
              <a:t>identifiable</a:t>
            </a:r>
            <a:r>
              <a:rPr lang="it-IT" dirty="0"/>
              <a:t> information</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213</a:t>
            </a:fld>
            <a:endParaRPr lang="it-IT"/>
          </a:p>
        </p:txBody>
      </p:sp>
      <p:sp>
        <p:nvSpPr>
          <p:cNvPr id="4" name="Segnaposto contenuto 3"/>
          <p:cNvSpPr>
            <a:spLocks noGrp="1"/>
          </p:cNvSpPr>
          <p:nvPr>
            <p:ph sz="quarter" idx="1"/>
          </p:nvPr>
        </p:nvSpPr>
        <p:spPr/>
        <p:txBody>
          <a:bodyPr/>
          <a:lstStyle/>
          <a:p>
            <a:r>
              <a:rPr lang="en-US" b="1" dirty="0"/>
              <a:t>US only:</a:t>
            </a:r>
          </a:p>
          <a:p>
            <a:r>
              <a:rPr lang="en-US" dirty="0"/>
              <a:t>http://www.classmates.com/</a:t>
            </a:r>
          </a:p>
          <a:p>
            <a:r>
              <a:rPr lang="en-US" dirty="0"/>
              <a:t>https://www.intelius.com/ </a:t>
            </a:r>
          </a:p>
          <a:p>
            <a:r>
              <a:rPr lang="en-US" dirty="0"/>
              <a:t>http://radaris.com/</a:t>
            </a:r>
          </a:p>
          <a:p>
            <a:r>
              <a:rPr lang="en-US" dirty="0"/>
              <a:t>http://www.spokeo.com/</a:t>
            </a:r>
          </a:p>
          <a:p>
            <a:r>
              <a:rPr lang="en-US" dirty="0"/>
              <a:t>http://www.peekyou.com/</a:t>
            </a:r>
          </a:p>
          <a:p>
            <a:r>
              <a:rPr lang="en-US" dirty="0"/>
              <a:t>http://mugshots.com/</a:t>
            </a:r>
          </a:p>
        </p:txBody>
      </p:sp>
    </p:spTree>
    <p:extLst>
      <p:ext uri="{BB962C8B-B14F-4D97-AF65-F5344CB8AC3E}">
        <p14:creationId xmlns:p14="http://schemas.microsoft.com/office/powerpoint/2010/main" val="171309999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Personally</a:t>
            </a:r>
            <a:r>
              <a:rPr lang="it-IT" dirty="0"/>
              <a:t> </a:t>
            </a:r>
            <a:r>
              <a:rPr lang="it-IT" dirty="0" err="1"/>
              <a:t>identifiable</a:t>
            </a:r>
            <a:r>
              <a:rPr lang="it-IT" dirty="0"/>
              <a:t> information</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214</a:t>
            </a:fld>
            <a:endParaRPr lang="it-IT"/>
          </a:p>
        </p:txBody>
      </p:sp>
      <p:sp>
        <p:nvSpPr>
          <p:cNvPr id="4" name="Segnaposto contenuto 3"/>
          <p:cNvSpPr>
            <a:spLocks noGrp="1"/>
          </p:cNvSpPr>
          <p:nvPr>
            <p:ph sz="quarter" idx="1"/>
          </p:nvPr>
        </p:nvSpPr>
        <p:spPr/>
        <p:txBody>
          <a:bodyPr>
            <a:normAutofit fontScale="77500" lnSpcReduction="20000"/>
          </a:bodyPr>
          <a:lstStyle/>
          <a:p>
            <a:r>
              <a:rPr lang="en-US" b="1" dirty="0"/>
              <a:t>Bitcoin :</a:t>
            </a:r>
          </a:p>
          <a:p>
            <a:pPr lvl="1"/>
            <a:r>
              <a:rPr lang="en-US" dirty="0"/>
              <a:t>https://blockchain.info/address/1Kqzbv4ekpJX3ohYWGEzMqzvf27VjBux35</a:t>
            </a:r>
          </a:p>
          <a:p>
            <a:pPr lvl="1"/>
            <a:r>
              <a:rPr lang="en-US" dirty="0">
                <a:hlinkClick r:id="rId2"/>
              </a:rPr>
              <a:t>https://www.blockseer.com/addresses/1Kqzbv4ekpJX3ohYWGEzMqzvf27VjBux35</a:t>
            </a:r>
            <a:endParaRPr lang="en-US" dirty="0"/>
          </a:p>
          <a:p>
            <a:r>
              <a:rPr lang="en-US" sz="3200" b="1" dirty="0"/>
              <a:t>Skype :</a:t>
            </a:r>
          </a:p>
          <a:p>
            <a:pPr lvl="1"/>
            <a:r>
              <a:rPr lang="en-US" dirty="0">
                <a:hlinkClick r:id="rId3"/>
              </a:rPr>
              <a:t>http://www.skresolver.com/</a:t>
            </a:r>
            <a:endParaRPr lang="en-US" dirty="0"/>
          </a:p>
          <a:p>
            <a:r>
              <a:rPr lang="en-US" b="1" dirty="0"/>
              <a:t>Companies/ business :</a:t>
            </a:r>
          </a:p>
          <a:p>
            <a:pPr lvl="1"/>
            <a:r>
              <a:rPr lang="en-US" dirty="0"/>
              <a:t>https://findthecompany.com</a:t>
            </a:r>
          </a:p>
          <a:p>
            <a:pPr lvl="1"/>
            <a:r>
              <a:rPr lang="en-US" dirty="0"/>
              <a:t>http://copyright.gov/</a:t>
            </a:r>
          </a:p>
          <a:p>
            <a:pPr lvl="1"/>
            <a:r>
              <a:rPr lang="en-US" dirty="0"/>
              <a:t>http://www.keywordspy.com/</a:t>
            </a:r>
          </a:p>
          <a:p>
            <a:pPr lvl="1"/>
            <a:r>
              <a:rPr lang="en-US" dirty="0"/>
              <a:t>https://www.crunchbase.com</a:t>
            </a:r>
          </a:p>
          <a:p>
            <a:pPr lvl="1"/>
            <a:r>
              <a:rPr lang="en-US" dirty="0"/>
              <a:t>https://connect.data.com</a:t>
            </a:r>
          </a:p>
        </p:txBody>
      </p:sp>
    </p:spTree>
    <p:extLst>
      <p:ext uri="{BB962C8B-B14F-4D97-AF65-F5344CB8AC3E}">
        <p14:creationId xmlns:p14="http://schemas.microsoft.com/office/powerpoint/2010/main" val="373371665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Geo-Location</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215</a:t>
            </a:fld>
            <a:endParaRPr lang="it-IT"/>
          </a:p>
        </p:txBody>
      </p:sp>
      <p:sp>
        <p:nvSpPr>
          <p:cNvPr id="4" name="Segnaposto contenuto 3"/>
          <p:cNvSpPr>
            <a:spLocks noGrp="1"/>
          </p:cNvSpPr>
          <p:nvPr>
            <p:ph sz="quarter" idx="1"/>
          </p:nvPr>
        </p:nvSpPr>
        <p:spPr/>
        <p:txBody>
          <a:bodyPr>
            <a:normAutofit/>
          </a:bodyPr>
          <a:lstStyle/>
          <a:p>
            <a:r>
              <a:rPr lang="en-US" dirty="0" err="1"/>
              <a:t>Gmaps</a:t>
            </a:r>
            <a:endParaRPr lang="en-US" dirty="0"/>
          </a:p>
          <a:p>
            <a:r>
              <a:rPr lang="en-US" dirty="0" err="1"/>
              <a:t>Gearth</a:t>
            </a:r>
            <a:endParaRPr lang="en-US" dirty="0"/>
          </a:p>
          <a:p>
            <a:endParaRPr lang="it-IT" dirty="0"/>
          </a:p>
          <a:p>
            <a:r>
              <a:rPr lang="en-US" dirty="0"/>
              <a:t>Private earth observation satellites:</a:t>
            </a:r>
          </a:p>
          <a:p>
            <a:pPr lvl="1"/>
            <a:r>
              <a:rPr lang="en-US" dirty="0" err="1"/>
              <a:t>GeoEye</a:t>
            </a:r>
            <a:r>
              <a:rPr lang="en-US" dirty="0"/>
              <a:t> – 5 satellites: IKONOS, OrbView-2, OrbView-3, GeoEye-1, GeoEye-2</a:t>
            </a:r>
          </a:p>
          <a:p>
            <a:pPr lvl="1"/>
            <a:r>
              <a:rPr lang="en-US" dirty="0" err="1"/>
              <a:t>DigitalGlobe</a:t>
            </a:r>
            <a:r>
              <a:rPr lang="en-US" dirty="0"/>
              <a:t> – 4 satellites: Early Bird 1, </a:t>
            </a:r>
            <a:r>
              <a:rPr lang="en-US" dirty="0" err="1"/>
              <a:t>Quickbird</a:t>
            </a:r>
            <a:r>
              <a:rPr lang="en-US" dirty="0"/>
              <a:t>, WorldView-1, Worldview-2</a:t>
            </a:r>
          </a:p>
          <a:p>
            <a:pPr lvl="1"/>
            <a:r>
              <a:rPr lang="en-US" dirty="0"/>
              <a:t>Spot Image – 2 satellites: Spot 4, Spot 5</a:t>
            </a:r>
          </a:p>
        </p:txBody>
      </p:sp>
    </p:spTree>
    <p:extLst>
      <p:ext uri="{BB962C8B-B14F-4D97-AF65-F5344CB8AC3E}">
        <p14:creationId xmlns:p14="http://schemas.microsoft.com/office/powerpoint/2010/main" val="116620401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SOCMINT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216</a:t>
            </a:fld>
            <a:endParaRPr lang="it-IT"/>
          </a:p>
        </p:txBody>
      </p:sp>
      <p:sp>
        <p:nvSpPr>
          <p:cNvPr id="4" name="Segnaposto contenuto 3"/>
          <p:cNvSpPr>
            <a:spLocks noGrp="1"/>
          </p:cNvSpPr>
          <p:nvPr>
            <p:ph sz="quarter" idx="1"/>
          </p:nvPr>
        </p:nvSpPr>
        <p:spPr/>
        <p:txBody>
          <a:bodyPr/>
          <a:lstStyle/>
          <a:p>
            <a:r>
              <a:rPr lang="en-US" dirty="0" err="1"/>
              <a:t>FacebookGRAPH</a:t>
            </a:r>
            <a:endParaRPr lang="en-US" dirty="0"/>
          </a:p>
          <a:p>
            <a:r>
              <a:rPr lang="en-US" dirty="0" err="1"/>
              <a:t>Fbsleep</a:t>
            </a:r>
            <a:endParaRPr lang="en-US" dirty="0"/>
          </a:p>
          <a:p>
            <a:r>
              <a:rPr lang="en-US" dirty="0"/>
              <a:t>Creepy</a:t>
            </a:r>
          </a:p>
          <a:p>
            <a:r>
              <a:rPr lang="en-US" dirty="0"/>
              <a:t>http://www.socialmention.com</a:t>
            </a:r>
          </a:p>
        </p:txBody>
      </p:sp>
    </p:spTree>
    <p:extLst>
      <p:ext uri="{BB962C8B-B14F-4D97-AF65-F5344CB8AC3E}">
        <p14:creationId xmlns:p14="http://schemas.microsoft.com/office/powerpoint/2010/main" val="23260333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Reverse Image </a:t>
            </a:r>
            <a:r>
              <a:rPr lang="it-IT" dirty="0" err="1"/>
              <a:t>Search</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217</a:t>
            </a:fld>
            <a:endParaRPr lang="it-IT"/>
          </a:p>
        </p:txBody>
      </p:sp>
      <p:sp>
        <p:nvSpPr>
          <p:cNvPr id="4" name="Segnaposto contenuto 3"/>
          <p:cNvSpPr>
            <a:spLocks noGrp="1"/>
          </p:cNvSpPr>
          <p:nvPr>
            <p:ph sz="quarter" idx="1"/>
          </p:nvPr>
        </p:nvSpPr>
        <p:spPr/>
        <p:txBody>
          <a:bodyPr/>
          <a:lstStyle/>
          <a:p>
            <a:r>
              <a:rPr lang="en-US" dirty="0"/>
              <a:t>Google Image</a:t>
            </a:r>
          </a:p>
          <a:p>
            <a:r>
              <a:rPr lang="en-US" dirty="0" err="1"/>
              <a:t>Tineye</a:t>
            </a:r>
            <a:endParaRPr lang="en-US" dirty="0"/>
          </a:p>
          <a:p>
            <a:r>
              <a:rPr lang="en-US" dirty="0" err="1"/>
              <a:t>Yandex</a:t>
            </a:r>
            <a:endParaRPr lang="en-US" dirty="0"/>
          </a:p>
          <a:p>
            <a:r>
              <a:rPr lang="en-US" dirty="0"/>
              <a:t>Googles (on G Play Store)</a:t>
            </a:r>
          </a:p>
          <a:p>
            <a:r>
              <a:rPr lang="en-US" dirty="0" err="1"/>
              <a:t>Findface</a:t>
            </a:r>
            <a:r>
              <a:rPr lang="en-US" dirty="0"/>
              <a:t> (on G Play Store)</a:t>
            </a:r>
          </a:p>
        </p:txBody>
      </p:sp>
    </p:spTree>
    <p:extLst>
      <p:ext uri="{BB962C8B-B14F-4D97-AF65-F5344CB8AC3E}">
        <p14:creationId xmlns:p14="http://schemas.microsoft.com/office/powerpoint/2010/main" val="184262755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Ad Analytics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218</a:t>
            </a:fld>
            <a:endParaRPr lang="it-IT"/>
          </a:p>
        </p:txBody>
      </p:sp>
      <p:sp>
        <p:nvSpPr>
          <p:cNvPr id="4" name="Segnaposto contenuto 3"/>
          <p:cNvSpPr>
            <a:spLocks noGrp="1"/>
          </p:cNvSpPr>
          <p:nvPr>
            <p:ph sz="quarter" idx="1"/>
          </p:nvPr>
        </p:nvSpPr>
        <p:spPr>
          <a:xfrm>
            <a:off x="612648" y="1600200"/>
            <a:ext cx="8153400" cy="2044824"/>
          </a:xfrm>
        </p:spPr>
        <p:txBody>
          <a:bodyPr/>
          <a:lstStyle/>
          <a:p>
            <a:r>
              <a:rPr lang="en-US" dirty="0"/>
              <a:t>http://spyonweb.com/</a:t>
            </a:r>
          </a:p>
          <a:p>
            <a:r>
              <a:rPr lang="en-US" dirty="0"/>
              <a:t>http://sameid.net/</a:t>
            </a:r>
          </a:p>
          <a:p>
            <a:r>
              <a:rPr lang="en-US" dirty="0"/>
              <a:t>https://ewhois.com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747516"/>
            <a:ext cx="5412127" cy="119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40" y="4959432"/>
            <a:ext cx="6100870" cy="118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17873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err="1"/>
              <a:t>Whois</a:t>
            </a:r>
            <a:r>
              <a:rPr lang="en-US" b="1" dirty="0"/>
              <a:t> intelligence</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219</a:t>
            </a:fld>
            <a:endParaRPr lang="it-IT"/>
          </a:p>
        </p:txBody>
      </p:sp>
      <p:sp>
        <p:nvSpPr>
          <p:cNvPr id="4" name="Segnaposto contenuto 3"/>
          <p:cNvSpPr>
            <a:spLocks noGrp="1"/>
          </p:cNvSpPr>
          <p:nvPr>
            <p:ph sz="quarter" idx="1"/>
          </p:nvPr>
        </p:nvSpPr>
        <p:spPr/>
        <p:txBody>
          <a:bodyPr>
            <a:normAutofit fontScale="92500"/>
          </a:bodyPr>
          <a:lstStyle/>
          <a:p>
            <a:r>
              <a:rPr lang="en-US" dirty="0"/>
              <a:t>Domain related information</a:t>
            </a:r>
          </a:p>
          <a:p>
            <a:r>
              <a:rPr lang="en-US" dirty="0"/>
              <a:t>Personal information</a:t>
            </a:r>
          </a:p>
          <a:p>
            <a:r>
              <a:rPr lang="en-US" dirty="0"/>
              <a:t>Contact details</a:t>
            </a:r>
          </a:p>
          <a:p>
            <a:r>
              <a:rPr lang="en-US" dirty="0" err="1"/>
              <a:t>Domaintools</a:t>
            </a:r>
            <a:endParaRPr lang="en-US" dirty="0"/>
          </a:p>
          <a:p>
            <a:r>
              <a:rPr lang="en-US" b="1" dirty="0"/>
              <a:t>The registry </a:t>
            </a:r>
            <a:r>
              <a:rPr lang="en-US" dirty="0"/>
              <a:t>– Stemming from ICANN, branching bodies manage top level domains (</a:t>
            </a:r>
            <a:r>
              <a:rPr lang="en-US" dirty="0" err="1"/>
              <a:t>tld</a:t>
            </a:r>
            <a:r>
              <a:rPr lang="en-US" dirty="0"/>
              <a:t>) such as com and org</a:t>
            </a:r>
          </a:p>
          <a:p>
            <a:r>
              <a:rPr lang="en-US" b="1" dirty="0"/>
              <a:t>The registrar </a:t>
            </a:r>
            <a:r>
              <a:rPr lang="en-US" dirty="0"/>
              <a:t>– Where we purchase our domain names</a:t>
            </a:r>
          </a:p>
          <a:p>
            <a:r>
              <a:rPr lang="en-US" b="1" dirty="0"/>
              <a:t>The registrant </a:t>
            </a:r>
            <a:r>
              <a:rPr lang="en-US" dirty="0"/>
              <a:t>– The purchaser of the domain</a:t>
            </a:r>
          </a:p>
        </p:txBody>
      </p:sp>
    </p:spTree>
    <p:extLst>
      <p:ext uri="{BB962C8B-B14F-4D97-AF65-F5344CB8AC3E}">
        <p14:creationId xmlns:p14="http://schemas.microsoft.com/office/powerpoint/2010/main" val="20098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Real world </a:t>
            </a:r>
            <a:r>
              <a:rPr lang="it-IT" dirty="0" err="1"/>
              <a:t>examples</a:t>
            </a:r>
            <a:r>
              <a:rPr lang="it-IT" dirty="0"/>
              <a:t>…</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22</a:t>
            </a:fld>
            <a:endParaRPr lang="it-IT"/>
          </a:p>
        </p:txBody>
      </p:sp>
      <p:sp>
        <p:nvSpPr>
          <p:cNvPr id="4" name="Segnaposto contenuto 3"/>
          <p:cNvSpPr>
            <a:spLocks noGrp="1"/>
          </p:cNvSpPr>
          <p:nvPr>
            <p:ph sz="quarter" idx="1"/>
          </p:nvPr>
        </p:nvSpPr>
        <p:spPr/>
        <p:txBody>
          <a:bodyPr>
            <a:normAutofit fontScale="85000" lnSpcReduction="20000"/>
          </a:bodyPr>
          <a:lstStyle/>
          <a:p>
            <a:r>
              <a:rPr lang="en-US" dirty="0"/>
              <a:t>The Red October Cyber-espionage Network</a:t>
            </a:r>
          </a:p>
          <a:p>
            <a:pPr lvl="1"/>
            <a:r>
              <a:rPr lang="en-US" dirty="0"/>
              <a:t>Kaspersky Lab [3] recently released a new research report on </a:t>
            </a:r>
            <a:r>
              <a:rPr lang="en-US" dirty="0" err="1"/>
              <a:t>spearphishing</a:t>
            </a:r>
            <a:r>
              <a:rPr lang="en-US" dirty="0"/>
              <a:t> attacks against diplomatic, governmental and research organizations.</a:t>
            </a:r>
          </a:p>
          <a:p>
            <a:pPr lvl="1"/>
            <a:r>
              <a:rPr lang="en-US" dirty="0"/>
              <a:t>The attack was launched in 2007 and remained active until the beginning of 2013.</a:t>
            </a:r>
          </a:p>
          <a:p>
            <a:pPr lvl="1"/>
            <a:r>
              <a:rPr lang="en-US" dirty="0"/>
              <a:t>Sensitive data was stolen from research institutions, nuclear and energy groups, and aerospace organizations.</a:t>
            </a:r>
          </a:p>
          <a:p>
            <a:pPr lvl="1"/>
            <a:r>
              <a:rPr lang="en-US" dirty="0"/>
              <a:t>the attackers sent a </a:t>
            </a:r>
            <a:r>
              <a:rPr lang="en-US" dirty="0" err="1">
                <a:solidFill>
                  <a:srgbClr val="FF0000"/>
                </a:solidFill>
              </a:rPr>
              <a:t>spearphishing</a:t>
            </a:r>
            <a:r>
              <a:rPr lang="en-US" dirty="0">
                <a:solidFill>
                  <a:srgbClr val="FF0000"/>
                </a:solidFill>
              </a:rPr>
              <a:t> e-mai</a:t>
            </a:r>
            <a:r>
              <a:rPr lang="en-US" dirty="0"/>
              <a:t>l to a carefully selected group of people.</a:t>
            </a:r>
          </a:p>
          <a:p>
            <a:pPr lvl="1"/>
            <a:r>
              <a:rPr lang="en-US" b="1" u="sng" dirty="0"/>
              <a:t>Stolen credentials were arranged in lists and then used to guess passwords of additional systems</a:t>
            </a:r>
            <a:r>
              <a:rPr lang="en-US" dirty="0"/>
              <a:t>.</a:t>
            </a:r>
          </a:p>
          <a:p>
            <a:pPr lvl="1"/>
            <a:r>
              <a:rPr lang="en-US" dirty="0"/>
              <a:t>the attackers were located in a Russian-speaking country.</a:t>
            </a:r>
          </a:p>
          <a:p>
            <a:endParaRPr lang="en-US" dirty="0"/>
          </a:p>
        </p:txBody>
      </p:sp>
    </p:spTree>
    <p:extLst>
      <p:ext uri="{BB962C8B-B14F-4D97-AF65-F5344CB8AC3E}">
        <p14:creationId xmlns:p14="http://schemas.microsoft.com/office/powerpoint/2010/main" val="386909811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Metadata | 'data about data'</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220</a:t>
            </a:fld>
            <a:endParaRPr lang="it-IT"/>
          </a:p>
        </p:txBody>
      </p:sp>
      <p:sp>
        <p:nvSpPr>
          <p:cNvPr id="4" name="Segnaposto contenuto 3"/>
          <p:cNvSpPr>
            <a:spLocks noGrp="1"/>
          </p:cNvSpPr>
          <p:nvPr>
            <p:ph sz="quarter" idx="1"/>
          </p:nvPr>
        </p:nvSpPr>
        <p:spPr/>
        <p:txBody>
          <a:bodyPr/>
          <a:lstStyle/>
          <a:p>
            <a:r>
              <a:rPr lang="en-US" dirty="0" err="1"/>
              <a:t>Foca</a:t>
            </a:r>
            <a:endParaRPr lang="en-US" dirty="0"/>
          </a:p>
          <a:p>
            <a:r>
              <a:rPr lang="en-US" dirty="0" err="1"/>
              <a:t>Metagoofil</a:t>
            </a:r>
            <a:endParaRPr lang="en-US" dirty="0"/>
          </a:p>
          <a:p>
            <a:r>
              <a:rPr lang="pt-BR" dirty="0"/>
              <a:t>Exiftool &lt;exif foto e docs&gt;</a:t>
            </a:r>
          </a:p>
          <a:p>
            <a:r>
              <a:rPr lang="en-US" dirty="0"/>
              <a:t>http://www.motherjones.com/files/images/war_photo_063010.jpg</a:t>
            </a:r>
          </a:p>
          <a:p>
            <a:r>
              <a:rPr lang="en-US" dirty="0" err="1"/>
              <a:t>gpg</a:t>
            </a:r>
            <a:r>
              <a:rPr lang="en-US" dirty="0"/>
              <a:t> –- with-fingerprint </a:t>
            </a:r>
            <a:r>
              <a:rPr lang="en-US" dirty="0" err="1"/>
              <a:t>key.asc</a:t>
            </a:r>
            <a:endParaRPr lang="en-US" dirty="0"/>
          </a:p>
          <a:p>
            <a:r>
              <a:rPr lang="en-US" dirty="0"/>
              <a:t>Printers </a:t>
            </a:r>
            <a:r>
              <a:rPr lang="en-US" b="1" dirty="0"/>
              <a:t>SRSLY?????</a:t>
            </a:r>
            <a:endParaRPr lang="en-US" dirty="0"/>
          </a:p>
        </p:txBody>
      </p:sp>
    </p:spTree>
    <p:extLst>
      <p:ext uri="{BB962C8B-B14F-4D97-AF65-F5344CB8AC3E}">
        <p14:creationId xmlns:p14="http://schemas.microsoft.com/office/powerpoint/2010/main" val="412963649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221</a:t>
            </a:fld>
            <a:endParaRPr lang="it-IT"/>
          </a:p>
        </p:txBody>
      </p:sp>
      <p:sp>
        <p:nvSpPr>
          <p:cNvPr id="4" name="Segnaposto contenuto 3"/>
          <p:cNvSpPr>
            <a:spLocks noGrp="1"/>
          </p:cNvSpPr>
          <p:nvPr>
            <p:ph sz="quarter" idx="1"/>
          </p:nvPr>
        </p:nvSpPr>
        <p:spPr/>
        <p:txBody>
          <a:bodyPr/>
          <a:lstStyle/>
          <a:p>
            <a:endParaRPr lang="en-US"/>
          </a:p>
        </p:txBody>
      </p:sp>
    </p:spTree>
    <p:extLst>
      <p:ext uri="{BB962C8B-B14F-4D97-AF65-F5344CB8AC3E}">
        <p14:creationId xmlns:p14="http://schemas.microsoft.com/office/powerpoint/2010/main" val="238194796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222</a:t>
            </a:fld>
            <a:endParaRPr lang="it-IT"/>
          </a:p>
        </p:txBody>
      </p:sp>
      <p:sp>
        <p:nvSpPr>
          <p:cNvPr id="4" name="Segnaposto contenuto 3"/>
          <p:cNvSpPr>
            <a:spLocks noGrp="1"/>
          </p:cNvSpPr>
          <p:nvPr>
            <p:ph sz="quarter" idx="1"/>
          </p:nvPr>
        </p:nvSpPr>
        <p:spPr/>
        <p:txBody>
          <a:bodyPr/>
          <a:lstStyle/>
          <a:p>
            <a:r>
              <a:rPr lang="en-US"/>
              <a:t>https://www.veracode.com/blog/2013/03/hacking-the-mind-how-why-social-engineering-works</a:t>
            </a:r>
          </a:p>
        </p:txBody>
      </p:sp>
    </p:spTree>
    <p:extLst>
      <p:ext uri="{BB962C8B-B14F-4D97-AF65-F5344CB8AC3E}">
        <p14:creationId xmlns:p14="http://schemas.microsoft.com/office/powerpoint/2010/main" val="88553680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References</a:t>
            </a:r>
            <a:endParaRPr lang="it-IT" dirty="0"/>
          </a:p>
        </p:txBody>
      </p:sp>
      <p:sp>
        <p:nvSpPr>
          <p:cNvPr id="3" name="Segnaposto contenuto 2"/>
          <p:cNvSpPr>
            <a:spLocks noGrp="1"/>
          </p:cNvSpPr>
          <p:nvPr>
            <p:ph sz="quarter" idx="1"/>
          </p:nvPr>
        </p:nvSpPr>
        <p:spPr/>
        <p:txBody>
          <a:bodyPr/>
          <a:lstStyle/>
          <a:p>
            <a:r>
              <a:rPr lang="en-US" b="1" dirty="0"/>
              <a:t>Responding to </a:t>
            </a:r>
            <a:r>
              <a:rPr lang="en-US" b="1" dirty="0" err="1"/>
              <a:t>Cybersecurity</a:t>
            </a:r>
            <a:r>
              <a:rPr lang="en-US" b="1" dirty="0"/>
              <a:t> and Social Engineering Threats </a:t>
            </a:r>
            <a:r>
              <a:rPr lang="en-US" dirty="0"/>
              <a:t>, 2015 OTA Winter Conference and Trade Show </a:t>
            </a:r>
          </a:p>
          <a:p>
            <a:r>
              <a:rPr lang="it-IT" b="1" dirty="0" err="1"/>
              <a:t>Physical</a:t>
            </a:r>
            <a:r>
              <a:rPr lang="it-IT" b="1" dirty="0"/>
              <a:t> Security to mitigate Social </a:t>
            </a:r>
            <a:r>
              <a:rPr lang="it-IT" b="1" dirty="0" err="1"/>
              <a:t>Engineering</a:t>
            </a:r>
            <a:r>
              <a:rPr lang="it-IT" b="1" dirty="0"/>
              <a:t> </a:t>
            </a:r>
            <a:r>
              <a:rPr lang="it-IT" b="1" dirty="0" err="1"/>
              <a:t>Risks</a:t>
            </a:r>
            <a:r>
              <a:rPr lang="it-IT" b="1" dirty="0"/>
              <a:t>, </a:t>
            </a:r>
            <a:r>
              <a:rPr lang="it-IT" b="1" dirty="0">
                <a:hlinkClick r:id="rId2"/>
              </a:rPr>
              <a:t>http://www.claconnect.com/</a:t>
            </a:r>
            <a:endParaRPr lang="it-IT" b="1" dirty="0"/>
          </a:p>
          <a:p>
            <a:r>
              <a:rPr lang="it-IT" dirty="0"/>
              <a:t>Guide to </a:t>
            </a:r>
            <a:r>
              <a:rPr lang="it-IT" dirty="0" err="1"/>
              <a:t>Preventing</a:t>
            </a:r>
            <a:r>
              <a:rPr lang="it-IT" dirty="0"/>
              <a:t> Social </a:t>
            </a:r>
            <a:r>
              <a:rPr lang="it-IT" dirty="0" err="1"/>
              <a:t>Engineering</a:t>
            </a:r>
            <a:r>
              <a:rPr lang="it-IT" dirty="0"/>
              <a:t> </a:t>
            </a:r>
            <a:r>
              <a:rPr lang="it-IT" dirty="0" err="1"/>
              <a:t>Fraud</a:t>
            </a:r>
            <a:r>
              <a:rPr lang="it-IT" dirty="0"/>
              <a:t>, </a:t>
            </a:r>
            <a:r>
              <a:rPr lang="it-IT" dirty="0">
                <a:hlinkClick r:id="rId3"/>
              </a:rPr>
              <a:t>http://www.chubb.com/</a:t>
            </a:r>
            <a:endParaRPr lang="it-IT" dirty="0"/>
          </a:p>
          <a:p>
            <a:r>
              <a:rPr lang="en-US" dirty="0"/>
              <a:t>Defensive Training for Social Engineering, 22nd Annual Conference, FISSEA 2009</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223</a:t>
            </a:fld>
            <a:endParaRPr lang="it-IT"/>
          </a:p>
        </p:txBody>
      </p:sp>
    </p:spTree>
    <p:extLst>
      <p:ext uri="{BB962C8B-B14F-4D97-AF65-F5344CB8AC3E}">
        <p14:creationId xmlns:p14="http://schemas.microsoft.com/office/powerpoint/2010/main" val="333464617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References</a:t>
            </a:r>
            <a:endParaRPr lang="it-IT" dirty="0"/>
          </a:p>
        </p:txBody>
      </p:sp>
      <p:sp>
        <p:nvSpPr>
          <p:cNvPr id="3" name="Segnaposto contenuto 2"/>
          <p:cNvSpPr>
            <a:spLocks noGrp="1"/>
          </p:cNvSpPr>
          <p:nvPr>
            <p:ph sz="quarter" idx="1"/>
          </p:nvPr>
        </p:nvSpPr>
        <p:spPr>
          <a:xfrm>
            <a:off x="449960" y="1600200"/>
            <a:ext cx="8586536" cy="4925144"/>
          </a:xfrm>
        </p:spPr>
        <p:txBody>
          <a:bodyPr>
            <a:normAutofit/>
          </a:bodyPr>
          <a:lstStyle/>
          <a:p>
            <a:r>
              <a:rPr lang="en-US" dirty="0"/>
              <a:t>Chris </a:t>
            </a:r>
            <a:r>
              <a:rPr lang="en-US" dirty="0" err="1"/>
              <a:t>Hadnagy</a:t>
            </a:r>
            <a:r>
              <a:rPr lang="en-US" dirty="0"/>
              <a:t> (</a:t>
            </a:r>
            <a:r>
              <a:rPr lang="en-US" dirty="0" err="1"/>
              <a:t>loganWHD</a:t>
            </a:r>
            <a:r>
              <a:rPr lang="en-US" dirty="0"/>
              <a:t>) , http://www.social-engineer.org</a:t>
            </a:r>
          </a:p>
          <a:p>
            <a:r>
              <a:rPr lang="en-US" dirty="0" err="1"/>
              <a:t>SEcManiac</a:t>
            </a:r>
            <a:r>
              <a:rPr lang="en-US" dirty="0"/>
              <a:t>, Hacking your perimeter..., </a:t>
            </a:r>
            <a:r>
              <a:rPr lang="en-US" dirty="0">
                <a:hlinkClick r:id="rId2"/>
              </a:rPr>
              <a:t>http://www.secmaniac.com</a:t>
            </a:r>
            <a:endParaRPr lang="en-US" dirty="0"/>
          </a:p>
          <a:p>
            <a:r>
              <a:rPr lang="en-US" dirty="0"/>
              <a:t>Case Study Of Industrial Espionage Through Social Engineering, </a:t>
            </a:r>
            <a:r>
              <a:rPr lang="en-US" dirty="0">
                <a:hlinkClick r:id="rId3"/>
              </a:rPr>
              <a:t>http://csrc.nist.gov/nissc/1996/papers/NISSC96/paper040/WINKLER.PDF</a:t>
            </a:r>
            <a:r>
              <a:rPr lang="en-US" dirty="0"/>
              <a:t>, NIST</a:t>
            </a:r>
          </a:p>
          <a:p>
            <a:r>
              <a:rPr lang="en-US" dirty="0"/>
              <a:t>SANS, http://www.sans.org/reading-room/catindex.php?cat_id=51</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224</a:t>
            </a:fld>
            <a:endParaRPr lang="it-IT"/>
          </a:p>
        </p:txBody>
      </p:sp>
    </p:spTree>
    <p:extLst>
      <p:ext uri="{BB962C8B-B14F-4D97-AF65-F5344CB8AC3E}">
        <p14:creationId xmlns:p14="http://schemas.microsoft.com/office/powerpoint/2010/main" val="842468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Real world </a:t>
            </a:r>
            <a:r>
              <a:rPr lang="it-IT" dirty="0" err="1"/>
              <a:t>examples</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23</a:t>
            </a:fld>
            <a:endParaRPr lang="it-IT"/>
          </a:p>
        </p:txBody>
      </p:sp>
      <p:sp>
        <p:nvSpPr>
          <p:cNvPr id="4" name="Segnaposto contenuto 3"/>
          <p:cNvSpPr>
            <a:spLocks noGrp="1"/>
          </p:cNvSpPr>
          <p:nvPr>
            <p:ph sz="quarter" idx="1"/>
          </p:nvPr>
        </p:nvSpPr>
        <p:spPr/>
        <p:txBody>
          <a:bodyPr>
            <a:normAutofit fontScale="92500" lnSpcReduction="10000"/>
          </a:bodyPr>
          <a:lstStyle/>
          <a:p>
            <a:r>
              <a:rPr lang="it-IT" dirty="0" err="1"/>
              <a:t>Waterholing</a:t>
            </a:r>
            <a:endParaRPr lang="it-IT" dirty="0"/>
          </a:p>
          <a:p>
            <a:pPr lvl="1"/>
            <a:r>
              <a:rPr lang="en-US" dirty="0"/>
              <a:t>Apple, Facebook, Twitter, 2013</a:t>
            </a:r>
          </a:p>
          <a:p>
            <a:pPr lvl="1"/>
            <a:r>
              <a:rPr lang="en-US" dirty="0"/>
              <a:t>The attackers </a:t>
            </a:r>
            <a:r>
              <a:rPr lang="en-US" dirty="0" err="1"/>
              <a:t>rst</a:t>
            </a:r>
            <a:r>
              <a:rPr lang="en-US" dirty="0"/>
              <a:t> compromised the development site "</a:t>
            </a:r>
            <a:r>
              <a:rPr lang="en-US" dirty="0" err="1"/>
              <a:t>iPhoneDevSDK</a:t>
            </a:r>
            <a:r>
              <a:rPr lang="en-US" dirty="0"/>
              <a:t>“</a:t>
            </a:r>
          </a:p>
          <a:p>
            <a:pPr lvl="1"/>
            <a:r>
              <a:rPr lang="en-US" dirty="0"/>
              <a:t>The website was modified to exploit the Java vulnerability on devices which visited the website.</a:t>
            </a:r>
            <a:endParaRPr lang="it-IT" dirty="0"/>
          </a:p>
          <a:p>
            <a:pPr lvl="1"/>
            <a:r>
              <a:rPr lang="en-US" dirty="0"/>
              <a:t>the attackers exploited Twitter's network and were able to </a:t>
            </a:r>
            <a:r>
              <a:rPr lang="en-US" b="1" u="sng" dirty="0"/>
              <a:t>compromise about 250.000 user accounts</a:t>
            </a:r>
            <a:r>
              <a:rPr lang="en-US" dirty="0"/>
              <a:t>, stealing user names, e-mail addresses, session tokens and encrypted passwords</a:t>
            </a:r>
          </a:p>
          <a:p>
            <a:pPr lvl="1"/>
            <a:r>
              <a:rPr lang="en-US" dirty="0"/>
              <a:t>malicious office documents are the most popular attack vectors, followed by malicious archives.</a:t>
            </a:r>
          </a:p>
          <a:p>
            <a:pPr lvl="1"/>
            <a:endParaRPr lang="en-US" dirty="0"/>
          </a:p>
        </p:txBody>
      </p:sp>
    </p:spTree>
    <p:extLst>
      <p:ext uri="{BB962C8B-B14F-4D97-AF65-F5344CB8AC3E}">
        <p14:creationId xmlns:p14="http://schemas.microsoft.com/office/powerpoint/2010/main" val="4080310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case of the </a:t>
            </a:r>
            <a:r>
              <a:rPr lang="it-IT" dirty="0" err="1"/>
              <a:t>overconfident</a:t>
            </a:r>
            <a:r>
              <a:rPr lang="it-IT" dirty="0"/>
              <a:t> CEO</a:t>
            </a:r>
            <a:endParaRPr lang="en-US" dirty="0"/>
          </a:p>
        </p:txBody>
      </p:sp>
      <p:sp>
        <p:nvSpPr>
          <p:cNvPr id="3" name="Segnaposto contenuto 2"/>
          <p:cNvSpPr>
            <a:spLocks noGrp="1"/>
          </p:cNvSpPr>
          <p:nvPr>
            <p:ph sz="quarter" idx="1"/>
          </p:nvPr>
        </p:nvSpPr>
        <p:spPr/>
        <p:txBody>
          <a:bodyPr>
            <a:normAutofit/>
          </a:bodyPr>
          <a:lstStyle/>
          <a:p>
            <a:r>
              <a:rPr lang="it-IT" dirty="0" err="1"/>
              <a:t>Lesson</a:t>
            </a:r>
            <a:r>
              <a:rPr lang="it-IT" dirty="0"/>
              <a:t> </a:t>
            </a:r>
            <a:r>
              <a:rPr lang="it-IT" dirty="0" err="1"/>
              <a:t>Learned</a:t>
            </a:r>
            <a:r>
              <a:rPr lang="it-IT" dirty="0"/>
              <a:t> 1: </a:t>
            </a:r>
            <a:r>
              <a:rPr lang="en-US" dirty="0"/>
              <a:t>No information, regardless of its personal or emotional nature, is off limits for a social engineer seeking to do harm.</a:t>
            </a:r>
          </a:p>
          <a:p>
            <a:r>
              <a:rPr lang="en-US" dirty="0"/>
              <a:t>Lesson Learned 2: It is often the person who thinks he is most secure who poses the biggest vulnerability. Some experts believe executives are the easiest social engineering targets</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24</a:t>
            </a:fld>
            <a:endParaRPr lang="it-IT"/>
          </a:p>
        </p:txBody>
      </p:sp>
    </p:spTree>
    <p:extLst>
      <p:ext uri="{BB962C8B-B14F-4D97-AF65-F5344CB8AC3E}">
        <p14:creationId xmlns:p14="http://schemas.microsoft.com/office/powerpoint/2010/main" val="4190718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story</a:t>
            </a:r>
            <a:endParaRPr lang="en-US" dirty="0"/>
          </a:p>
        </p:txBody>
      </p:sp>
      <p:sp>
        <p:nvSpPr>
          <p:cNvPr id="3" name="Segnaposto contenuto 2"/>
          <p:cNvSpPr>
            <a:spLocks noGrp="1"/>
          </p:cNvSpPr>
          <p:nvPr>
            <p:ph sz="quarter" idx="1"/>
          </p:nvPr>
        </p:nvSpPr>
        <p:spPr/>
        <p:txBody>
          <a:bodyPr>
            <a:normAutofit fontScale="92500" lnSpcReduction="20000"/>
          </a:bodyPr>
          <a:lstStyle/>
          <a:p>
            <a:r>
              <a:rPr lang="it-IT" dirty="0" err="1"/>
              <a:t>Hadnagy</a:t>
            </a:r>
            <a:r>
              <a:rPr lang="it-IT" dirty="0"/>
              <a:t> </a:t>
            </a:r>
            <a:r>
              <a:rPr lang="it-IT" dirty="0" err="1"/>
              <a:t>was</a:t>
            </a:r>
            <a:r>
              <a:rPr lang="it-IT" dirty="0"/>
              <a:t> </a:t>
            </a:r>
            <a:r>
              <a:rPr lang="it-IT" dirty="0" err="1"/>
              <a:t>hired</a:t>
            </a:r>
            <a:r>
              <a:rPr lang="it-IT" dirty="0"/>
              <a:t> </a:t>
            </a:r>
            <a:r>
              <a:rPr lang="it-IT" dirty="0" err="1"/>
              <a:t>as</a:t>
            </a:r>
            <a:r>
              <a:rPr lang="it-IT" dirty="0"/>
              <a:t> Se auditor to </a:t>
            </a:r>
            <a:r>
              <a:rPr lang="it-IT" dirty="0" err="1"/>
              <a:t>attempt</a:t>
            </a:r>
            <a:r>
              <a:rPr lang="it-IT" dirty="0"/>
              <a:t> to </a:t>
            </a:r>
            <a:r>
              <a:rPr lang="it-IT" dirty="0" err="1"/>
              <a:t>access</a:t>
            </a:r>
            <a:r>
              <a:rPr lang="it-IT" dirty="0"/>
              <a:t> the </a:t>
            </a:r>
            <a:r>
              <a:rPr lang="it-IT" dirty="0" err="1"/>
              <a:t>servers</a:t>
            </a:r>
            <a:r>
              <a:rPr lang="it-IT" dirty="0"/>
              <a:t> of a </a:t>
            </a:r>
            <a:r>
              <a:rPr lang="it-IT" dirty="0" err="1"/>
              <a:t>printing</a:t>
            </a:r>
            <a:r>
              <a:rPr lang="it-IT" dirty="0"/>
              <a:t> company.</a:t>
            </a:r>
          </a:p>
          <a:p>
            <a:r>
              <a:rPr lang="en-US" dirty="0"/>
              <a:t>The CEO told </a:t>
            </a:r>
            <a:r>
              <a:rPr lang="en-US" dirty="0" err="1"/>
              <a:t>Hadnagy</a:t>
            </a:r>
            <a:r>
              <a:rPr lang="en-US" dirty="0"/>
              <a:t> that hacking him would be next to impossible because he “guarded his secrets with his life.</a:t>
            </a:r>
          </a:p>
          <a:p>
            <a:r>
              <a:rPr lang="it-IT" dirty="0"/>
              <a:t>Information </a:t>
            </a:r>
            <a:r>
              <a:rPr lang="it-IT" dirty="0" err="1"/>
              <a:t>gathering</a:t>
            </a:r>
            <a:r>
              <a:rPr lang="it-IT" dirty="0"/>
              <a:t> -&gt; </a:t>
            </a:r>
            <a:r>
              <a:rPr lang="it-IT" dirty="0" err="1"/>
              <a:t>Hadnagy</a:t>
            </a:r>
            <a:r>
              <a:rPr lang="it-IT" dirty="0"/>
              <a:t> </a:t>
            </a:r>
            <a:r>
              <a:rPr lang="it-IT" dirty="0" err="1"/>
              <a:t>found</a:t>
            </a:r>
            <a:r>
              <a:rPr lang="it-IT" dirty="0"/>
              <a:t> </a:t>
            </a:r>
          </a:p>
          <a:p>
            <a:pPr lvl="1"/>
            <a:r>
              <a:rPr lang="it-IT" dirty="0"/>
              <a:t>the </a:t>
            </a:r>
            <a:r>
              <a:rPr lang="it-IT" dirty="0" err="1"/>
              <a:t>locations</a:t>
            </a:r>
            <a:r>
              <a:rPr lang="it-IT" dirty="0"/>
              <a:t> of </a:t>
            </a:r>
            <a:r>
              <a:rPr lang="it-IT" dirty="0" err="1"/>
              <a:t>servers</a:t>
            </a:r>
            <a:endParaRPr lang="it-IT" dirty="0"/>
          </a:p>
          <a:p>
            <a:pPr lvl="1"/>
            <a:r>
              <a:rPr lang="it-IT" dirty="0" err="1"/>
              <a:t>Ip</a:t>
            </a:r>
            <a:r>
              <a:rPr lang="it-IT" dirty="0"/>
              <a:t> </a:t>
            </a:r>
            <a:r>
              <a:rPr lang="it-IT" dirty="0" err="1"/>
              <a:t>addresses</a:t>
            </a:r>
            <a:endParaRPr lang="it-IT" dirty="0"/>
          </a:p>
          <a:p>
            <a:pPr lvl="1"/>
            <a:r>
              <a:rPr lang="it-IT" dirty="0"/>
              <a:t>Phone </a:t>
            </a:r>
            <a:r>
              <a:rPr lang="it-IT" dirty="0" err="1"/>
              <a:t>number</a:t>
            </a:r>
            <a:endParaRPr lang="it-IT" dirty="0"/>
          </a:p>
          <a:p>
            <a:pPr lvl="1"/>
            <a:r>
              <a:rPr lang="it-IT" dirty="0" err="1"/>
              <a:t>Phisical</a:t>
            </a:r>
            <a:r>
              <a:rPr lang="it-IT" dirty="0"/>
              <a:t> </a:t>
            </a:r>
            <a:r>
              <a:rPr lang="it-IT" dirty="0" err="1"/>
              <a:t>addresses</a:t>
            </a:r>
            <a:endParaRPr lang="it-IT" dirty="0"/>
          </a:p>
          <a:p>
            <a:pPr lvl="1"/>
            <a:r>
              <a:rPr lang="it-IT" dirty="0"/>
              <a:t>Mail </a:t>
            </a:r>
            <a:r>
              <a:rPr lang="it-IT" dirty="0" err="1"/>
              <a:t>servers</a:t>
            </a:r>
            <a:endParaRPr lang="it-IT" dirty="0"/>
          </a:p>
          <a:p>
            <a:pPr lvl="1"/>
            <a:r>
              <a:rPr lang="it-IT" dirty="0" err="1"/>
              <a:t>Employee</a:t>
            </a:r>
            <a:r>
              <a:rPr lang="it-IT" dirty="0"/>
              <a:t> </a:t>
            </a:r>
            <a:r>
              <a:rPr lang="it-IT" dirty="0" err="1"/>
              <a:t>names</a:t>
            </a:r>
            <a:r>
              <a:rPr lang="it-IT" dirty="0"/>
              <a:t> and </a:t>
            </a:r>
            <a:r>
              <a:rPr lang="it-IT" dirty="0" err="1"/>
              <a:t>titles</a:t>
            </a:r>
            <a:endParaRPr lang="en-US"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25</a:t>
            </a:fld>
            <a:endParaRPr lang="it-IT"/>
          </a:p>
        </p:txBody>
      </p:sp>
    </p:spTree>
    <p:extLst>
      <p:ext uri="{BB962C8B-B14F-4D97-AF65-F5344CB8AC3E}">
        <p14:creationId xmlns:p14="http://schemas.microsoft.com/office/powerpoint/2010/main" val="192665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breach</a:t>
            </a:r>
            <a:endParaRPr lang="en-US" dirty="0"/>
          </a:p>
        </p:txBody>
      </p:sp>
      <p:sp>
        <p:nvSpPr>
          <p:cNvPr id="3" name="Segnaposto contenuto 2"/>
          <p:cNvSpPr>
            <a:spLocks noGrp="1"/>
          </p:cNvSpPr>
          <p:nvPr>
            <p:ph sz="quarter" idx="1"/>
          </p:nvPr>
        </p:nvSpPr>
        <p:spPr/>
        <p:txBody>
          <a:bodyPr>
            <a:normAutofit fontScale="85000" lnSpcReduction="20000"/>
          </a:bodyPr>
          <a:lstStyle/>
          <a:p>
            <a:r>
              <a:rPr lang="it-IT" dirty="0" err="1"/>
              <a:t>Through</a:t>
            </a:r>
            <a:r>
              <a:rPr lang="it-IT" dirty="0"/>
              <a:t> </a:t>
            </a:r>
            <a:r>
              <a:rPr lang="it-IT" dirty="0" err="1"/>
              <a:t>Facebook</a:t>
            </a:r>
            <a:r>
              <a:rPr lang="it-IT" dirty="0"/>
              <a:t> he </a:t>
            </a:r>
            <a:r>
              <a:rPr lang="it-IT" dirty="0" err="1"/>
              <a:t>get</a:t>
            </a:r>
            <a:r>
              <a:rPr lang="it-IT" dirty="0"/>
              <a:t> personal </a:t>
            </a:r>
            <a:r>
              <a:rPr lang="it-IT" dirty="0" err="1"/>
              <a:t>details</a:t>
            </a:r>
            <a:r>
              <a:rPr lang="it-IT" dirty="0"/>
              <a:t> of CEO (</a:t>
            </a:r>
            <a:r>
              <a:rPr lang="en-US" dirty="0"/>
              <a:t>favorite restaurant and sports team</a:t>
            </a:r>
            <a:r>
              <a:rPr lang="it-IT" dirty="0"/>
              <a:t>)</a:t>
            </a:r>
          </a:p>
          <a:p>
            <a:r>
              <a:rPr lang="it-IT" dirty="0"/>
              <a:t>The </a:t>
            </a:r>
            <a:r>
              <a:rPr lang="it-IT" dirty="0" err="1"/>
              <a:t>prize</a:t>
            </a:r>
            <a:r>
              <a:rPr lang="it-IT" dirty="0"/>
              <a:t>: the CEO </a:t>
            </a:r>
            <a:r>
              <a:rPr lang="it-IT" dirty="0" err="1"/>
              <a:t>was</a:t>
            </a:r>
            <a:r>
              <a:rPr lang="it-IT" dirty="0"/>
              <a:t> </a:t>
            </a:r>
            <a:r>
              <a:rPr lang="it-IT" dirty="0" err="1"/>
              <a:t>involved</a:t>
            </a:r>
            <a:r>
              <a:rPr lang="it-IT" dirty="0"/>
              <a:t> in </a:t>
            </a:r>
            <a:r>
              <a:rPr lang="it-IT" dirty="0" err="1"/>
              <a:t>cancer</a:t>
            </a:r>
            <a:r>
              <a:rPr lang="it-IT" dirty="0"/>
              <a:t> </a:t>
            </a:r>
            <a:r>
              <a:rPr lang="it-IT" dirty="0" err="1"/>
              <a:t>fundraising</a:t>
            </a:r>
            <a:endParaRPr lang="it-IT" dirty="0"/>
          </a:p>
          <a:p>
            <a:pPr marL="514350" indent="-514350">
              <a:buFont typeface="+mj-lt"/>
              <a:buAutoNum type="arabicPeriod"/>
            </a:pPr>
            <a:r>
              <a:rPr lang="en-US" dirty="0"/>
              <a:t>He called the CEO and posed as a fundraiser from a cancer charity the CEO had dealt with in the past</a:t>
            </a:r>
          </a:p>
          <a:p>
            <a:pPr marL="514350" indent="-514350">
              <a:buFont typeface="+mj-lt"/>
              <a:buAutoNum type="arabicPeriod"/>
            </a:pPr>
            <a:r>
              <a:rPr lang="en-US" dirty="0"/>
              <a:t>He informed him they were offering a prize (his favorite team match) drawing in exchange for donations</a:t>
            </a:r>
          </a:p>
          <a:p>
            <a:pPr marL="514350" indent="-514350">
              <a:buFont typeface="+mj-lt"/>
              <a:buAutoNum type="arabicPeriod"/>
            </a:pPr>
            <a:r>
              <a:rPr lang="en-US" dirty="0"/>
              <a:t>The CEO bit, and agreed to let </a:t>
            </a:r>
            <a:r>
              <a:rPr lang="en-US" dirty="0" err="1"/>
              <a:t>Hadnagy</a:t>
            </a:r>
            <a:r>
              <a:rPr lang="en-US" dirty="0"/>
              <a:t> send him a PDF with more information on the fund drive. He even managed to get the CEO to tell him which version of Adobe reader he was running. Soon after he sent the PDF, the CEO opened it, installing a shell that allowed </a:t>
            </a:r>
            <a:r>
              <a:rPr lang="en-US" dirty="0" err="1"/>
              <a:t>Hadnagy</a:t>
            </a:r>
            <a:r>
              <a:rPr lang="en-US" dirty="0"/>
              <a:t> to access his machine.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26</a:t>
            </a:fld>
            <a:endParaRPr lang="it-IT"/>
          </a:p>
        </p:txBody>
      </p:sp>
    </p:spTree>
    <p:extLst>
      <p:ext uri="{BB962C8B-B14F-4D97-AF65-F5344CB8AC3E}">
        <p14:creationId xmlns:p14="http://schemas.microsoft.com/office/powerpoint/2010/main" val="320026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The </a:t>
            </a:r>
            <a:r>
              <a:rPr lang="it-IT" dirty="0" err="1"/>
              <a:t>theme</a:t>
            </a:r>
            <a:r>
              <a:rPr lang="it-IT" dirty="0"/>
              <a:t> park </a:t>
            </a:r>
            <a:r>
              <a:rPr lang="it-IT" dirty="0" err="1"/>
              <a:t>scandal</a:t>
            </a:r>
            <a:endParaRPr lang="en-US" dirty="0"/>
          </a:p>
        </p:txBody>
      </p:sp>
      <p:sp>
        <p:nvSpPr>
          <p:cNvPr id="3" name="Segnaposto contenuto 2"/>
          <p:cNvSpPr>
            <a:spLocks noGrp="1"/>
          </p:cNvSpPr>
          <p:nvPr>
            <p:ph sz="quarter" idx="1"/>
          </p:nvPr>
        </p:nvSpPr>
        <p:spPr/>
        <p:txBody>
          <a:bodyPr>
            <a:normAutofit fontScale="92500" lnSpcReduction="10000"/>
          </a:bodyPr>
          <a:lstStyle/>
          <a:p>
            <a:r>
              <a:rPr lang="en-US" dirty="0"/>
              <a:t>Lesson learned 3: Security policy is only as good as its enforcement.</a:t>
            </a:r>
          </a:p>
          <a:p>
            <a:r>
              <a:rPr lang="en-US" dirty="0"/>
              <a:t>Lesson learned 4: Criminals will often play to an employee’s desire to be helpful.</a:t>
            </a:r>
          </a:p>
          <a:p>
            <a:r>
              <a:rPr lang="it-IT" dirty="0"/>
              <a:t>The target: the </a:t>
            </a:r>
            <a:r>
              <a:rPr lang="it-IT" dirty="0" err="1"/>
              <a:t>ticketing</a:t>
            </a:r>
            <a:r>
              <a:rPr lang="it-IT" dirty="0"/>
              <a:t> </a:t>
            </a:r>
            <a:r>
              <a:rPr lang="it-IT" dirty="0" err="1"/>
              <a:t>system</a:t>
            </a:r>
            <a:r>
              <a:rPr lang="it-IT" dirty="0"/>
              <a:t> of a </a:t>
            </a:r>
            <a:r>
              <a:rPr lang="it-IT" dirty="0" err="1"/>
              <a:t>theme</a:t>
            </a:r>
            <a:r>
              <a:rPr lang="it-IT" dirty="0"/>
              <a:t> park</a:t>
            </a:r>
          </a:p>
          <a:p>
            <a:pPr marL="514350" indent="-514350">
              <a:buFont typeface="+mj-lt"/>
              <a:buAutoNum type="arabicPeriod"/>
            </a:pPr>
            <a:r>
              <a:rPr lang="en-US" dirty="0" err="1"/>
              <a:t>Hadnagy</a:t>
            </a:r>
            <a:r>
              <a:rPr lang="en-US" dirty="0"/>
              <a:t> started his test by calling the park, posing as a software salesperson. He was offering a new type of </a:t>
            </a:r>
            <a:r>
              <a:rPr lang="en-US" dirty="0" err="1"/>
              <a:t>PDFreading</a:t>
            </a:r>
            <a:r>
              <a:rPr lang="en-US" dirty="0"/>
              <a:t> software that he wanted the park to try through a trial offer. He asked what version they were currently using, obtained the information easily and was ready for step two.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27</a:t>
            </a:fld>
            <a:endParaRPr lang="it-IT"/>
          </a:p>
        </p:txBody>
      </p:sp>
    </p:spTree>
    <p:extLst>
      <p:ext uri="{BB962C8B-B14F-4D97-AF65-F5344CB8AC3E}">
        <p14:creationId xmlns:p14="http://schemas.microsoft.com/office/powerpoint/2010/main" val="115699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breach</a:t>
            </a:r>
            <a:endParaRPr lang="en-US" dirty="0"/>
          </a:p>
        </p:txBody>
      </p:sp>
      <p:sp>
        <p:nvSpPr>
          <p:cNvPr id="3" name="Segnaposto contenuto 2"/>
          <p:cNvSpPr>
            <a:spLocks noGrp="1"/>
          </p:cNvSpPr>
          <p:nvPr>
            <p:ph sz="quarter" idx="1"/>
          </p:nvPr>
        </p:nvSpPr>
        <p:spPr/>
        <p:txBody>
          <a:bodyPr>
            <a:normAutofit fontScale="92500"/>
          </a:bodyPr>
          <a:lstStyle/>
          <a:p>
            <a:pPr marL="514350" indent="-514350">
              <a:buFont typeface="+mj-lt"/>
              <a:buAutoNum type="arabicPeriod" startAt="2"/>
            </a:pPr>
            <a:r>
              <a:rPr lang="it-IT" dirty="0" err="1"/>
              <a:t>Hadnagy</a:t>
            </a:r>
            <a:r>
              <a:rPr lang="it-IT" dirty="0"/>
              <a:t> </a:t>
            </a:r>
            <a:r>
              <a:rPr lang="en-US" dirty="0"/>
              <a:t>asked one of the employees if they might use their computer to open a file from his email that contained a PDF attachment for a coupon that would give them discount admission.</a:t>
            </a:r>
          </a:p>
          <a:p>
            <a:pPr marL="514350" indent="-514350">
              <a:buFont typeface="+mj-lt"/>
              <a:buAutoNum type="arabicPeriod" startAt="2"/>
            </a:pPr>
            <a:r>
              <a:rPr lang="en-US" dirty="0"/>
              <a:t>The whole thing could have gone south if she said no,” explains </a:t>
            </a:r>
            <a:r>
              <a:rPr lang="en-US" dirty="0" err="1"/>
              <a:t>Hadnagy</a:t>
            </a:r>
            <a:r>
              <a:rPr lang="en-US" dirty="0"/>
              <a:t>. “But looking like a dad, with a kid anxious to get into the park, pulls at the heart strings.”</a:t>
            </a:r>
          </a:p>
          <a:p>
            <a:pPr marL="514350" indent="-514350">
              <a:buFont typeface="+mj-lt"/>
              <a:buAutoNum type="arabicPeriod" startAt="2"/>
            </a:pPr>
            <a:r>
              <a:rPr lang="en-US" dirty="0"/>
              <a:t>The employee agreed, and the park’s computer </a:t>
            </a:r>
            <a:r>
              <a:rPr lang="en-US" dirty="0" err="1"/>
              <a:t>systemwas</a:t>
            </a:r>
            <a:r>
              <a:rPr lang="en-US" dirty="0"/>
              <a:t> quickly compromised by </a:t>
            </a:r>
            <a:r>
              <a:rPr lang="en-US" dirty="0" err="1"/>
              <a:t>Hadnagy’s</a:t>
            </a:r>
            <a:r>
              <a:rPr lang="en-US" dirty="0"/>
              <a:t> bad PDF.</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28</a:t>
            </a:fld>
            <a:endParaRPr lang="it-IT"/>
          </a:p>
        </p:txBody>
      </p:sp>
    </p:spTree>
    <p:extLst>
      <p:ext uri="{BB962C8B-B14F-4D97-AF65-F5344CB8AC3E}">
        <p14:creationId xmlns:p14="http://schemas.microsoft.com/office/powerpoint/2010/main" val="975227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hacker </a:t>
            </a:r>
            <a:r>
              <a:rPr lang="it-IT" dirty="0" err="1"/>
              <a:t>is</a:t>
            </a:r>
            <a:r>
              <a:rPr lang="it-IT" dirty="0"/>
              <a:t> </a:t>
            </a:r>
            <a:r>
              <a:rPr lang="it-IT" dirty="0" err="1"/>
              <a:t>hacked</a:t>
            </a:r>
            <a:endParaRPr lang="en-US" dirty="0"/>
          </a:p>
        </p:txBody>
      </p:sp>
      <p:sp>
        <p:nvSpPr>
          <p:cNvPr id="3" name="Segnaposto contenuto 2"/>
          <p:cNvSpPr>
            <a:spLocks noGrp="1"/>
          </p:cNvSpPr>
          <p:nvPr>
            <p:ph sz="quarter" idx="1"/>
          </p:nvPr>
        </p:nvSpPr>
        <p:spPr/>
        <p:txBody>
          <a:bodyPr>
            <a:normAutofit fontScale="92500" lnSpcReduction="10000"/>
          </a:bodyPr>
          <a:lstStyle/>
          <a:p>
            <a:r>
              <a:rPr lang="en-US" dirty="0"/>
              <a:t>Lesson learned 5: Social engineering can be part of an organization’s </a:t>
            </a:r>
            <a:r>
              <a:rPr lang="en-US" b="1" u="sng" dirty="0">
                <a:solidFill>
                  <a:srgbClr val="FF0000"/>
                </a:solidFill>
              </a:rPr>
              <a:t>defense strategy</a:t>
            </a:r>
            <a:r>
              <a:rPr lang="en-US" dirty="0"/>
              <a:t>.</a:t>
            </a:r>
          </a:p>
          <a:p>
            <a:r>
              <a:rPr lang="en-US" dirty="0"/>
              <a:t>Lesson learned 6: Criminals will often go for the </a:t>
            </a:r>
            <a:r>
              <a:rPr lang="en-US" dirty="0" err="1"/>
              <a:t>lowhanging</a:t>
            </a:r>
            <a:r>
              <a:rPr lang="en-US" dirty="0"/>
              <a:t> fruit. Anyone can be a target if security is low</a:t>
            </a:r>
          </a:p>
          <a:p>
            <a:r>
              <a:rPr lang="en-US" dirty="0" err="1"/>
              <a:t>Hadnagy</a:t>
            </a:r>
            <a:r>
              <a:rPr lang="en-US" dirty="0"/>
              <a:t> profiles “John,” a penetration tester hired to conduct a standard network penetration test for a client. He ran a scan using </a:t>
            </a:r>
            <a:r>
              <a:rPr lang="en-US" dirty="0" err="1"/>
              <a:t>Metasploit</a:t>
            </a:r>
            <a:r>
              <a:rPr lang="en-US" dirty="0"/>
              <a:t>, which revealed an open VNC (virtual network computing) server, a server that allows control of other machines on the network.</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29</a:t>
            </a:fld>
            <a:endParaRPr lang="it-IT"/>
          </a:p>
        </p:txBody>
      </p:sp>
    </p:spTree>
    <p:extLst>
      <p:ext uri="{BB962C8B-B14F-4D97-AF65-F5344CB8AC3E}">
        <p14:creationId xmlns:p14="http://schemas.microsoft.com/office/powerpoint/2010/main" val="1467635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DD6A6-DD49-43BB-9ED3-C8E6CDA6E787}"/>
              </a:ext>
            </a:extLst>
          </p:cNvPr>
          <p:cNvSpPr>
            <a:spLocks noGrp="1"/>
          </p:cNvSpPr>
          <p:nvPr>
            <p:ph type="title"/>
          </p:nvPr>
        </p:nvSpPr>
        <p:spPr/>
        <p:txBody>
          <a:bodyPr/>
          <a:lstStyle/>
          <a:p>
            <a:endParaRPr lang="it-IT"/>
          </a:p>
        </p:txBody>
      </p:sp>
      <p:sp>
        <p:nvSpPr>
          <p:cNvPr id="3" name="Segnaposto numero diapositiva 2">
            <a:extLst>
              <a:ext uri="{FF2B5EF4-FFF2-40B4-BE49-F238E27FC236}">
                <a16:creationId xmlns:a16="http://schemas.microsoft.com/office/drawing/2014/main" id="{F185FDC7-5642-47DC-A0D8-51404C554A69}"/>
              </a:ext>
            </a:extLst>
          </p:cNvPr>
          <p:cNvSpPr>
            <a:spLocks noGrp="1"/>
          </p:cNvSpPr>
          <p:nvPr>
            <p:ph type="sldNum" sz="quarter" idx="12"/>
          </p:nvPr>
        </p:nvSpPr>
        <p:spPr/>
        <p:txBody>
          <a:bodyPr>
            <a:normAutofit fontScale="85000" lnSpcReduction="20000"/>
          </a:bodyPr>
          <a:lstStyle/>
          <a:p>
            <a:fld id="{E7D24981-4F46-4F0A-8BF2-954C03826D45}" type="slidenum">
              <a:rPr lang="it-IT" smtClean="0"/>
              <a:pPr/>
              <a:t>3</a:t>
            </a:fld>
            <a:endParaRPr lang="it-IT"/>
          </a:p>
        </p:txBody>
      </p:sp>
      <p:sp>
        <p:nvSpPr>
          <p:cNvPr id="4" name="Segnaposto contenuto 3">
            <a:extLst>
              <a:ext uri="{FF2B5EF4-FFF2-40B4-BE49-F238E27FC236}">
                <a16:creationId xmlns:a16="http://schemas.microsoft.com/office/drawing/2014/main" id="{FAA885C2-68F3-4F07-8C80-B2E81108D527}"/>
              </a:ext>
            </a:extLst>
          </p:cNvPr>
          <p:cNvSpPr>
            <a:spLocks noGrp="1"/>
          </p:cNvSpPr>
          <p:nvPr>
            <p:ph sz="quarter" idx="1"/>
          </p:nvPr>
        </p:nvSpPr>
        <p:spPr/>
        <p:txBody>
          <a:bodyPr/>
          <a:lstStyle/>
          <a:p>
            <a:endParaRPr lang="it-IT"/>
          </a:p>
        </p:txBody>
      </p:sp>
      <p:pic>
        <p:nvPicPr>
          <p:cNvPr id="5" name="Immagine 4">
            <a:extLst>
              <a:ext uri="{FF2B5EF4-FFF2-40B4-BE49-F238E27FC236}">
                <a16:creationId xmlns:a16="http://schemas.microsoft.com/office/drawing/2014/main" id="{EE4542B0-5AA8-40D7-AF68-DEC0BBB9251B}"/>
              </a:ext>
            </a:extLst>
          </p:cNvPr>
          <p:cNvPicPr>
            <a:picLocks noChangeAspect="1"/>
          </p:cNvPicPr>
          <p:nvPr/>
        </p:nvPicPr>
        <p:blipFill>
          <a:blip r:embed="rId2"/>
          <a:stretch>
            <a:fillRect/>
          </a:stretch>
        </p:blipFill>
        <p:spPr>
          <a:xfrm>
            <a:off x="0" y="857250"/>
            <a:ext cx="9144000" cy="5143500"/>
          </a:xfrm>
          <a:prstGeom prst="rect">
            <a:avLst/>
          </a:prstGeom>
        </p:spPr>
      </p:pic>
      <p:sp>
        <p:nvSpPr>
          <p:cNvPr id="6" name="Rettangolo 5">
            <a:extLst>
              <a:ext uri="{FF2B5EF4-FFF2-40B4-BE49-F238E27FC236}">
                <a16:creationId xmlns:a16="http://schemas.microsoft.com/office/drawing/2014/main" id="{467C89BC-39B0-4F07-A8F7-771563BCDFAA}"/>
              </a:ext>
            </a:extLst>
          </p:cNvPr>
          <p:cNvSpPr/>
          <p:nvPr/>
        </p:nvSpPr>
        <p:spPr>
          <a:xfrm>
            <a:off x="2267744" y="2060848"/>
            <a:ext cx="57606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03A8334A-1459-455E-AB60-E995DCB44AF4}"/>
              </a:ext>
            </a:extLst>
          </p:cNvPr>
          <p:cNvSpPr/>
          <p:nvPr/>
        </p:nvSpPr>
        <p:spPr>
          <a:xfrm>
            <a:off x="1889792" y="2076866"/>
            <a:ext cx="194320" cy="141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52922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breach</a:t>
            </a:r>
            <a:endParaRPr lang="en-US" dirty="0"/>
          </a:p>
        </p:txBody>
      </p:sp>
      <p:sp>
        <p:nvSpPr>
          <p:cNvPr id="3" name="Segnaposto contenuto 2"/>
          <p:cNvSpPr>
            <a:spLocks noGrp="1"/>
          </p:cNvSpPr>
          <p:nvPr>
            <p:ph sz="quarter" idx="1"/>
          </p:nvPr>
        </p:nvSpPr>
        <p:spPr/>
        <p:txBody>
          <a:bodyPr>
            <a:normAutofit fontScale="77500" lnSpcReduction="20000"/>
          </a:bodyPr>
          <a:lstStyle/>
          <a:p>
            <a:pPr marL="514350" indent="-514350">
              <a:buFont typeface="+mj-lt"/>
              <a:buAutoNum type="arabicPeriod"/>
            </a:pPr>
            <a:r>
              <a:rPr lang="en-US" dirty="0"/>
              <a:t>He was documenting the find with the VNC session open when, suddenly in the background, a mouse began to move across the screen.</a:t>
            </a:r>
          </a:p>
          <a:p>
            <a:pPr marL="514350" indent="-514350">
              <a:buFont typeface="+mj-lt"/>
              <a:buAutoNum type="arabicPeriod"/>
            </a:pPr>
            <a:r>
              <a:rPr lang="en-US" dirty="0"/>
              <a:t>Taking a chance, John opened Notepad and began chatting with the intruder, posing as a new and unskilled hacker.</a:t>
            </a:r>
          </a:p>
          <a:p>
            <a:pPr marL="514350" indent="-514350">
              <a:buFont typeface="+mj-lt"/>
              <a:buAutoNum type="arabicPeriod"/>
            </a:pPr>
            <a:r>
              <a:rPr lang="en-US" dirty="0"/>
              <a:t>“He thought, ‘How can I get more information from this guy and be more valuable to my client?’”</a:t>
            </a:r>
          </a:p>
          <a:p>
            <a:pPr marL="514350" indent="-514350">
              <a:buFont typeface="+mj-lt"/>
              <a:buAutoNum type="arabicPeriod"/>
            </a:pPr>
            <a:r>
              <a:rPr lang="en-US" dirty="0"/>
              <a:t>“John played to the guy’s ego by trying to pretend he was a newbie who wanted to learn more from a master hacker.”</a:t>
            </a:r>
          </a:p>
          <a:p>
            <a:r>
              <a:rPr lang="en-US" dirty="0"/>
              <a:t>By the time the chat was over, he had the intruder’s email, contact information and even a picture of him. He reported the information back to his client, and the problem of easy access to the system was also fixed</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30</a:t>
            </a:fld>
            <a:endParaRPr lang="it-IT"/>
          </a:p>
        </p:txBody>
      </p:sp>
    </p:spTree>
    <p:extLst>
      <p:ext uri="{BB962C8B-B14F-4D97-AF65-F5344CB8AC3E}">
        <p14:creationId xmlns:p14="http://schemas.microsoft.com/office/powerpoint/2010/main" val="612855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On Social Networks</a:t>
            </a:r>
            <a:endParaRPr lang="en-US" dirty="0"/>
          </a:p>
        </p:txBody>
      </p:sp>
      <p:sp>
        <p:nvSpPr>
          <p:cNvPr id="3" name="Segnaposto contenuto 2"/>
          <p:cNvSpPr>
            <a:spLocks noGrp="1"/>
          </p:cNvSpPr>
          <p:nvPr>
            <p:ph sz="quarter" idx="1"/>
          </p:nvPr>
        </p:nvSpPr>
        <p:spPr/>
        <p:txBody>
          <a:bodyPr/>
          <a:lstStyle/>
          <a:p>
            <a:r>
              <a:rPr lang="en-US" dirty="0"/>
              <a:t>“I’m traveling in London and I’ve lost my wallet. Can you wire some money?”</a:t>
            </a:r>
          </a:p>
          <a:p>
            <a:r>
              <a:rPr lang="en-US" i="1" dirty="0"/>
              <a:t>“Someone has a secret crush on you! Download this application to find who!”</a:t>
            </a:r>
          </a:p>
          <a:p>
            <a:r>
              <a:rPr lang="en-US" i="1" dirty="0"/>
              <a:t>“Check out this link!”</a:t>
            </a:r>
            <a:endParaRPr lang="en-US"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31</a:t>
            </a:fld>
            <a:endParaRPr lang="it-IT"/>
          </a:p>
        </p:txBody>
      </p:sp>
    </p:spTree>
    <p:extLst>
      <p:ext uri="{BB962C8B-B14F-4D97-AF65-F5344CB8AC3E}">
        <p14:creationId xmlns:p14="http://schemas.microsoft.com/office/powerpoint/2010/main" val="392800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the Office</a:t>
            </a:r>
            <a:endParaRPr lang="en-US" dirty="0"/>
          </a:p>
        </p:txBody>
      </p:sp>
      <p:sp>
        <p:nvSpPr>
          <p:cNvPr id="3" name="Segnaposto contenuto 2"/>
          <p:cNvSpPr>
            <a:spLocks noGrp="1"/>
          </p:cNvSpPr>
          <p:nvPr>
            <p:ph sz="quarter" idx="1"/>
          </p:nvPr>
        </p:nvSpPr>
        <p:spPr/>
        <p:txBody>
          <a:bodyPr/>
          <a:lstStyle/>
          <a:p>
            <a:endParaRPr lang="en-US" dirty="0"/>
          </a:p>
          <a:p>
            <a:r>
              <a:rPr lang="en-US" i="1" dirty="0"/>
              <a:t>“This is Chris from tech services. I’ve been notified of an infection on your computer.”</a:t>
            </a:r>
          </a:p>
          <a:p>
            <a:r>
              <a:rPr lang="en-US" i="1" dirty="0"/>
              <a:t>“Can you hold the door for me? I don’t have my key/access card on me.”</a:t>
            </a:r>
            <a:endParaRPr lang="en-US"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32</a:t>
            </a:fld>
            <a:endParaRPr lang="it-IT"/>
          </a:p>
        </p:txBody>
      </p:sp>
    </p:spTree>
    <p:extLst>
      <p:ext uri="{BB962C8B-B14F-4D97-AF65-F5344CB8AC3E}">
        <p14:creationId xmlns:p14="http://schemas.microsoft.com/office/powerpoint/2010/main" val="264562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Phishing</a:t>
            </a:r>
            <a:r>
              <a:rPr lang="it-IT" dirty="0"/>
              <a:t> </a:t>
            </a:r>
            <a:r>
              <a:rPr lang="it-IT" dirty="0" err="1"/>
              <a:t>lures</a:t>
            </a:r>
            <a:endParaRPr lang="en-US" dirty="0"/>
          </a:p>
        </p:txBody>
      </p:sp>
      <p:sp>
        <p:nvSpPr>
          <p:cNvPr id="3" name="Segnaposto contenuto 2"/>
          <p:cNvSpPr>
            <a:spLocks noGrp="1"/>
          </p:cNvSpPr>
          <p:nvPr>
            <p:ph sz="quarter" idx="1"/>
          </p:nvPr>
        </p:nvSpPr>
        <p:spPr/>
        <p:txBody>
          <a:bodyPr/>
          <a:lstStyle/>
          <a:p>
            <a:r>
              <a:rPr lang="en-US" i="1" dirty="0"/>
              <a:t>“You have not paid for the item you recently won on eBay. Please click here to pay.” </a:t>
            </a:r>
          </a:p>
          <a:p>
            <a:r>
              <a:rPr lang="en-US" i="1" dirty="0"/>
              <a:t>“You’ve been let go. Click here to register for severance pay.”</a:t>
            </a:r>
            <a:endParaRPr lang="en-US"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33</a:t>
            </a:fld>
            <a:endParaRPr lang="it-IT"/>
          </a:p>
        </p:txBody>
      </p:sp>
    </p:spTree>
    <p:extLst>
      <p:ext uri="{BB962C8B-B14F-4D97-AF65-F5344CB8AC3E}">
        <p14:creationId xmlns:p14="http://schemas.microsoft.com/office/powerpoint/2010/main" val="2433371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Targeted</a:t>
            </a:r>
            <a:r>
              <a:rPr lang="it-IT" dirty="0"/>
              <a:t> </a:t>
            </a:r>
            <a:r>
              <a:rPr lang="it-IT" dirty="0" err="1"/>
              <a:t>attacks</a:t>
            </a:r>
            <a:endParaRPr lang="en-US" dirty="0"/>
          </a:p>
        </p:txBody>
      </p:sp>
      <p:sp>
        <p:nvSpPr>
          <p:cNvPr id="3" name="Segnaposto contenuto 2"/>
          <p:cNvSpPr>
            <a:spLocks noGrp="1"/>
          </p:cNvSpPr>
          <p:nvPr>
            <p:ph sz="quarter" idx="1"/>
          </p:nvPr>
        </p:nvSpPr>
        <p:spPr/>
        <p:txBody>
          <a:bodyPr/>
          <a:lstStyle/>
          <a:p>
            <a:r>
              <a:rPr lang="en-US" i="1" dirty="0"/>
              <a:t>“This is Microsoft support —we want to help.”</a:t>
            </a:r>
          </a:p>
          <a:p>
            <a:r>
              <a:rPr lang="en-US" i="1" dirty="0"/>
              <a:t>“Donate to the hurricane recovery efforts!”</a:t>
            </a:r>
          </a:p>
          <a:p>
            <a:r>
              <a:rPr lang="en-US" i="1" dirty="0"/>
              <a:t>“About your job application...”</a:t>
            </a:r>
          </a:p>
          <a:p>
            <a:r>
              <a:rPr lang="en-US" i="1" dirty="0"/>
              <a:t>“@</a:t>
            </a:r>
            <a:r>
              <a:rPr lang="en-US" i="1" dirty="0" err="1"/>
              <a:t>Twitterguy</a:t>
            </a:r>
            <a:r>
              <a:rPr lang="en-US" i="1" dirty="0"/>
              <a:t>, what do you think about what Obama said on #cybersecurity? http://shar.es/HNGAt “</a:t>
            </a:r>
          </a:p>
          <a:p>
            <a:r>
              <a:rPr lang="en-US" i="1" dirty="0"/>
              <a:t>“Get more Twitter followers!”</a:t>
            </a:r>
            <a:endParaRPr lang="en-US"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34</a:t>
            </a:fld>
            <a:endParaRPr lang="it-IT"/>
          </a:p>
        </p:txBody>
      </p:sp>
    </p:spTree>
    <p:extLst>
      <p:ext uri="{BB962C8B-B14F-4D97-AF65-F5344CB8AC3E}">
        <p14:creationId xmlns:p14="http://schemas.microsoft.com/office/powerpoint/2010/main" val="4161809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più famosi…</a:t>
            </a:r>
          </a:p>
        </p:txBody>
      </p:sp>
      <p:sp>
        <p:nvSpPr>
          <p:cNvPr id="3" name="Segnaposto contenuto 2"/>
          <p:cNvSpPr>
            <a:spLocks noGrp="1"/>
          </p:cNvSpPr>
          <p:nvPr>
            <p:ph sz="quarter" idx="1"/>
          </p:nvPr>
        </p:nvSpPr>
        <p:spPr/>
        <p:txBody>
          <a:bodyPr/>
          <a:lstStyle/>
          <a:p>
            <a:endParaRPr lang="it-IT"/>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82479"/>
            <a:ext cx="7120881" cy="438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35</a:t>
            </a:fld>
            <a:endParaRPr lang="it-IT"/>
          </a:p>
        </p:txBody>
      </p:sp>
    </p:spTree>
    <p:extLst>
      <p:ext uri="{BB962C8B-B14F-4D97-AF65-F5344CB8AC3E}">
        <p14:creationId xmlns:p14="http://schemas.microsoft.com/office/powerpoint/2010/main" val="4119996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problema aperto</a:t>
            </a:r>
          </a:p>
        </p:txBody>
      </p:sp>
      <p:sp>
        <p:nvSpPr>
          <p:cNvPr id="3" name="Segnaposto contenuto 2"/>
          <p:cNvSpPr>
            <a:spLocks noGrp="1"/>
          </p:cNvSpPr>
          <p:nvPr>
            <p:ph sz="quarter" idx="1"/>
          </p:nvPr>
        </p:nvSpPr>
        <p:spPr/>
        <p:txBody>
          <a:bodyPr>
            <a:normAutofit/>
          </a:bodyPr>
          <a:lstStyle/>
          <a:p>
            <a:pPr marL="0" indent="0" algn="ctr">
              <a:buNone/>
            </a:pPr>
            <a:r>
              <a:rPr lang="it-IT" dirty="0"/>
              <a:t>«Le persone possono seguire ogni pratica di sicurezza raccomandata dagli esperti, installare pedissequamente ogni prodotto di sicurezza consigliato, ed essere ben vigili sulla corretta configurazione del sistema e applicando tutte le patch di sicurezza. </a:t>
            </a:r>
          </a:p>
          <a:p>
            <a:pPr marL="0" indent="0" algn="ctr">
              <a:buNone/>
            </a:pPr>
            <a:r>
              <a:rPr lang="it-IT" dirty="0"/>
              <a:t>Questi individui sono ancora del tutto vulnerabili.»</a:t>
            </a:r>
          </a:p>
          <a:p>
            <a:pPr marL="0" indent="0">
              <a:buNone/>
            </a:pPr>
            <a:r>
              <a:rPr lang="en-US" dirty="0"/>
              <a:t>			Kevin </a:t>
            </a:r>
            <a:r>
              <a:rPr lang="en-US" dirty="0" err="1"/>
              <a:t>Mitnick</a:t>
            </a:r>
            <a:r>
              <a:rPr lang="en-US" dirty="0"/>
              <a:t>, </a:t>
            </a:r>
            <a:r>
              <a:rPr lang="en-US" i="1" dirty="0"/>
              <a:t>The Art of Deception</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36</a:t>
            </a:fld>
            <a:endParaRPr lang="it-IT"/>
          </a:p>
        </p:txBody>
      </p:sp>
    </p:spTree>
    <p:extLst>
      <p:ext uri="{BB962C8B-B14F-4D97-AF65-F5344CB8AC3E}">
        <p14:creationId xmlns:p14="http://schemas.microsoft.com/office/powerpoint/2010/main" val="4272018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problema siamo noi !</a:t>
            </a:r>
          </a:p>
        </p:txBody>
      </p:sp>
      <p:sp>
        <p:nvSpPr>
          <p:cNvPr id="3" name="Segnaposto contenuto 2"/>
          <p:cNvSpPr>
            <a:spLocks noGrp="1"/>
          </p:cNvSpPr>
          <p:nvPr>
            <p:ph sz="quarter" idx="1"/>
          </p:nvPr>
        </p:nvSpPr>
        <p:spPr/>
        <p:txBody>
          <a:bodyPr>
            <a:normAutofit/>
          </a:bodyPr>
          <a:lstStyle/>
          <a:p>
            <a:pPr marL="0" indent="0" algn="ctr">
              <a:buNone/>
            </a:pPr>
            <a:r>
              <a:rPr lang="it-IT" dirty="0"/>
              <a:t>«L’ Ingegneria sociale sarà probabilmente sempre in auge, perché tante persone sono per natura disponibili e quindi molti dipendenti aziendali sono solitamente accomodanti. Gli attacchi sono rari, e le persone che chiedono informazioni o assistenza sono considerate legittime. Ricoprendosi dello stato di vittima, l'attaccante è di solito in grado di ottenere facilmente ciò che vuole.»</a:t>
            </a:r>
          </a:p>
          <a:p>
            <a:pPr marL="0" indent="0">
              <a:buNone/>
            </a:pPr>
            <a:r>
              <a:rPr lang="it-IT" dirty="0"/>
              <a:t>			Bruce </a:t>
            </a:r>
            <a:r>
              <a:rPr lang="it-IT" dirty="0" err="1"/>
              <a:t>Schneier</a:t>
            </a:r>
            <a:r>
              <a:rPr lang="it-IT" dirty="0"/>
              <a:t>, “</a:t>
            </a:r>
            <a:r>
              <a:rPr lang="it-IT" i="1" dirty="0"/>
              <a:t>Beyond </a:t>
            </a:r>
            <a:r>
              <a:rPr lang="it-IT" i="1" dirty="0" err="1"/>
              <a:t>Fear</a:t>
            </a:r>
            <a:r>
              <a:rPr lang="it-IT" i="1" dirty="0"/>
              <a:t>”</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37</a:t>
            </a:fld>
            <a:endParaRPr lang="it-IT"/>
          </a:p>
        </p:txBody>
      </p:sp>
    </p:spTree>
    <p:extLst>
      <p:ext uri="{BB962C8B-B14F-4D97-AF65-F5344CB8AC3E}">
        <p14:creationId xmlns:p14="http://schemas.microsoft.com/office/powerpoint/2010/main" val="1210327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perché?</a:t>
            </a:r>
          </a:p>
        </p:txBody>
      </p:sp>
      <p:sp>
        <p:nvSpPr>
          <p:cNvPr id="3" name="Segnaposto contenuto 2"/>
          <p:cNvSpPr>
            <a:spLocks noGrp="1"/>
          </p:cNvSpPr>
          <p:nvPr>
            <p:ph sz="quarter" idx="1"/>
          </p:nvPr>
        </p:nvSpPr>
        <p:spPr>
          <a:xfrm>
            <a:off x="457200" y="1484784"/>
            <a:ext cx="8229600" cy="5328592"/>
          </a:xfrm>
        </p:spPr>
        <p:txBody>
          <a:bodyPr>
            <a:normAutofit/>
          </a:bodyPr>
          <a:lstStyle/>
          <a:p>
            <a:r>
              <a:rPr lang="it-IT" dirty="0"/>
              <a:t>È più facile ingannare qualcuno e farsi dare la sua password di un sistema piuttosto che perdere del tempo nell’ </a:t>
            </a:r>
            <a:r>
              <a:rPr lang="it-IT" dirty="0" err="1"/>
              <a:t>hackerarla</a:t>
            </a:r>
            <a:r>
              <a:rPr lang="it-IT" dirty="0"/>
              <a:t>.</a:t>
            </a:r>
          </a:p>
          <a:p>
            <a:r>
              <a:rPr lang="it-IT" dirty="0"/>
              <a:t>Il </a:t>
            </a:r>
            <a:r>
              <a:rPr lang="it-IT" dirty="0" err="1"/>
              <a:t>white</a:t>
            </a:r>
            <a:r>
              <a:rPr lang="it-IT" dirty="0"/>
              <a:t> </a:t>
            </a:r>
            <a:r>
              <a:rPr lang="it-IT" dirty="0" err="1"/>
              <a:t>hat</a:t>
            </a:r>
            <a:r>
              <a:rPr lang="it-IT" dirty="0"/>
              <a:t> hacker </a:t>
            </a:r>
            <a:r>
              <a:rPr lang="en-US" dirty="0"/>
              <a:t>Archangel (</a:t>
            </a:r>
            <a:r>
              <a:rPr lang="en-US" dirty="0" err="1"/>
              <a:t>soprannominato</a:t>
            </a:r>
            <a:r>
              <a:rPr lang="en-US" dirty="0"/>
              <a:t> "The Greatest Social Engineer of All Time") </a:t>
            </a:r>
            <a:r>
              <a:rPr lang="it-IT" dirty="0"/>
              <a:t>ha dimostrato che le tecniche di SE permettono di ottenere qualsiasi cosa come:</a:t>
            </a:r>
          </a:p>
          <a:p>
            <a:pPr lvl="1"/>
            <a:r>
              <a:rPr lang="it-IT" dirty="0"/>
              <a:t>Password</a:t>
            </a:r>
          </a:p>
          <a:p>
            <a:pPr lvl="1"/>
            <a:r>
              <a:rPr lang="it-IT" dirty="0"/>
              <a:t>Pizza</a:t>
            </a:r>
          </a:p>
          <a:p>
            <a:pPr lvl="1"/>
            <a:r>
              <a:rPr lang="it-IT" dirty="0"/>
              <a:t>Automobili</a:t>
            </a:r>
          </a:p>
          <a:p>
            <a:pPr lvl="1"/>
            <a:r>
              <a:rPr lang="it-IT" dirty="0"/>
              <a:t>Biglietti aerei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38</a:t>
            </a:fld>
            <a:endParaRPr lang="it-IT"/>
          </a:p>
        </p:txBody>
      </p:sp>
    </p:spTree>
    <p:extLst>
      <p:ext uri="{BB962C8B-B14F-4D97-AF65-F5344CB8AC3E}">
        <p14:creationId xmlns:p14="http://schemas.microsoft.com/office/powerpoint/2010/main" val="205628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I metodi</a:t>
            </a:r>
          </a:p>
        </p:txBody>
      </p:sp>
      <p:sp>
        <p:nvSpPr>
          <p:cNvPr id="3" name="Segnaposto contenuto 2"/>
          <p:cNvSpPr>
            <a:spLocks noGrp="1"/>
          </p:cNvSpPr>
          <p:nvPr>
            <p:ph sz="quarter" idx="1"/>
          </p:nvPr>
        </p:nvSpPr>
        <p:spPr>
          <a:xfrm>
            <a:off x="323528" y="1556792"/>
            <a:ext cx="8507288" cy="5328592"/>
          </a:xfrm>
        </p:spPr>
        <p:txBody>
          <a:bodyPr>
            <a:normAutofit lnSpcReduction="10000"/>
          </a:bodyPr>
          <a:lstStyle/>
          <a:p>
            <a:r>
              <a:rPr lang="it-IT" dirty="0"/>
              <a:t>Offrire aiuto per risolvere un problema</a:t>
            </a:r>
          </a:p>
          <a:p>
            <a:r>
              <a:rPr lang="it-IT" dirty="0"/>
              <a:t>Invio di software libero o patch da installare</a:t>
            </a:r>
          </a:p>
          <a:p>
            <a:r>
              <a:rPr lang="it-IT" dirty="0"/>
              <a:t>Usare (false) finestre di pop-up che richiedono l’autenticazione</a:t>
            </a:r>
          </a:p>
          <a:p>
            <a:r>
              <a:rPr lang="it-IT" dirty="0"/>
              <a:t>Loggare tutto ciò che è digitato sulla tastiera della vittima</a:t>
            </a:r>
          </a:p>
          <a:p>
            <a:r>
              <a:rPr lang="it-IT" dirty="0"/>
              <a:t>Lasciare in giro un CD/SD/USB </a:t>
            </a:r>
            <a:r>
              <a:rPr lang="it-IT" dirty="0" err="1"/>
              <a:t>stick</a:t>
            </a:r>
            <a:r>
              <a:rPr lang="it-IT" dirty="0"/>
              <a:t> con del codice malevolo</a:t>
            </a:r>
          </a:p>
          <a:p>
            <a:r>
              <a:rPr lang="it-IT" dirty="0"/>
              <a:t>Utilizzo dell’ ars oratoria per ottenere fiducia</a:t>
            </a:r>
          </a:p>
          <a:p>
            <a:r>
              <a:rPr lang="it-IT" dirty="0"/>
              <a:t>Offrire una ricompensa in cambio della registrazione ad un sito web</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39</a:t>
            </a:fld>
            <a:endParaRPr lang="it-IT"/>
          </a:p>
        </p:txBody>
      </p:sp>
    </p:spTree>
    <p:extLst>
      <p:ext uri="{BB962C8B-B14F-4D97-AF65-F5344CB8AC3E}">
        <p14:creationId xmlns:p14="http://schemas.microsoft.com/office/powerpoint/2010/main" val="182252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Victor </a:t>
            </a:r>
            <a:r>
              <a:rPr lang="it-IT" dirty="0" err="1"/>
              <a:t>Lustig</a:t>
            </a:r>
            <a:r>
              <a:rPr lang="it-IT" dirty="0"/>
              <a:t>: un classico della letteratura</a:t>
            </a:r>
          </a:p>
        </p:txBody>
      </p:sp>
      <p:sp>
        <p:nvSpPr>
          <p:cNvPr id="3" name="Segnaposto contenuto 2"/>
          <p:cNvSpPr>
            <a:spLocks noGrp="1"/>
          </p:cNvSpPr>
          <p:nvPr>
            <p:ph sz="quarter" idx="1"/>
          </p:nvPr>
        </p:nvSpPr>
        <p:spPr>
          <a:xfrm>
            <a:off x="179512" y="1672208"/>
            <a:ext cx="8766048" cy="4925144"/>
          </a:xfrm>
        </p:spPr>
        <p:txBody>
          <a:bodyPr>
            <a:normAutofit fontScale="92500" lnSpcReduction="20000"/>
          </a:bodyPr>
          <a:lstStyle/>
          <a:p>
            <a:r>
              <a:rPr lang="it-IT" dirty="0"/>
              <a:t>Ha sfruttato la situazione economica</a:t>
            </a:r>
          </a:p>
          <a:p>
            <a:pPr lvl="1"/>
            <a:r>
              <a:rPr lang="it-IT" dirty="0"/>
              <a:t>1925, la Francia si stava riprendendo dalla Prima guerra mondiale, e Parigi era in pieno fermento </a:t>
            </a:r>
          </a:p>
          <a:p>
            <a:pPr lvl="1"/>
            <a:r>
              <a:rPr lang="it-IT" dirty="0"/>
              <a:t>I giornali diedero molto rilievo ai problemi per la manutenzione della Tour Eiffel l</a:t>
            </a:r>
          </a:p>
          <a:p>
            <a:pPr lvl="1"/>
            <a:r>
              <a:rPr lang="it-IT" dirty="0"/>
              <a:t>a verniciatura era un onere non indifferente e la torre cominciava a mostrare segni di trascuratezza.</a:t>
            </a:r>
          </a:p>
          <a:p>
            <a:r>
              <a:rPr lang="it-IT" dirty="0"/>
              <a:t>Ha personificato sempre qualcuno di estremamente autorevole</a:t>
            </a:r>
          </a:p>
          <a:p>
            <a:r>
              <a:rPr lang="it-IT" dirty="0"/>
              <a:t>Un ottimo affare per gli acquirenti</a:t>
            </a:r>
          </a:p>
          <a:p>
            <a:pPr lvl="1"/>
            <a:r>
              <a:rPr lang="it-IT" dirty="0"/>
              <a:t>Troppo bello per essere vero!</a:t>
            </a:r>
          </a:p>
          <a:p>
            <a:r>
              <a:rPr lang="it-IT" dirty="0"/>
              <a:t>Ha venduto la Torre Eiffel a diverse persone</a:t>
            </a:r>
          </a:p>
          <a:p>
            <a:pPr lvl="1"/>
            <a:r>
              <a:rPr lang="it-IT" dirty="0"/>
              <a:t>Le vittime erano troppo imbarazzate per andare alla polizia</a:t>
            </a:r>
          </a:p>
        </p:txBody>
      </p:sp>
      <p:pic>
        <p:nvPicPr>
          <p:cNvPr id="1026" name="Picture 2"/>
          <p:cNvPicPr>
            <a:picLocks noChangeAspect="1" noChangeArrowheads="1"/>
          </p:cNvPicPr>
          <p:nvPr/>
        </p:nvPicPr>
        <p:blipFill>
          <a:blip r:embed="rId3" cstate="print"/>
          <a:srcRect/>
          <a:stretch>
            <a:fillRect/>
          </a:stretch>
        </p:blipFill>
        <p:spPr bwMode="auto">
          <a:xfrm>
            <a:off x="7236296" y="0"/>
            <a:ext cx="1907704" cy="1716135"/>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a:t>
            </a:fld>
            <a:endParaRPr lang="it-IT"/>
          </a:p>
        </p:txBody>
      </p:sp>
    </p:spTree>
    <p:extLst>
      <p:ext uri="{BB962C8B-B14F-4D97-AF65-F5344CB8AC3E}">
        <p14:creationId xmlns:p14="http://schemas.microsoft.com/office/powerpoint/2010/main" val="2779553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I metodi</a:t>
            </a:r>
          </a:p>
        </p:txBody>
      </p:sp>
      <p:sp>
        <p:nvSpPr>
          <p:cNvPr id="3" name="Segnaposto contenuto 2"/>
          <p:cNvSpPr>
            <a:spLocks noGrp="1"/>
          </p:cNvSpPr>
          <p:nvPr>
            <p:ph sz="quarter" idx="1"/>
          </p:nvPr>
        </p:nvSpPr>
        <p:spPr>
          <a:xfrm>
            <a:off x="161928" y="1600200"/>
            <a:ext cx="8658544" cy="5141168"/>
          </a:xfrm>
        </p:spPr>
        <p:txBody>
          <a:bodyPr>
            <a:normAutofit/>
          </a:bodyPr>
          <a:lstStyle/>
          <a:p>
            <a:r>
              <a:rPr lang="it-IT" dirty="0"/>
              <a:t>Chiedere un trasferimento  file in una macchina apparentemente interna alla rete aziendale</a:t>
            </a:r>
          </a:p>
          <a:p>
            <a:r>
              <a:rPr lang="it-IT" dirty="0"/>
              <a:t>Recuperare gli avvisi di richiamata delle caselle vocali, facendo sembrare l’attacco proveniente dall’ interno</a:t>
            </a:r>
          </a:p>
          <a:p>
            <a:r>
              <a:rPr lang="it-IT" dirty="0"/>
              <a:t>Fingere di essere:</a:t>
            </a:r>
          </a:p>
          <a:p>
            <a:pPr lvl="1"/>
            <a:r>
              <a:rPr lang="it-IT" dirty="0"/>
              <a:t>collega </a:t>
            </a:r>
          </a:p>
          <a:p>
            <a:pPr lvl="1"/>
            <a:r>
              <a:rPr lang="it-IT" dirty="0"/>
              <a:t>fornitore</a:t>
            </a:r>
          </a:p>
          <a:p>
            <a:pPr lvl="1"/>
            <a:r>
              <a:rPr lang="it-IT" dirty="0"/>
              <a:t>figura autoritaria della compagnia da attaccare</a:t>
            </a:r>
          </a:p>
          <a:p>
            <a:pPr lvl="1"/>
            <a:r>
              <a:rPr lang="it-IT" dirty="0"/>
              <a:t>nuovo dipendente in cerca di aiuto</a:t>
            </a:r>
          </a:p>
          <a:p>
            <a:pPr lvl="1"/>
            <a:r>
              <a:rPr lang="it-IT" dirty="0"/>
              <a:t>Software </a:t>
            </a:r>
            <a:r>
              <a:rPr lang="it-IT" dirty="0" err="1"/>
              <a:t>vendor</a:t>
            </a:r>
            <a:r>
              <a:rPr lang="it-IT" dirty="0"/>
              <a:t> che offre patch, etc.</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40</a:t>
            </a:fld>
            <a:endParaRPr lang="it-IT"/>
          </a:p>
        </p:txBody>
      </p:sp>
    </p:spTree>
    <p:extLst>
      <p:ext uri="{BB962C8B-B14F-4D97-AF65-F5344CB8AC3E}">
        <p14:creationId xmlns:p14="http://schemas.microsoft.com/office/powerpoint/2010/main" val="1267162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Segni premonitori di un attacco</a:t>
            </a:r>
          </a:p>
        </p:txBody>
      </p:sp>
      <p:sp>
        <p:nvSpPr>
          <p:cNvPr id="3" name="Segnaposto contenuto 2"/>
          <p:cNvSpPr>
            <a:spLocks noGrp="1"/>
          </p:cNvSpPr>
          <p:nvPr>
            <p:ph sz="quarter" idx="1"/>
          </p:nvPr>
        </p:nvSpPr>
        <p:spPr>
          <a:xfrm>
            <a:off x="457200" y="1595933"/>
            <a:ext cx="8229600" cy="4785395"/>
          </a:xfrm>
        </p:spPr>
        <p:txBody>
          <a:bodyPr>
            <a:normAutofit fontScale="92500" lnSpcReduction="10000"/>
          </a:bodyPr>
          <a:lstStyle/>
          <a:p>
            <a:r>
              <a:rPr lang="it-IT" dirty="0"/>
              <a:t>Il rifiuto a dare il numero per la richiamata</a:t>
            </a:r>
          </a:p>
          <a:p>
            <a:r>
              <a:rPr lang="it-IT" dirty="0"/>
              <a:t>Richieste fuori dall’ordinario</a:t>
            </a:r>
          </a:p>
          <a:p>
            <a:r>
              <a:rPr lang="it-IT" dirty="0"/>
              <a:t>Rivendicazione di autorità</a:t>
            </a:r>
          </a:p>
          <a:p>
            <a:r>
              <a:rPr lang="it-IT" dirty="0"/>
              <a:t>Insistenza sull’ urgenza</a:t>
            </a:r>
          </a:p>
          <a:p>
            <a:r>
              <a:rPr lang="it-IT" dirty="0"/>
              <a:t>Minacce sulle conseguenze negative a causa dell’ inadempienza</a:t>
            </a:r>
          </a:p>
          <a:p>
            <a:r>
              <a:rPr lang="it-IT" dirty="0"/>
              <a:t>Segni di disagio se interrogato</a:t>
            </a:r>
          </a:p>
          <a:p>
            <a:r>
              <a:rPr lang="it-IT" dirty="0"/>
              <a:t>Omissione del nome</a:t>
            </a:r>
          </a:p>
          <a:p>
            <a:r>
              <a:rPr lang="it-IT" dirty="0"/>
              <a:t>Complimenti o adulazione</a:t>
            </a:r>
          </a:p>
          <a:p>
            <a:r>
              <a:rPr lang="it-IT" dirty="0"/>
              <a:t>Flirtare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41</a:t>
            </a:fld>
            <a:endParaRPr lang="it-IT"/>
          </a:p>
        </p:txBody>
      </p:sp>
    </p:spTree>
    <p:extLst>
      <p:ext uri="{BB962C8B-B14F-4D97-AF65-F5344CB8AC3E}">
        <p14:creationId xmlns:p14="http://schemas.microsoft.com/office/powerpoint/2010/main" val="2253875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comuni di attacchi</a:t>
            </a:r>
          </a:p>
        </p:txBody>
      </p:sp>
      <p:sp>
        <p:nvSpPr>
          <p:cNvPr id="3" name="Segnaposto contenuto 2"/>
          <p:cNvSpPr>
            <a:spLocks noGrp="1"/>
          </p:cNvSpPr>
          <p:nvPr>
            <p:ph sz="quarter" idx="1"/>
          </p:nvPr>
        </p:nvSpPr>
        <p:spPr>
          <a:xfrm>
            <a:off x="323528" y="1600200"/>
            <a:ext cx="8442520" cy="4781128"/>
          </a:xfrm>
        </p:spPr>
        <p:txBody>
          <a:bodyPr/>
          <a:lstStyle/>
          <a:p>
            <a:r>
              <a:rPr lang="it-IT" b="1" i="1" dirty="0"/>
              <a:t>Receptionist</a:t>
            </a:r>
            <a:r>
              <a:rPr lang="it-IT" dirty="0"/>
              <a:t>: ignaro di poter rivelare informazioni importanti</a:t>
            </a:r>
          </a:p>
          <a:p>
            <a:r>
              <a:rPr lang="it-IT" b="1" i="1" dirty="0"/>
              <a:t>Help desk tecnico</a:t>
            </a:r>
            <a:r>
              <a:rPr lang="it-IT" dirty="0"/>
              <a:t>: in quanto hanno accessi privilegiati ai software per i quali offrono supporto</a:t>
            </a:r>
          </a:p>
          <a:p>
            <a:r>
              <a:rPr lang="it-IT" b="1" i="1" dirty="0" err="1"/>
              <a:t>Vendors</a:t>
            </a:r>
            <a:r>
              <a:rPr lang="it-IT" dirty="0"/>
              <a:t>: produttori di software</a:t>
            </a:r>
          </a:p>
          <a:p>
            <a:r>
              <a:rPr lang="it-IT" b="1" i="1" dirty="0"/>
              <a:t>Accounting, risorse umane (HR)</a:t>
            </a:r>
            <a:r>
              <a:rPr lang="it-IT" dirty="0"/>
              <a:t>: specifici dipartimenti ad alto contenuto sensibile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42</a:t>
            </a:fld>
            <a:endParaRPr lang="it-IT"/>
          </a:p>
        </p:txBody>
      </p:sp>
    </p:spTree>
    <p:extLst>
      <p:ext uri="{BB962C8B-B14F-4D97-AF65-F5344CB8AC3E}">
        <p14:creationId xmlns:p14="http://schemas.microsoft.com/office/powerpoint/2010/main" val="3685366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Possible</a:t>
            </a:r>
            <a:r>
              <a:rPr lang="it-IT" dirty="0"/>
              <a:t> </a:t>
            </a:r>
            <a:r>
              <a:rPr lang="it-IT" dirty="0" err="1"/>
              <a:t>contributing</a:t>
            </a:r>
            <a:r>
              <a:rPr lang="it-IT" dirty="0"/>
              <a:t> </a:t>
            </a:r>
            <a:r>
              <a:rPr lang="it-IT" dirty="0" err="1"/>
              <a:t>factors</a:t>
            </a:r>
            <a:endParaRPr lang="it-IT" dirty="0"/>
          </a:p>
        </p:txBody>
      </p:sp>
      <p:sp>
        <p:nvSpPr>
          <p:cNvPr id="3" name="Segnaposto contenuto 2"/>
          <p:cNvSpPr>
            <a:spLocks noGrp="1"/>
          </p:cNvSpPr>
          <p:nvPr>
            <p:ph sz="quarter" idx="1"/>
          </p:nvPr>
        </p:nvSpPr>
        <p:spPr/>
        <p:txBody>
          <a:bodyPr>
            <a:normAutofit lnSpcReduction="10000"/>
          </a:bodyPr>
          <a:lstStyle/>
          <a:p>
            <a:r>
              <a:rPr lang="it-IT" dirty="0" err="1"/>
              <a:t>Organizational</a:t>
            </a:r>
            <a:r>
              <a:rPr lang="it-IT" dirty="0"/>
              <a:t> </a:t>
            </a:r>
            <a:r>
              <a:rPr lang="it-IT" dirty="0" err="1"/>
              <a:t>factors</a:t>
            </a:r>
            <a:r>
              <a:rPr lang="it-IT" dirty="0"/>
              <a:t>: </a:t>
            </a:r>
            <a:r>
              <a:rPr lang="en-US" dirty="0"/>
              <a:t>data flow, work setting, work planning and control, and employee </a:t>
            </a:r>
            <a:r>
              <a:rPr lang="it-IT" dirty="0" err="1"/>
              <a:t>readiness</a:t>
            </a:r>
            <a:endParaRPr lang="it-IT" dirty="0"/>
          </a:p>
          <a:p>
            <a:r>
              <a:rPr lang="it-IT" dirty="0"/>
              <a:t>Human </a:t>
            </a:r>
            <a:r>
              <a:rPr lang="it-IT" dirty="0" err="1"/>
              <a:t>factors</a:t>
            </a:r>
            <a:r>
              <a:rPr lang="it-IT" dirty="0"/>
              <a:t>: </a:t>
            </a:r>
            <a:r>
              <a:rPr lang="en-US" dirty="0"/>
              <a:t>lack of situation awareness, issues relating to risk tolerance and risk perception, inadequate knowledge, flawed reasoning and decision making, and illness, injury, and other health-related factors that diminish decision making, judgment, or </a:t>
            </a:r>
            <a:r>
              <a:rPr lang="it-IT" dirty="0" err="1"/>
              <a:t>other</a:t>
            </a:r>
            <a:r>
              <a:rPr lang="it-IT" dirty="0"/>
              <a:t> cognitive </a:t>
            </a:r>
            <a:r>
              <a:rPr lang="it-IT" dirty="0" err="1"/>
              <a:t>capabilities</a:t>
            </a:r>
            <a:endParaRPr lang="it-IT" dirty="0"/>
          </a:p>
          <a:p>
            <a:r>
              <a:rPr lang="it-IT" dirty="0" err="1"/>
              <a:t>Demographic</a:t>
            </a:r>
            <a:r>
              <a:rPr lang="it-IT" dirty="0"/>
              <a:t> </a:t>
            </a:r>
            <a:r>
              <a:rPr lang="it-IT" dirty="0" err="1"/>
              <a:t>factors</a:t>
            </a:r>
            <a:r>
              <a:rPr lang="it-IT" dirty="0"/>
              <a:t>: </a:t>
            </a:r>
            <a:r>
              <a:rPr lang="en-US" dirty="0"/>
              <a:t>age, gender, and cultural factors</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43</a:t>
            </a:fld>
            <a:endParaRPr lang="it-IT"/>
          </a:p>
        </p:txBody>
      </p:sp>
    </p:spTree>
    <p:extLst>
      <p:ext uri="{BB962C8B-B14F-4D97-AF65-F5344CB8AC3E}">
        <p14:creationId xmlns:p14="http://schemas.microsoft.com/office/powerpoint/2010/main" val="2450138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UIT </a:t>
            </a:r>
            <a:r>
              <a:rPr lang="it-IT" dirty="0" err="1"/>
              <a:t>Threat</a:t>
            </a:r>
            <a:r>
              <a:rPr lang="it-IT" dirty="0"/>
              <a:t> </a:t>
            </a:r>
            <a:r>
              <a:rPr lang="it-IT" dirty="0" err="1"/>
              <a:t>Vectors</a:t>
            </a:r>
            <a:endParaRPr lang="it-IT" dirty="0"/>
          </a:p>
        </p:txBody>
      </p:sp>
      <p:sp>
        <p:nvSpPr>
          <p:cNvPr id="3" name="Segnaposto contenuto 2"/>
          <p:cNvSpPr>
            <a:spLocks noGrp="1"/>
          </p:cNvSpPr>
          <p:nvPr>
            <p:ph sz="quarter" idx="1"/>
          </p:nvPr>
        </p:nvSpPr>
        <p:spPr/>
        <p:txBody>
          <a:bodyPr>
            <a:normAutofit fontScale="70000" lnSpcReduction="20000"/>
          </a:bodyPr>
          <a:lstStyle/>
          <a:p>
            <a:r>
              <a:rPr lang="en-US" dirty="0"/>
              <a:t>DISC, or accidental disclosure (e.g., via the internet)—sensitive information posted publicly on a website, mishandled, or sent to the wrong party via email, fax, or mail</a:t>
            </a:r>
          </a:p>
          <a:p>
            <a:r>
              <a:rPr lang="en-US" dirty="0"/>
              <a:t>UIT-HACK, or malicious code (UIT-</a:t>
            </a:r>
            <a:r>
              <a:rPr lang="en-US" dirty="0" err="1"/>
              <a:t>HACKing</a:t>
            </a:r>
            <a:r>
              <a:rPr lang="en-US" dirty="0"/>
              <a:t>, malware/spyware)—an outsider’s electronic entry acquired through social engineering (e.g., phishing email attack, planted or unauthorized USB drive) and carried out via software, such as malware and spyware</a:t>
            </a:r>
          </a:p>
          <a:p>
            <a:r>
              <a:rPr lang="en-US" dirty="0"/>
              <a:t>PHYS, or improper/accidental disposal of physical records—lost, discarded, or stolen </a:t>
            </a:r>
            <a:r>
              <a:rPr lang="en-US" dirty="0" err="1"/>
              <a:t>nonelectronic</a:t>
            </a:r>
            <a:r>
              <a:rPr lang="en-US" dirty="0"/>
              <a:t> records, such as paper documents</a:t>
            </a:r>
          </a:p>
          <a:p>
            <a:r>
              <a:rPr lang="en-US" dirty="0"/>
              <a:t>PORT, or portable equipment no longer in possession—lost, discarded, or stolen data storage device, such as a laptop, personal digital assistant (PDA), smartphone, portable memory device, CD, hard drive, or data tape</a:t>
            </a:r>
          </a:p>
          <a:p>
            <a:endParaRPr lang="en-US" dirty="0"/>
          </a:p>
          <a:p>
            <a:r>
              <a:rPr lang="en-US" dirty="0"/>
              <a:t>49% of the UIT cases were associated with the DISC threat vector, 6% with PHYS, 28% with PORT, and 17% with UIT-HACK</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44</a:t>
            </a:fld>
            <a:endParaRPr lang="it-IT"/>
          </a:p>
        </p:txBody>
      </p:sp>
    </p:spTree>
    <p:extLst>
      <p:ext uri="{BB962C8B-B14F-4D97-AF65-F5344CB8AC3E}">
        <p14:creationId xmlns:p14="http://schemas.microsoft.com/office/powerpoint/2010/main" val="2416479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Unintentional</a:t>
            </a:r>
            <a:r>
              <a:rPr lang="it-IT" dirty="0"/>
              <a:t> Insider </a:t>
            </a:r>
            <a:r>
              <a:rPr lang="it-IT" dirty="0" err="1"/>
              <a:t>Threat</a:t>
            </a:r>
            <a:endParaRPr lang="it-IT" dirty="0"/>
          </a:p>
        </p:txBody>
      </p:sp>
      <p:sp>
        <p:nvSpPr>
          <p:cNvPr id="3" name="Segnaposto contenuto 2"/>
          <p:cNvSpPr>
            <a:spLocks noGrp="1"/>
          </p:cNvSpPr>
          <p:nvPr>
            <p:ph sz="quarter" idx="1"/>
          </p:nvPr>
        </p:nvSpPr>
        <p:spPr/>
        <p:txBody>
          <a:bodyPr>
            <a:normAutofit fontScale="77500" lnSpcReduction="20000"/>
          </a:bodyPr>
          <a:lstStyle/>
          <a:p>
            <a:r>
              <a:rPr lang="en-US" dirty="0"/>
              <a:t>An unintentional insider threat is </a:t>
            </a:r>
          </a:p>
          <a:p>
            <a:pPr marL="514350" indent="-514350">
              <a:buFont typeface="+mj-lt"/>
              <a:buAutoNum type="arabicPeriod"/>
            </a:pPr>
            <a:r>
              <a:rPr lang="en-US" dirty="0"/>
              <a:t>a current or former employee, contractor, or business partner </a:t>
            </a:r>
          </a:p>
          <a:p>
            <a:pPr marL="514350" indent="-514350">
              <a:buFont typeface="+mj-lt"/>
              <a:buAutoNum type="arabicPeriod"/>
            </a:pPr>
            <a:r>
              <a:rPr lang="en-US" dirty="0"/>
              <a:t>who has or had authorized access to an organization’s network, system, or data and </a:t>
            </a:r>
          </a:p>
          <a:p>
            <a:pPr marL="514350" indent="-514350">
              <a:buFont typeface="+mj-lt"/>
              <a:buAutoNum type="arabicPeriod"/>
            </a:pPr>
            <a:r>
              <a:rPr lang="en-US" dirty="0"/>
              <a:t>who, through action or inaction without malicious intent, unwittingly </a:t>
            </a:r>
          </a:p>
          <a:p>
            <a:pPr marL="0" indent="0">
              <a:buNone/>
            </a:pPr>
            <a:r>
              <a:rPr lang="en-US" dirty="0"/>
              <a:t>causes </a:t>
            </a:r>
          </a:p>
          <a:p>
            <a:r>
              <a:rPr lang="en-US" dirty="0"/>
              <a:t>harm or </a:t>
            </a:r>
          </a:p>
          <a:p>
            <a:r>
              <a:rPr lang="en-US" dirty="0"/>
              <a:t>increases the probability of future serious harm to the confidentiality, integrity, or availability of the organization’s resources or assets, including information, information systems, or financial systems.</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45</a:t>
            </a:fld>
            <a:endParaRPr lang="it-IT"/>
          </a:p>
        </p:txBody>
      </p:sp>
    </p:spTree>
    <p:extLst>
      <p:ext uri="{BB962C8B-B14F-4D97-AF65-F5344CB8AC3E}">
        <p14:creationId xmlns:p14="http://schemas.microsoft.com/office/powerpoint/2010/main" val="2322966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76" y="-387424"/>
            <a:ext cx="8963624" cy="689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46</a:t>
            </a:fld>
            <a:endParaRPr lang="it-IT"/>
          </a:p>
        </p:txBody>
      </p:sp>
    </p:spTree>
    <p:extLst>
      <p:ext uri="{BB962C8B-B14F-4D97-AF65-F5344CB8AC3E}">
        <p14:creationId xmlns:p14="http://schemas.microsoft.com/office/powerpoint/2010/main" val="169718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Engineering</a:t>
            </a:r>
            <a:r>
              <a:rPr lang="it-IT" dirty="0"/>
              <a:t> </a:t>
            </a:r>
            <a:r>
              <a:rPr lang="it-IT" dirty="0" err="1"/>
              <a:t>Characteristics</a:t>
            </a:r>
            <a:endParaRPr lang="it-IT" dirty="0"/>
          </a:p>
        </p:txBody>
      </p:sp>
      <p:sp>
        <p:nvSpPr>
          <p:cNvPr id="3" name="Segnaposto contenuto 2"/>
          <p:cNvSpPr>
            <a:spLocks noGrp="1"/>
          </p:cNvSpPr>
          <p:nvPr>
            <p:ph sz="quarter" idx="1"/>
          </p:nvPr>
        </p:nvSpPr>
        <p:spPr/>
        <p:txBody>
          <a:bodyPr/>
          <a:lstStyle/>
          <a:p>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7451750" cy="379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47</a:t>
            </a:fld>
            <a:endParaRPr lang="it-IT"/>
          </a:p>
        </p:txBody>
      </p:sp>
    </p:spTree>
    <p:extLst>
      <p:ext uri="{BB962C8B-B14F-4D97-AF65-F5344CB8AC3E}">
        <p14:creationId xmlns:p14="http://schemas.microsoft.com/office/powerpoint/2010/main" val="3846581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Heuristics</a:t>
            </a:r>
            <a:r>
              <a:rPr lang="it-IT" dirty="0"/>
              <a:t> and </a:t>
            </a:r>
            <a:r>
              <a:rPr lang="it-IT" dirty="0" err="1"/>
              <a:t>Biases</a:t>
            </a:r>
            <a:endParaRPr lang="it-IT" dirty="0"/>
          </a:p>
        </p:txBody>
      </p:sp>
      <p:sp>
        <p:nvSpPr>
          <p:cNvPr id="3" name="Segnaposto contenuto 2"/>
          <p:cNvSpPr>
            <a:spLocks noGrp="1"/>
          </p:cNvSpPr>
          <p:nvPr>
            <p:ph sz="quarter" idx="1"/>
          </p:nvPr>
        </p:nvSpPr>
        <p:spPr/>
        <p:txBody>
          <a:bodyPr>
            <a:normAutofit/>
          </a:bodyPr>
          <a:lstStyle/>
          <a:p>
            <a:r>
              <a:rPr lang="it-IT" dirty="0" err="1"/>
              <a:t>Heuristic</a:t>
            </a:r>
            <a:r>
              <a:rPr lang="it-IT" dirty="0"/>
              <a:t> </a:t>
            </a:r>
            <a:r>
              <a:rPr lang="it-IT" dirty="0" err="1"/>
              <a:t>thinking</a:t>
            </a:r>
            <a:endParaRPr lang="it-IT" dirty="0"/>
          </a:p>
          <a:p>
            <a:pPr lvl="1"/>
            <a:r>
              <a:rPr lang="en-US" dirty="0"/>
              <a:t>Proceeding by trial and error, rather than by systematic analysis</a:t>
            </a:r>
          </a:p>
          <a:p>
            <a:pPr lvl="1"/>
            <a:r>
              <a:rPr lang="en-US" dirty="0"/>
              <a:t>Basing decisions solely on previous outcomes</a:t>
            </a:r>
          </a:p>
          <a:p>
            <a:pPr lvl="1"/>
            <a:r>
              <a:rPr lang="en-US" dirty="0"/>
              <a:t>Relying on “gut instinct”</a:t>
            </a:r>
          </a:p>
          <a:p>
            <a:r>
              <a:rPr lang="en-US" dirty="0"/>
              <a:t>Cognitive Biases</a:t>
            </a:r>
          </a:p>
          <a:p>
            <a:pPr lvl="1"/>
            <a:r>
              <a:rPr lang="en-US" dirty="0"/>
              <a:t>Bandwagon effect</a:t>
            </a:r>
          </a:p>
          <a:p>
            <a:pPr lvl="1"/>
            <a:r>
              <a:rPr lang="en-US" dirty="0"/>
              <a:t>“Just following orders”</a:t>
            </a:r>
          </a:p>
          <a:p>
            <a:pPr lvl="1"/>
            <a:r>
              <a:rPr lang="en-US" dirty="0"/>
              <a:t>Foot-in-the-door effect</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48</a:t>
            </a:fld>
            <a:endParaRPr lang="it-IT"/>
          </a:p>
        </p:txBody>
      </p:sp>
      <p:pic>
        <p:nvPicPr>
          <p:cNvPr id="1026" name="Picture 2" descr="Risultati immagini per trappole menta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717032"/>
            <a:ext cx="1732711" cy="264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4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Heuristic</a:t>
            </a:r>
            <a:r>
              <a:rPr lang="it-IT" dirty="0"/>
              <a:t> </a:t>
            </a:r>
            <a:r>
              <a:rPr lang="it-IT" dirty="0" err="1"/>
              <a:t>thinking</a:t>
            </a:r>
            <a:endParaRPr lang="it-IT" dirty="0"/>
          </a:p>
        </p:txBody>
      </p:sp>
      <p:sp>
        <p:nvSpPr>
          <p:cNvPr id="3" name="Segnaposto contenuto 2"/>
          <p:cNvSpPr>
            <a:spLocks noGrp="1"/>
          </p:cNvSpPr>
          <p:nvPr>
            <p:ph sz="quarter" idx="1"/>
          </p:nvPr>
        </p:nvSpPr>
        <p:spPr/>
        <p:txBody>
          <a:bodyPr>
            <a:normAutofit/>
          </a:bodyPr>
          <a:lstStyle/>
          <a:p>
            <a:r>
              <a:rPr lang="en-US" dirty="0"/>
              <a:t>In social situations, people tend to think less systematically, more heuristically</a:t>
            </a:r>
          </a:p>
          <a:p>
            <a:r>
              <a:rPr lang="en-US" dirty="0"/>
              <a:t>Heuristic thinking serves a purpose</a:t>
            </a:r>
          </a:p>
          <a:p>
            <a:pPr lvl="1"/>
            <a:r>
              <a:rPr lang="en-US" dirty="0"/>
              <a:t>Organizations desire efficiency</a:t>
            </a:r>
          </a:p>
          <a:p>
            <a:pPr lvl="1"/>
            <a:r>
              <a:rPr lang="en-US" dirty="0"/>
              <a:t>Elimination of all shortcuts, rules of thumb, and biases would seriously impact productivity</a:t>
            </a:r>
          </a:p>
          <a:p>
            <a:r>
              <a:rPr lang="en-US" dirty="0"/>
              <a:t>Problem</a:t>
            </a:r>
          </a:p>
          <a:p>
            <a:pPr lvl="1"/>
            <a:r>
              <a:rPr lang="en-US" dirty="0"/>
              <a:t>Outcomes of heuristic thinking are predictable</a:t>
            </a:r>
          </a:p>
          <a:p>
            <a:pPr lvl="1"/>
            <a:r>
              <a:rPr lang="en-US" dirty="0"/>
              <a:t>Easily manipulated by social engineer</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49</a:t>
            </a:fld>
            <a:endParaRPr lang="it-IT"/>
          </a:p>
        </p:txBody>
      </p:sp>
    </p:spTree>
    <p:extLst>
      <p:ext uri="{BB962C8B-B14F-4D97-AF65-F5344CB8AC3E}">
        <p14:creationId xmlns:p14="http://schemas.microsoft.com/office/powerpoint/2010/main" val="307240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definizione </a:t>
            </a:r>
          </a:p>
        </p:txBody>
      </p:sp>
      <p:sp>
        <p:nvSpPr>
          <p:cNvPr id="3" name="Segnaposto contenuto 2"/>
          <p:cNvSpPr>
            <a:spLocks noGrp="1"/>
          </p:cNvSpPr>
          <p:nvPr>
            <p:ph sz="quarter" idx="1"/>
          </p:nvPr>
        </p:nvSpPr>
        <p:spPr>
          <a:xfrm>
            <a:off x="457200" y="1600200"/>
            <a:ext cx="8435280" cy="4525963"/>
          </a:xfrm>
        </p:spPr>
        <p:txBody>
          <a:bodyPr>
            <a:normAutofit/>
          </a:bodyPr>
          <a:lstStyle/>
          <a:p>
            <a:pPr marL="0" indent="0" algn="ctr">
              <a:buNone/>
            </a:pPr>
            <a:r>
              <a:rPr lang="it-IT" dirty="0"/>
              <a:t>«la Social </a:t>
            </a:r>
            <a:r>
              <a:rPr lang="it-IT" dirty="0" err="1"/>
              <a:t>Engineering</a:t>
            </a:r>
            <a:r>
              <a:rPr lang="it-IT" dirty="0"/>
              <a:t> utilizza influenza e persuasione per ingannare la gente convincendo loro che l'ingegnere sociale è qualcuno che non è, è quindi un manipolatore.  Come risultato, l’ ingegnere sociale è in grado di prendere vantaggio dalle persone per ottenere informazioni con o senza uso della tecnologia.»</a:t>
            </a:r>
          </a:p>
          <a:p>
            <a:pPr marL="0" indent="0">
              <a:buNone/>
            </a:pPr>
            <a:r>
              <a:rPr lang="it-IT" dirty="0"/>
              <a:t>						Kevin </a:t>
            </a:r>
            <a:r>
              <a:rPr lang="it-IT" dirty="0" err="1"/>
              <a:t>Mitnick</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a:t>
            </a:fld>
            <a:endParaRPr lang="it-IT"/>
          </a:p>
        </p:txBody>
      </p:sp>
    </p:spTree>
    <p:extLst>
      <p:ext uri="{BB962C8B-B14F-4D97-AF65-F5344CB8AC3E}">
        <p14:creationId xmlns:p14="http://schemas.microsoft.com/office/powerpoint/2010/main" val="82956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Engineering</a:t>
            </a:r>
            <a:r>
              <a:rPr lang="it-IT" dirty="0"/>
              <a:t> Attack </a:t>
            </a:r>
            <a:r>
              <a:rPr lang="it-IT" dirty="0" err="1"/>
              <a:t>Cycle</a:t>
            </a:r>
            <a:endParaRPr lang="it-IT" dirty="0"/>
          </a:p>
        </p:txBody>
      </p:sp>
      <p:sp>
        <p:nvSpPr>
          <p:cNvPr id="3" name="Segnaposto contenuto 2"/>
          <p:cNvSpPr>
            <a:spLocks noGrp="1"/>
          </p:cNvSpPr>
          <p:nvPr>
            <p:ph sz="quarter" idx="1"/>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4147909" cy="415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50</a:t>
            </a:fld>
            <a:endParaRPr lang="it-IT"/>
          </a:p>
        </p:txBody>
      </p:sp>
    </p:spTree>
    <p:extLst>
      <p:ext uri="{BB962C8B-B14F-4D97-AF65-F5344CB8AC3E}">
        <p14:creationId xmlns:p14="http://schemas.microsoft.com/office/powerpoint/2010/main" val="4152910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Engineering</a:t>
            </a:r>
            <a:r>
              <a:rPr lang="it-IT" dirty="0"/>
              <a:t> Attack </a:t>
            </a:r>
            <a:r>
              <a:rPr lang="it-IT" dirty="0" err="1"/>
              <a:t>Vectors</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605356" cy="420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51</a:t>
            </a:fld>
            <a:endParaRPr lang="it-IT"/>
          </a:p>
        </p:txBody>
      </p:sp>
    </p:spTree>
    <p:extLst>
      <p:ext uri="{BB962C8B-B14F-4D97-AF65-F5344CB8AC3E}">
        <p14:creationId xmlns:p14="http://schemas.microsoft.com/office/powerpoint/2010/main" val="2940067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Psychological</a:t>
            </a:r>
            <a:r>
              <a:rPr lang="it-IT" dirty="0"/>
              <a:t> </a:t>
            </a:r>
            <a:r>
              <a:rPr lang="it-IT" dirty="0" err="1"/>
              <a:t>Triggers</a:t>
            </a: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422356" cy="405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52</a:t>
            </a:fld>
            <a:endParaRPr lang="it-IT"/>
          </a:p>
        </p:txBody>
      </p:sp>
    </p:spTree>
    <p:extLst>
      <p:ext uri="{BB962C8B-B14F-4D97-AF65-F5344CB8AC3E}">
        <p14:creationId xmlns:p14="http://schemas.microsoft.com/office/powerpoint/2010/main" val="638730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Reciprocation</a:t>
            </a:r>
            <a:endParaRPr lang="it-IT" dirty="0"/>
          </a:p>
        </p:txBody>
      </p:sp>
      <p:sp>
        <p:nvSpPr>
          <p:cNvPr id="3" name="Segnaposto contenuto 2"/>
          <p:cNvSpPr>
            <a:spLocks noGrp="1"/>
          </p:cNvSpPr>
          <p:nvPr>
            <p:ph sz="quarter" idx="1"/>
          </p:nvPr>
        </p:nvSpPr>
        <p:spPr/>
        <p:txBody>
          <a:bodyPr>
            <a:normAutofit/>
          </a:bodyPr>
          <a:lstStyle/>
          <a:p>
            <a:r>
              <a:rPr lang="en-US" dirty="0"/>
              <a:t>Reciprocation</a:t>
            </a:r>
          </a:p>
          <a:p>
            <a:pPr lvl="1"/>
            <a:r>
              <a:rPr lang="en-US" dirty="0"/>
              <a:t>Taking advantage of human desire to respond in kind to perceived favors</a:t>
            </a:r>
          </a:p>
          <a:p>
            <a:pPr lvl="2"/>
            <a:r>
              <a:rPr lang="en-US" dirty="0"/>
              <a:t>Cup of coffee for your password?</a:t>
            </a:r>
          </a:p>
          <a:p>
            <a:r>
              <a:rPr lang="en-US" dirty="0"/>
              <a:t>Methods of Attack</a:t>
            </a:r>
          </a:p>
          <a:p>
            <a:pPr lvl="1"/>
            <a:r>
              <a:rPr lang="en-US" dirty="0"/>
              <a:t>Offer false information to “</a:t>
            </a:r>
            <a:r>
              <a:rPr lang="en-US" dirty="0" err="1"/>
              <a:t>help”user</a:t>
            </a:r>
            <a:r>
              <a:rPr lang="en-US" dirty="0"/>
              <a:t> which forms an underlying obligation(reverse social engineering)</a:t>
            </a:r>
          </a:p>
          <a:p>
            <a:pPr lvl="1"/>
            <a:r>
              <a:rPr lang="en-US" dirty="0"/>
              <a:t>Yield points in an argument</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53</a:t>
            </a:fld>
            <a:endParaRPr lang="it-IT"/>
          </a:p>
        </p:txBody>
      </p:sp>
    </p:spTree>
    <p:extLst>
      <p:ext uri="{BB962C8B-B14F-4D97-AF65-F5344CB8AC3E}">
        <p14:creationId xmlns:p14="http://schemas.microsoft.com/office/powerpoint/2010/main" val="2519955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Authority</a:t>
            </a:r>
          </a:p>
        </p:txBody>
      </p:sp>
      <p:sp>
        <p:nvSpPr>
          <p:cNvPr id="3" name="Segnaposto contenuto 2"/>
          <p:cNvSpPr>
            <a:spLocks noGrp="1"/>
          </p:cNvSpPr>
          <p:nvPr>
            <p:ph sz="quarter" idx="1"/>
          </p:nvPr>
        </p:nvSpPr>
        <p:spPr/>
        <p:txBody>
          <a:bodyPr>
            <a:normAutofit fontScale="77500" lnSpcReduction="20000"/>
          </a:bodyPr>
          <a:lstStyle/>
          <a:p>
            <a:endParaRPr lang="it-IT" sz="3200" dirty="0"/>
          </a:p>
          <a:p>
            <a:r>
              <a:rPr lang="en-US" sz="3100" b="1" dirty="0"/>
              <a:t>Authority</a:t>
            </a:r>
          </a:p>
          <a:p>
            <a:pPr lvl="1"/>
            <a:r>
              <a:rPr lang="en-US" sz="2800" dirty="0"/>
              <a:t>People generally tend to conform to the dictates of authority figures</a:t>
            </a:r>
          </a:p>
          <a:p>
            <a:pPr lvl="2"/>
            <a:r>
              <a:rPr lang="en-US" sz="2500" dirty="0"/>
              <a:t>Milgram psychology experiments</a:t>
            </a:r>
          </a:p>
          <a:p>
            <a:pPr lvl="2"/>
            <a:r>
              <a:rPr lang="it-IT" sz="2500" dirty="0"/>
              <a:t>Fast </a:t>
            </a:r>
            <a:r>
              <a:rPr lang="it-IT" sz="2500" dirty="0" err="1"/>
              <a:t>food</a:t>
            </a:r>
            <a:r>
              <a:rPr lang="it-IT" sz="2500" dirty="0"/>
              <a:t> strip-</a:t>
            </a:r>
            <a:r>
              <a:rPr lang="it-IT" sz="2500" dirty="0" err="1"/>
              <a:t>search</a:t>
            </a:r>
            <a:r>
              <a:rPr lang="it-IT" sz="2500" dirty="0"/>
              <a:t> case</a:t>
            </a:r>
          </a:p>
          <a:p>
            <a:pPr lvl="1"/>
            <a:endParaRPr lang="it-IT" sz="2800" dirty="0"/>
          </a:p>
          <a:p>
            <a:pPr lvl="1"/>
            <a:endParaRPr lang="it-IT" sz="2800" dirty="0"/>
          </a:p>
          <a:p>
            <a:r>
              <a:rPr lang="en-US" sz="3100" b="1" dirty="0"/>
              <a:t>Methods of Attack</a:t>
            </a:r>
          </a:p>
          <a:p>
            <a:pPr lvl="1"/>
            <a:r>
              <a:rPr lang="en-US" sz="2800" dirty="0"/>
              <a:t>Telephone</a:t>
            </a:r>
          </a:p>
          <a:p>
            <a:pPr lvl="2"/>
            <a:r>
              <a:rPr lang="en-US" sz="2500" dirty="0"/>
              <a:t>Call to obtain a forgotten password or other information</a:t>
            </a:r>
            <a:endParaRPr lang="it-IT" sz="2500" dirty="0"/>
          </a:p>
          <a:p>
            <a:pPr lvl="1"/>
            <a:r>
              <a:rPr lang="it-IT" sz="2800" dirty="0"/>
              <a:t>In </a:t>
            </a:r>
            <a:r>
              <a:rPr lang="it-IT" sz="2800" dirty="0" err="1"/>
              <a:t>Person</a:t>
            </a:r>
            <a:endParaRPr lang="it-IT" sz="2800" dirty="0"/>
          </a:p>
          <a:p>
            <a:pPr lvl="2"/>
            <a:r>
              <a:rPr lang="it-IT" sz="2500" dirty="0" err="1"/>
              <a:t>Clothing</a:t>
            </a:r>
            <a:r>
              <a:rPr lang="it-IT" sz="2500" dirty="0"/>
              <a:t>, </a:t>
            </a:r>
            <a:r>
              <a:rPr lang="it-IT" sz="2500" dirty="0" err="1"/>
              <a:t>falsified</a:t>
            </a:r>
            <a:r>
              <a:rPr lang="it-IT" sz="2500" dirty="0"/>
              <a:t> badges</a:t>
            </a:r>
          </a:p>
          <a:p>
            <a:pPr lvl="1"/>
            <a:endParaRPr lang="it-IT" sz="2800" dirty="0"/>
          </a:p>
          <a:p>
            <a:pPr lvl="1"/>
            <a:endParaRPr lang="it-IT" sz="2800" dirty="0"/>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54</a:t>
            </a:fld>
            <a:endParaRPr lang="it-IT"/>
          </a:p>
        </p:txBody>
      </p:sp>
    </p:spTree>
    <p:extLst>
      <p:ext uri="{BB962C8B-B14F-4D97-AF65-F5344CB8AC3E}">
        <p14:creationId xmlns:p14="http://schemas.microsoft.com/office/powerpoint/2010/main" val="1566627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Commitment</a:t>
            </a:r>
            <a:r>
              <a:rPr lang="it-IT" dirty="0"/>
              <a:t> &amp; </a:t>
            </a:r>
            <a:r>
              <a:rPr lang="it-IT" dirty="0" err="1"/>
              <a:t>Consistency</a:t>
            </a:r>
            <a:endParaRPr lang="it-IT" dirty="0"/>
          </a:p>
        </p:txBody>
      </p:sp>
      <p:sp>
        <p:nvSpPr>
          <p:cNvPr id="3" name="Segnaposto contenuto 2"/>
          <p:cNvSpPr>
            <a:spLocks noGrp="1"/>
          </p:cNvSpPr>
          <p:nvPr>
            <p:ph sz="quarter" idx="1"/>
          </p:nvPr>
        </p:nvSpPr>
        <p:spPr/>
        <p:txBody>
          <a:bodyPr>
            <a:normAutofit fontScale="77500" lnSpcReduction="20000"/>
          </a:bodyPr>
          <a:lstStyle/>
          <a:p>
            <a:endParaRPr lang="it-IT" sz="3200" dirty="0"/>
          </a:p>
          <a:p>
            <a:r>
              <a:rPr lang="en-US" sz="3100" b="1" dirty="0"/>
              <a:t>Commitment and Consistency</a:t>
            </a:r>
          </a:p>
          <a:p>
            <a:pPr lvl="1"/>
            <a:r>
              <a:rPr lang="en-US" sz="2800" dirty="0"/>
              <a:t>Once we take a stand or commit, we need to be (and appear) consistent with what we have already said and done</a:t>
            </a:r>
          </a:p>
          <a:p>
            <a:pPr lvl="2"/>
            <a:r>
              <a:rPr lang="en-US" sz="2500" dirty="0"/>
              <a:t>Race track experiment</a:t>
            </a:r>
          </a:p>
          <a:p>
            <a:pPr lvl="2"/>
            <a:r>
              <a:rPr lang="it-IT" sz="2500" dirty="0"/>
              <a:t>The </a:t>
            </a:r>
            <a:r>
              <a:rPr lang="it-IT" sz="2500" dirty="0" err="1"/>
              <a:t>gym</a:t>
            </a:r>
            <a:r>
              <a:rPr lang="it-IT" sz="2500" dirty="0"/>
              <a:t> </a:t>
            </a:r>
            <a:r>
              <a:rPr lang="it-IT" sz="2500" dirty="0" err="1"/>
              <a:t>membership</a:t>
            </a:r>
            <a:endParaRPr lang="it-IT" sz="2500" dirty="0"/>
          </a:p>
          <a:p>
            <a:pPr lvl="1"/>
            <a:endParaRPr lang="it-IT" sz="2800" dirty="0"/>
          </a:p>
          <a:p>
            <a:pPr lvl="1"/>
            <a:endParaRPr lang="it-IT" sz="2800" dirty="0"/>
          </a:p>
          <a:p>
            <a:r>
              <a:rPr lang="en-US" sz="3200" b="1" dirty="0"/>
              <a:t>Methods of Attack</a:t>
            </a:r>
          </a:p>
          <a:p>
            <a:pPr lvl="1"/>
            <a:r>
              <a:rPr lang="en-US" dirty="0"/>
              <a:t>Give a new employee a false security </a:t>
            </a:r>
            <a:r>
              <a:rPr lang="en-US" dirty="0" err="1"/>
              <a:t>policy,then</a:t>
            </a:r>
            <a:r>
              <a:rPr lang="en-US" dirty="0"/>
              <a:t> request their password to verify against policy</a:t>
            </a:r>
          </a:p>
          <a:p>
            <a:pPr lvl="1"/>
            <a:r>
              <a:rPr lang="it-IT" dirty="0"/>
              <a:t>Information by </a:t>
            </a:r>
            <a:r>
              <a:rPr lang="it-IT" dirty="0" err="1"/>
              <a:t>attrition</a:t>
            </a:r>
            <a:endParaRPr lang="it-IT" dirty="0"/>
          </a:p>
          <a:p>
            <a:endParaRPr lang="it-IT" sz="3200" dirty="0"/>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55</a:t>
            </a:fld>
            <a:endParaRPr lang="it-IT"/>
          </a:p>
        </p:txBody>
      </p:sp>
    </p:spTree>
    <p:extLst>
      <p:ext uri="{BB962C8B-B14F-4D97-AF65-F5344CB8AC3E}">
        <p14:creationId xmlns:p14="http://schemas.microsoft.com/office/powerpoint/2010/main" val="1011361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Social </a:t>
            </a:r>
            <a:r>
              <a:rPr lang="it-IT" dirty="0" err="1"/>
              <a:t>Proof</a:t>
            </a:r>
            <a:endParaRPr lang="it-IT" dirty="0"/>
          </a:p>
        </p:txBody>
      </p:sp>
      <p:sp>
        <p:nvSpPr>
          <p:cNvPr id="3" name="Segnaposto contenuto 2"/>
          <p:cNvSpPr>
            <a:spLocks noGrp="1"/>
          </p:cNvSpPr>
          <p:nvPr>
            <p:ph sz="quarter" idx="1"/>
          </p:nvPr>
        </p:nvSpPr>
        <p:spPr/>
        <p:txBody>
          <a:bodyPr>
            <a:normAutofit fontScale="92500" lnSpcReduction="20000"/>
          </a:bodyPr>
          <a:lstStyle/>
          <a:p>
            <a:endParaRPr lang="it-IT" sz="3200" dirty="0"/>
          </a:p>
          <a:p>
            <a:r>
              <a:rPr lang="en-US" sz="3100" b="1" dirty="0"/>
              <a:t>Social Proof</a:t>
            </a:r>
          </a:p>
          <a:p>
            <a:pPr lvl="1"/>
            <a:r>
              <a:rPr lang="en-US" sz="2800" dirty="0"/>
              <a:t>Pressure to follow the crowd</a:t>
            </a:r>
          </a:p>
          <a:p>
            <a:pPr lvl="2"/>
            <a:r>
              <a:rPr lang="en-US" sz="2500" dirty="0"/>
              <a:t>Celebrity endorsements</a:t>
            </a:r>
          </a:p>
          <a:p>
            <a:pPr lvl="2"/>
            <a:r>
              <a:rPr lang="it-IT" sz="2500" dirty="0" err="1"/>
              <a:t>Canned</a:t>
            </a:r>
            <a:r>
              <a:rPr lang="it-IT" sz="2500" dirty="0"/>
              <a:t> </a:t>
            </a:r>
            <a:r>
              <a:rPr lang="it-IT" sz="2500" dirty="0" err="1"/>
              <a:t>laughter</a:t>
            </a:r>
            <a:endParaRPr lang="it-IT" sz="2500" dirty="0"/>
          </a:p>
          <a:p>
            <a:pPr lvl="1"/>
            <a:endParaRPr lang="it-IT" sz="2800" dirty="0"/>
          </a:p>
          <a:p>
            <a:pPr lvl="1"/>
            <a:endParaRPr lang="it-IT" sz="2800" dirty="0"/>
          </a:p>
          <a:p>
            <a:r>
              <a:rPr lang="en-US" sz="3200" b="1" dirty="0"/>
              <a:t>Methods of Attack</a:t>
            </a:r>
          </a:p>
          <a:p>
            <a:pPr lvl="1"/>
            <a:r>
              <a:rPr lang="en-US" dirty="0"/>
              <a:t>Name dropping to influence actions</a:t>
            </a:r>
          </a:p>
          <a:p>
            <a:pPr lvl="1"/>
            <a:r>
              <a:rPr lang="en-US" u="sng" dirty="0"/>
              <a:t>“</a:t>
            </a:r>
            <a:r>
              <a:rPr lang="en-US" dirty="0"/>
              <a:t>Linda and Bob in accounting gave me their passwords. Now I need </a:t>
            </a:r>
            <a:r>
              <a:rPr lang="en-US" u="sng" dirty="0"/>
              <a:t>yours.”</a:t>
            </a:r>
          </a:p>
          <a:p>
            <a:endParaRPr lang="it-IT" sz="3200" u="sng" dirty="0"/>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56</a:t>
            </a:fld>
            <a:endParaRPr lang="it-IT"/>
          </a:p>
        </p:txBody>
      </p:sp>
    </p:spTree>
    <p:extLst>
      <p:ext uri="{BB962C8B-B14F-4D97-AF65-F5344CB8AC3E}">
        <p14:creationId xmlns:p14="http://schemas.microsoft.com/office/powerpoint/2010/main" val="676942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Liking</a:t>
            </a:r>
            <a:r>
              <a:rPr lang="it-IT" dirty="0"/>
              <a:t> and </a:t>
            </a:r>
            <a:r>
              <a:rPr lang="it-IT" dirty="0" err="1"/>
              <a:t>Similarity</a:t>
            </a:r>
            <a:endParaRPr lang="it-IT" dirty="0"/>
          </a:p>
        </p:txBody>
      </p:sp>
      <p:sp>
        <p:nvSpPr>
          <p:cNvPr id="3" name="Segnaposto contenuto 2"/>
          <p:cNvSpPr>
            <a:spLocks noGrp="1"/>
          </p:cNvSpPr>
          <p:nvPr>
            <p:ph sz="quarter" idx="1"/>
          </p:nvPr>
        </p:nvSpPr>
        <p:spPr/>
        <p:txBody>
          <a:bodyPr>
            <a:normAutofit/>
          </a:bodyPr>
          <a:lstStyle/>
          <a:p>
            <a:endParaRPr lang="it-IT" dirty="0"/>
          </a:p>
          <a:p>
            <a:r>
              <a:rPr lang="en-US" b="1" dirty="0"/>
              <a:t>Liking and Similarity</a:t>
            </a:r>
          </a:p>
          <a:p>
            <a:pPr lvl="1"/>
            <a:r>
              <a:rPr lang="en-US" dirty="0"/>
              <a:t>Humans naturally tend to associate with those who like the same things, or are similar to them in some way</a:t>
            </a:r>
          </a:p>
          <a:p>
            <a:endParaRPr lang="it-IT" dirty="0"/>
          </a:p>
          <a:p>
            <a:r>
              <a:rPr lang="en-US" b="1" dirty="0"/>
              <a:t>Method of Attack</a:t>
            </a:r>
          </a:p>
          <a:p>
            <a:pPr lvl="1"/>
            <a:r>
              <a:rPr lang="en-US" dirty="0"/>
              <a:t>Through conversation, attacker probes for </a:t>
            </a:r>
            <a:r>
              <a:rPr lang="en-US" dirty="0" err="1"/>
              <a:t>apersonal</a:t>
            </a:r>
            <a:r>
              <a:rPr lang="en-US" dirty="0"/>
              <a:t> connection to establish rapport</a:t>
            </a:r>
          </a:p>
          <a:p>
            <a:pPr lvl="1"/>
            <a:r>
              <a:rPr lang="en-US" dirty="0"/>
              <a:t>“You like football? So do I! How about those Redskins!”</a:t>
            </a:r>
          </a:p>
          <a:p>
            <a:endParaRPr lang="it-IT" dirty="0"/>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57</a:t>
            </a:fld>
            <a:endParaRPr lang="it-IT"/>
          </a:p>
        </p:txBody>
      </p:sp>
    </p:spTree>
    <p:extLst>
      <p:ext uri="{BB962C8B-B14F-4D97-AF65-F5344CB8AC3E}">
        <p14:creationId xmlns:p14="http://schemas.microsoft.com/office/powerpoint/2010/main" val="2658580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Scarcity</a:t>
            </a:r>
            <a:endParaRPr lang="it-IT" dirty="0"/>
          </a:p>
        </p:txBody>
      </p:sp>
      <p:sp>
        <p:nvSpPr>
          <p:cNvPr id="3" name="Segnaposto contenuto 2"/>
          <p:cNvSpPr>
            <a:spLocks noGrp="1"/>
          </p:cNvSpPr>
          <p:nvPr>
            <p:ph sz="quarter" idx="1"/>
          </p:nvPr>
        </p:nvSpPr>
        <p:spPr/>
        <p:txBody>
          <a:bodyPr>
            <a:normAutofit fontScale="92500" lnSpcReduction="10000"/>
          </a:bodyPr>
          <a:lstStyle/>
          <a:p>
            <a:endParaRPr lang="it-IT" dirty="0"/>
          </a:p>
          <a:p>
            <a:r>
              <a:rPr lang="en-US" b="1" dirty="0"/>
              <a:t>Scarcity</a:t>
            </a:r>
          </a:p>
          <a:p>
            <a:pPr lvl="1"/>
            <a:r>
              <a:rPr lang="en-US" dirty="0"/>
              <a:t>People tend to comply when they believe that an object is in short supply, highly sought after, or is available only in scarce quantities</a:t>
            </a:r>
          </a:p>
          <a:p>
            <a:endParaRPr lang="it-IT" dirty="0"/>
          </a:p>
          <a:p>
            <a:r>
              <a:rPr lang="en-US" b="1" dirty="0"/>
              <a:t>Methods of Attack</a:t>
            </a:r>
          </a:p>
          <a:p>
            <a:pPr lvl="1"/>
            <a:r>
              <a:rPr lang="en-US" dirty="0"/>
              <a:t>Phishing emails</a:t>
            </a:r>
          </a:p>
          <a:p>
            <a:pPr lvl="1"/>
            <a:r>
              <a:rPr lang="it-IT" dirty="0" err="1"/>
              <a:t>Pop-ups</a:t>
            </a:r>
            <a:endParaRPr lang="it-IT" dirty="0"/>
          </a:p>
          <a:p>
            <a:pPr lvl="1"/>
            <a:r>
              <a:rPr lang="en-US" dirty="0"/>
              <a:t>“Click here to download software to prevent further pop-ups!”</a:t>
            </a:r>
          </a:p>
          <a:p>
            <a:endParaRPr lang="it-IT" dirty="0"/>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58</a:t>
            </a:fld>
            <a:endParaRPr lang="it-IT"/>
          </a:p>
        </p:txBody>
      </p:sp>
    </p:spTree>
    <p:extLst>
      <p:ext uri="{BB962C8B-B14F-4D97-AF65-F5344CB8AC3E}">
        <p14:creationId xmlns:p14="http://schemas.microsoft.com/office/powerpoint/2010/main" val="1254087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Fattori che rendono le aziende</a:t>
            </a:r>
            <a:br>
              <a:rPr lang="it-IT" dirty="0"/>
            </a:br>
            <a:r>
              <a:rPr lang="it-IT" dirty="0"/>
              <a:t>vulnerabili</a:t>
            </a:r>
          </a:p>
        </p:txBody>
      </p:sp>
      <p:sp>
        <p:nvSpPr>
          <p:cNvPr id="3" name="Segnaposto contenuto 2"/>
          <p:cNvSpPr>
            <a:spLocks noGrp="1"/>
          </p:cNvSpPr>
          <p:nvPr>
            <p:ph sz="quarter" idx="1"/>
          </p:nvPr>
        </p:nvSpPr>
        <p:spPr>
          <a:xfrm>
            <a:off x="323528" y="1600200"/>
            <a:ext cx="8442520" cy="4637112"/>
          </a:xfrm>
        </p:spPr>
        <p:txBody>
          <a:bodyPr>
            <a:normAutofit lnSpcReduction="10000"/>
          </a:bodyPr>
          <a:lstStyle/>
          <a:p>
            <a:r>
              <a:rPr lang="it-IT" dirty="0"/>
              <a:t>Grande numero di dipendenti</a:t>
            </a:r>
          </a:p>
          <a:p>
            <a:r>
              <a:rPr lang="it-IT" dirty="0"/>
              <a:t>Diverse strutture </a:t>
            </a:r>
          </a:p>
          <a:p>
            <a:r>
              <a:rPr lang="it-IT" dirty="0"/>
              <a:t>Informazioni sulle dislocazioni fisiche dei dipendenti recuperabili dai messaggi lasciati sulle segreterie telefoniche</a:t>
            </a:r>
          </a:p>
          <a:p>
            <a:r>
              <a:rPr lang="it-IT" dirty="0"/>
              <a:t>Recapito privato o altre informazioni recuperabili dalla segreteria telefonica</a:t>
            </a:r>
          </a:p>
          <a:p>
            <a:r>
              <a:rPr lang="it-IT" dirty="0"/>
              <a:t>assenza di formazione sulla sicurezza</a:t>
            </a:r>
          </a:p>
          <a:p>
            <a:r>
              <a:rPr lang="it-IT" dirty="0"/>
              <a:t>assenza di un sistema di classificazione dei dati sulla base della loro sensibilità</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59</a:t>
            </a:fld>
            <a:endParaRPr lang="it-IT"/>
          </a:p>
        </p:txBody>
      </p:sp>
    </p:spTree>
    <p:extLst>
      <p:ext uri="{BB962C8B-B14F-4D97-AF65-F5344CB8AC3E}">
        <p14:creationId xmlns:p14="http://schemas.microsoft.com/office/powerpoint/2010/main" val="1016062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Biosketch</a:t>
            </a:r>
            <a:endParaRPr lang="en-US" dirty="0"/>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6</a:t>
            </a:fld>
            <a:endParaRPr lang="it-IT"/>
          </a:p>
        </p:txBody>
      </p:sp>
      <p:sp>
        <p:nvSpPr>
          <p:cNvPr id="4" name="Segnaposto contenuto 3"/>
          <p:cNvSpPr>
            <a:spLocks noGrp="1"/>
          </p:cNvSpPr>
          <p:nvPr>
            <p:ph sz="quarter" idx="1"/>
          </p:nvPr>
        </p:nvSpPr>
        <p:spPr/>
        <p:txBody>
          <a:bodyPr>
            <a:normAutofit fontScale="85000" lnSpcReduction="20000"/>
          </a:bodyPr>
          <a:lstStyle/>
          <a:p>
            <a:r>
              <a:rPr lang="it-IT" dirty="0"/>
              <a:t>Docente di Sicurezza Informatica presso </a:t>
            </a:r>
          </a:p>
          <a:p>
            <a:pPr lvl="1"/>
            <a:r>
              <a:rPr lang="it-IT" dirty="0" err="1"/>
              <a:t>dip</a:t>
            </a:r>
            <a:r>
              <a:rPr lang="it-IT" dirty="0"/>
              <a:t> di Ing. Università del Sannio (laurea magistrale Ingegneria Informatica)</a:t>
            </a:r>
          </a:p>
          <a:p>
            <a:pPr lvl="1"/>
            <a:r>
              <a:rPr lang="it-IT" dirty="0"/>
              <a:t>Università del Molise (laurea magistrale sicurezza informatica)</a:t>
            </a:r>
          </a:p>
          <a:p>
            <a:r>
              <a:rPr lang="it-IT" dirty="0"/>
              <a:t>Membro </a:t>
            </a:r>
            <a:r>
              <a:rPr lang="it-IT" dirty="0" err="1"/>
              <a:t>European</a:t>
            </a:r>
            <a:r>
              <a:rPr lang="it-IT" dirty="0"/>
              <a:t> </a:t>
            </a:r>
            <a:r>
              <a:rPr lang="it-IT" dirty="0" err="1"/>
              <a:t>CyberSecurity</a:t>
            </a:r>
            <a:r>
              <a:rPr lang="it-IT" dirty="0"/>
              <a:t> Organization (EC)</a:t>
            </a:r>
          </a:p>
          <a:p>
            <a:r>
              <a:rPr lang="it-IT" dirty="0"/>
              <a:t>Membro CINI Security Lab</a:t>
            </a:r>
          </a:p>
          <a:p>
            <a:r>
              <a:rPr lang="it-IT" dirty="0"/>
              <a:t>Responsabile ISWATLAB (www.iswatlab.eu)</a:t>
            </a:r>
          </a:p>
          <a:p>
            <a:r>
              <a:rPr lang="it-IT" dirty="0"/>
              <a:t>Fondatore di </a:t>
            </a:r>
            <a:r>
              <a:rPr lang="it-IT" dirty="0" err="1"/>
              <a:t>Ser&amp;Practices</a:t>
            </a:r>
            <a:endParaRPr lang="it-IT" dirty="0"/>
          </a:p>
          <a:p>
            <a:r>
              <a:rPr lang="it-IT" dirty="0"/>
              <a:t>Interessi di ricerca</a:t>
            </a:r>
          </a:p>
          <a:p>
            <a:pPr lvl="1"/>
            <a:r>
              <a:rPr lang="it-IT" dirty="0" err="1"/>
              <a:t>Malware</a:t>
            </a:r>
            <a:r>
              <a:rPr lang="it-IT" dirty="0"/>
              <a:t> Analysis</a:t>
            </a:r>
          </a:p>
          <a:p>
            <a:pPr lvl="1"/>
            <a:r>
              <a:rPr lang="it-IT" dirty="0"/>
              <a:t>Software Security </a:t>
            </a:r>
            <a:r>
              <a:rPr lang="it-IT" dirty="0" err="1"/>
              <a:t>Engineering</a:t>
            </a:r>
            <a:endParaRPr lang="it-IT" dirty="0"/>
          </a:p>
          <a:p>
            <a:r>
              <a:rPr lang="it-IT" dirty="0"/>
              <a:t>Security </a:t>
            </a:r>
            <a:r>
              <a:rPr lang="it-IT" dirty="0" err="1"/>
              <a:t>Evangelist</a:t>
            </a:r>
            <a:endParaRPr lang="en-US" dirty="0"/>
          </a:p>
        </p:txBody>
      </p:sp>
    </p:spTree>
    <p:extLst>
      <p:ext uri="{BB962C8B-B14F-4D97-AF65-F5344CB8AC3E}">
        <p14:creationId xmlns:p14="http://schemas.microsoft.com/office/powerpoint/2010/main" val="992332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Espedienti per applicare tecniche di SE</a:t>
            </a:r>
          </a:p>
        </p:txBody>
      </p:sp>
      <p:sp>
        <p:nvSpPr>
          <p:cNvPr id="3" name="Segnaposto contenuto 2"/>
          <p:cNvSpPr>
            <a:spLocks noGrp="1"/>
          </p:cNvSpPr>
          <p:nvPr>
            <p:ph sz="quarter" idx="1"/>
          </p:nvPr>
        </p:nvSpPr>
        <p:spPr>
          <a:xfrm>
            <a:off x="457200" y="1556792"/>
            <a:ext cx="8229600" cy="5429200"/>
          </a:xfrm>
        </p:spPr>
        <p:txBody>
          <a:bodyPr>
            <a:normAutofit lnSpcReduction="10000"/>
          </a:bodyPr>
          <a:lstStyle/>
          <a:p>
            <a:r>
              <a:rPr lang="it-IT" dirty="0"/>
              <a:t>Il </a:t>
            </a:r>
            <a:r>
              <a:rPr lang="it-IT" dirty="0" err="1"/>
              <a:t>pretexting</a:t>
            </a:r>
            <a:r>
              <a:rPr lang="it-IT" dirty="0"/>
              <a:t> (ovvero il pretesto) può anche essere usato per personificare colleghi, poliziotti, bancari, autorità fiscali o investigatori assicurativi </a:t>
            </a:r>
          </a:p>
          <a:p>
            <a:pPr lvl="1"/>
            <a:r>
              <a:rPr lang="it-IT" dirty="0"/>
              <a:t>in generale qualsiasi altro individuo o autorità che nella mente del target possa essere percepito come un individuo che abbia il diritto di chiedere tali informazioni.</a:t>
            </a:r>
          </a:p>
          <a:p>
            <a:r>
              <a:rPr lang="it-IT" dirty="0"/>
              <a:t>Il </a:t>
            </a:r>
            <a:r>
              <a:rPr lang="it-IT" dirty="0" err="1"/>
              <a:t>pretexter</a:t>
            </a:r>
            <a:r>
              <a:rPr lang="it-IT" dirty="0"/>
              <a:t> deve semplicemente preparare le risposte alle domande che potrebbero essere poste dal bersaglio. </a:t>
            </a:r>
          </a:p>
          <a:p>
            <a:pPr lvl="1"/>
            <a:r>
              <a:rPr lang="it-IT" dirty="0"/>
              <a:t>In alcuni casi, tutto quello che serve è una voce del giusto genere, un tono serio e la capacità di «restare nel ruolo».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60</a:t>
            </a:fld>
            <a:endParaRPr lang="it-IT"/>
          </a:p>
        </p:txBody>
      </p:sp>
    </p:spTree>
    <p:extLst>
      <p:ext uri="{BB962C8B-B14F-4D97-AF65-F5344CB8AC3E}">
        <p14:creationId xmlns:p14="http://schemas.microsoft.com/office/powerpoint/2010/main" val="160053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Espedienti per applicare tecniche di SE</a:t>
            </a:r>
          </a:p>
        </p:txBody>
      </p:sp>
      <p:sp>
        <p:nvSpPr>
          <p:cNvPr id="3" name="Segnaposto contenuto 2"/>
          <p:cNvSpPr>
            <a:spLocks noGrp="1"/>
          </p:cNvSpPr>
          <p:nvPr>
            <p:ph sz="quarter" idx="1"/>
          </p:nvPr>
        </p:nvSpPr>
        <p:spPr>
          <a:xfrm>
            <a:off x="377952" y="1669504"/>
            <a:ext cx="8514528" cy="4927848"/>
          </a:xfrm>
        </p:spPr>
        <p:txBody>
          <a:bodyPr>
            <a:normAutofit/>
          </a:bodyPr>
          <a:lstStyle/>
          <a:p>
            <a:r>
              <a:rPr lang="it-IT" b="1" i="1" dirty="0" err="1"/>
              <a:t>Phishing</a:t>
            </a:r>
            <a:r>
              <a:rPr lang="it-IT" dirty="0"/>
              <a:t>: invio di e-mail che sembrano provenire da un mittente legittimo (es. una banca, o un ente di riscossione), con la richiesta di «verifica» di informazioni personali con conseguenze catastrofiche sul proprio saldo in caso di mancata esecuzione.</a:t>
            </a:r>
          </a:p>
          <a:p>
            <a:r>
              <a:rPr lang="it-IT" dirty="0"/>
              <a:t>La lettera di solito contiene un link ad una pagina web  fraudolenta che sembra legittimo </a:t>
            </a:r>
          </a:p>
          <a:p>
            <a:pPr lvl="1"/>
            <a:r>
              <a:rPr lang="it-IT" dirty="0"/>
              <a:t>con loghi e contenuti del mittente legittimo</a:t>
            </a:r>
          </a:p>
          <a:p>
            <a:pPr lvl="1"/>
            <a:r>
              <a:rPr lang="it-IT" dirty="0"/>
              <a:t>con un modulo di richiesta nel quale inserire i dati richiesti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61</a:t>
            </a:fld>
            <a:endParaRPr lang="it-IT"/>
          </a:p>
        </p:txBody>
      </p:sp>
    </p:spTree>
    <p:extLst>
      <p:ext uri="{BB962C8B-B14F-4D97-AF65-F5344CB8AC3E}">
        <p14:creationId xmlns:p14="http://schemas.microsoft.com/office/powerpoint/2010/main" val="494666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531352" cy="990600"/>
          </a:xfrm>
        </p:spPr>
        <p:txBody>
          <a:bodyPr>
            <a:normAutofit fontScale="90000"/>
          </a:bodyPr>
          <a:lstStyle/>
          <a:p>
            <a:r>
              <a:rPr lang="it-IT" dirty="0"/>
              <a:t>Tecniche di social </a:t>
            </a:r>
            <a:r>
              <a:rPr lang="it-IT" dirty="0" err="1"/>
              <a:t>engineering</a:t>
            </a:r>
            <a:br>
              <a:rPr lang="it-IT" dirty="0"/>
            </a:br>
            <a:r>
              <a:rPr lang="it-IT" dirty="0"/>
              <a:t>IVR / </a:t>
            </a:r>
            <a:r>
              <a:rPr lang="it-IT" dirty="0" err="1"/>
              <a:t>phishing</a:t>
            </a:r>
            <a:r>
              <a:rPr lang="it-IT" dirty="0"/>
              <a:t> telefonico</a:t>
            </a:r>
          </a:p>
        </p:txBody>
      </p:sp>
      <p:sp>
        <p:nvSpPr>
          <p:cNvPr id="3" name="Segnaposto contenuto 2"/>
          <p:cNvSpPr>
            <a:spLocks noGrp="1"/>
          </p:cNvSpPr>
          <p:nvPr>
            <p:ph sz="quarter" idx="1"/>
          </p:nvPr>
        </p:nvSpPr>
        <p:spPr>
          <a:xfrm>
            <a:off x="251520" y="1600200"/>
            <a:ext cx="8514528" cy="5069160"/>
          </a:xfrm>
        </p:spPr>
        <p:txBody>
          <a:bodyPr>
            <a:normAutofit/>
          </a:bodyPr>
          <a:lstStyle/>
          <a:p>
            <a:r>
              <a:rPr lang="it-IT" dirty="0"/>
              <a:t>Questa tecnica utilizza un Interactive Voice </a:t>
            </a:r>
            <a:r>
              <a:rPr lang="it-IT" dirty="0" err="1"/>
              <a:t>Response</a:t>
            </a:r>
            <a:r>
              <a:rPr lang="it-IT" dirty="0"/>
              <a:t> (IVR) per ricreare una copia di un suono legittimo di una banca o di una istituzione.</a:t>
            </a:r>
          </a:p>
          <a:p>
            <a:pPr lvl="1"/>
            <a:r>
              <a:rPr lang="it-IT" dirty="0"/>
              <a:t>un sistema IVR, di solito, consente di impostare un insieme di messaggi preregistrati, prevede menu a scelta multipla, memorizza dati introdotti da tastiera, invia fax, interroga sia database aziendali che sistemi informatici.</a:t>
            </a:r>
          </a:p>
          <a:p>
            <a:pPr lvl="1"/>
            <a:r>
              <a:rPr lang="it-IT" dirty="0"/>
              <a:t>solitamente utilizzato per alleggerire il lavoro nei call center</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62</a:t>
            </a:fld>
            <a:endParaRPr lang="it-IT"/>
          </a:p>
        </p:txBody>
      </p:sp>
    </p:spTree>
    <p:extLst>
      <p:ext uri="{BB962C8B-B14F-4D97-AF65-F5344CB8AC3E}">
        <p14:creationId xmlns:p14="http://schemas.microsoft.com/office/powerpoint/2010/main" val="3567202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Tecniche di social </a:t>
            </a:r>
            <a:r>
              <a:rPr lang="it-IT" dirty="0" err="1"/>
              <a:t>engineering</a:t>
            </a:r>
            <a:br>
              <a:rPr lang="it-IT" dirty="0"/>
            </a:br>
            <a:r>
              <a:rPr lang="it-IT" dirty="0"/>
              <a:t>IVR / </a:t>
            </a:r>
            <a:r>
              <a:rPr lang="it-IT" dirty="0" err="1"/>
              <a:t>phishing</a:t>
            </a:r>
            <a:r>
              <a:rPr lang="it-IT" dirty="0"/>
              <a:t> telefonico</a:t>
            </a:r>
          </a:p>
        </p:txBody>
      </p:sp>
      <p:sp>
        <p:nvSpPr>
          <p:cNvPr id="3" name="Segnaposto contenuto 2"/>
          <p:cNvSpPr>
            <a:spLocks noGrp="1"/>
          </p:cNvSpPr>
          <p:nvPr>
            <p:ph sz="quarter" idx="1"/>
          </p:nvPr>
        </p:nvSpPr>
        <p:spPr>
          <a:xfrm>
            <a:off x="467544" y="1600200"/>
            <a:ext cx="8298504" cy="4781128"/>
          </a:xfrm>
        </p:spPr>
        <p:txBody>
          <a:bodyPr/>
          <a:lstStyle/>
          <a:p>
            <a:r>
              <a:rPr lang="it-IT" dirty="0"/>
              <a:t>La vittima viene invitata (in genere tramite una </a:t>
            </a:r>
            <a:r>
              <a:rPr lang="it-IT" dirty="0" err="1"/>
              <a:t>phishing</a:t>
            </a:r>
            <a:r>
              <a:rPr lang="it-IT" dirty="0"/>
              <a:t> e-mail) a chiamare la «banca» (attraverso un numero verde) e verificare le informazioni.</a:t>
            </a:r>
          </a:p>
          <a:p>
            <a:pPr lvl="1"/>
            <a:r>
              <a:rPr lang="it-IT" dirty="0"/>
              <a:t>La presenza di un numero verde aumenta il grado di fiducia della vittima</a:t>
            </a:r>
          </a:p>
          <a:p>
            <a:r>
              <a:rPr lang="it-IT" dirty="0"/>
              <a:t>In sistemi avanzati la vittima dell’attacco sarà messa in contatto telefonico con l’</a:t>
            </a:r>
            <a:r>
              <a:rPr lang="it-IT" dirty="0" err="1"/>
              <a:t>attacker</a:t>
            </a:r>
            <a:r>
              <a:rPr lang="it-IT" dirty="0"/>
              <a:t>, il quale fingendosi un impiegato dell’istituto contattato sarà ben lieto di offrire delucidazioni sulla questione…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63</a:t>
            </a:fld>
            <a:endParaRPr lang="it-IT"/>
          </a:p>
        </p:txBody>
      </p:sp>
    </p:spTree>
    <p:extLst>
      <p:ext uri="{BB962C8B-B14F-4D97-AF65-F5344CB8AC3E}">
        <p14:creationId xmlns:p14="http://schemas.microsoft.com/office/powerpoint/2010/main" val="4180705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Social </a:t>
            </a:r>
            <a:r>
              <a:rPr lang="it-IT" dirty="0" err="1"/>
              <a:t>Engineering</a:t>
            </a:r>
            <a:r>
              <a:rPr lang="it-IT" dirty="0"/>
              <a:t> </a:t>
            </a:r>
            <a:r>
              <a:rPr lang="it-IT" dirty="0" err="1"/>
              <a:t>Techniques</a:t>
            </a:r>
            <a:r>
              <a:rPr lang="it-IT" dirty="0"/>
              <a:t>:</a:t>
            </a:r>
            <a:br>
              <a:rPr lang="it-IT" dirty="0"/>
            </a:br>
            <a:r>
              <a:rPr lang="it-IT" b="1" i="1" dirty="0" err="1"/>
              <a:t>Trojan</a:t>
            </a:r>
            <a:r>
              <a:rPr lang="it-IT" b="1" i="1" dirty="0"/>
              <a:t> </a:t>
            </a:r>
            <a:r>
              <a:rPr lang="it-IT" b="1" i="1" dirty="0" err="1"/>
              <a:t>Horses</a:t>
            </a:r>
            <a:endParaRPr lang="it-IT" b="1" i="1" dirty="0"/>
          </a:p>
        </p:txBody>
      </p:sp>
      <p:sp>
        <p:nvSpPr>
          <p:cNvPr id="3" name="Segnaposto contenuto 2"/>
          <p:cNvSpPr>
            <a:spLocks noGrp="1"/>
          </p:cNvSpPr>
          <p:nvPr>
            <p:ph sz="quarter" idx="1"/>
          </p:nvPr>
        </p:nvSpPr>
        <p:spPr>
          <a:xfrm>
            <a:off x="457200" y="1600200"/>
            <a:ext cx="8229600" cy="5141168"/>
          </a:xfrm>
        </p:spPr>
        <p:txBody>
          <a:bodyPr>
            <a:normAutofit fontScale="92500"/>
          </a:bodyPr>
          <a:lstStyle/>
          <a:p>
            <a:r>
              <a:rPr lang="it-IT" dirty="0"/>
              <a:t>Utilizzati per distribuire </a:t>
            </a:r>
            <a:r>
              <a:rPr lang="it-IT" dirty="0" err="1"/>
              <a:t>malware</a:t>
            </a:r>
            <a:r>
              <a:rPr lang="it-IT" dirty="0"/>
              <a:t> su larga scala, facendo leva sulla curiosità dell’utente medio.</a:t>
            </a:r>
          </a:p>
          <a:p>
            <a:r>
              <a:rPr lang="it-IT" dirty="0"/>
              <a:t>I cavalli di Troia possono essere distribuiti come allegati alle e-mail promettendo  di tutto, da uno screen saver «cool» , a un importante aggiornamento dell’ anti-virus o un aggiornamento del sistema operativo.</a:t>
            </a:r>
          </a:p>
          <a:p>
            <a:r>
              <a:rPr lang="it-IT" dirty="0"/>
              <a:t>Solitamente l’utente medio cede alla curiosità di aprire l'allegato.</a:t>
            </a:r>
          </a:p>
          <a:p>
            <a:r>
              <a:rPr lang="it-IT" dirty="0"/>
              <a:t>Inoltre, molti utenti ciecamente aprono qualsiasi allegato ricevuto</a:t>
            </a:r>
          </a:p>
          <a:p>
            <a:pPr lvl="1"/>
            <a:r>
              <a:rPr lang="it-IT" dirty="0"/>
              <a:t>anche se il mittente non è conosciuto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64</a:t>
            </a:fld>
            <a:endParaRPr lang="it-IT"/>
          </a:p>
        </p:txBody>
      </p:sp>
    </p:spTree>
    <p:extLst>
      <p:ext uri="{BB962C8B-B14F-4D97-AF65-F5344CB8AC3E}">
        <p14:creationId xmlns:p14="http://schemas.microsoft.com/office/powerpoint/2010/main" val="1853457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Social </a:t>
            </a:r>
            <a:r>
              <a:rPr lang="it-IT" dirty="0" err="1"/>
              <a:t>Engineering</a:t>
            </a:r>
            <a:r>
              <a:rPr lang="it-IT" dirty="0"/>
              <a:t> </a:t>
            </a:r>
            <a:r>
              <a:rPr lang="it-IT" dirty="0" err="1"/>
              <a:t>Techniques</a:t>
            </a:r>
            <a:r>
              <a:rPr lang="it-IT" dirty="0"/>
              <a:t>:</a:t>
            </a:r>
            <a:br>
              <a:rPr lang="it-IT" dirty="0"/>
            </a:br>
            <a:r>
              <a:rPr lang="it-IT" b="1" i="1" dirty="0"/>
              <a:t>Road Apple</a:t>
            </a:r>
          </a:p>
        </p:txBody>
      </p:sp>
      <p:sp>
        <p:nvSpPr>
          <p:cNvPr id="3" name="Segnaposto contenuto 2"/>
          <p:cNvSpPr>
            <a:spLocks noGrp="1"/>
          </p:cNvSpPr>
          <p:nvPr>
            <p:ph sz="quarter" idx="1"/>
          </p:nvPr>
        </p:nvSpPr>
        <p:spPr/>
        <p:txBody>
          <a:bodyPr>
            <a:normAutofit fontScale="92500"/>
          </a:bodyPr>
          <a:lstStyle/>
          <a:p>
            <a:r>
              <a:rPr lang="it-IT" dirty="0"/>
              <a:t>Una road </a:t>
            </a:r>
            <a:r>
              <a:rPr lang="it-IT" dirty="0" err="1"/>
              <a:t>apple</a:t>
            </a:r>
            <a:r>
              <a:rPr lang="it-IT" dirty="0"/>
              <a:t> è una variante del mondo reale di un cavallo di Troia che utilizza supporti fisici</a:t>
            </a:r>
          </a:p>
          <a:p>
            <a:pPr lvl="1"/>
            <a:r>
              <a:rPr lang="it-IT" dirty="0"/>
              <a:t> fa sempre leva sulla curiosità della vittima.</a:t>
            </a:r>
          </a:p>
          <a:p>
            <a:r>
              <a:rPr lang="it-IT" dirty="0"/>
              <a:t>L'</a:t>
            </a:r>
            <a:r>
              <a:rPr lang="it-IT" dirty="0" err="1"/>
              <a:t>attacker</a:t>
            </a:r>
            <a:r>
              <a:rPr lang="it-IT" dirty="0"/>
              <a:t> lascia un CD-ROM, una scheda di memoria o una chiave USB infetta in una posizione nella quale sarà sicuramente trovata (bagno, ascensore, marciapiede) e semplicemente aspetta...</a:t>
            </a:r>
          </a:p>
          <a:p>
            <a:r>
              <a:rPr lang="it-IT" dirty="0"/>
              <a:t>La cosa può essere resa più accattivante aggiungendo  il logo aziendale, o una etichetta con la dicitura «Riassunto Stipendi Q1 2006» in bella vista.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65</a:t>
            </a:fld>
            <a:endParaRPr lang="it-IT"/>
          </a:p>
        </p:txBody>
      </p:sp>
    </p:spTree>
    <p:extLst>
      <p:ext uri="{BB962C8B-B14F-4D97-AF65-F5344CB8AC3E}">
        <p14:creationId xmlns:p14="http://schemas.microsoft.com/office/powerpoint/2010/main" val="4048529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Social </a:t>
            </a:r>
            <a:r>
              <a:rPr lang="it-IT" dirty="0" err="1"/>
              <a:t>Engineering</a:t>
            </a:r>
            <a:r>
              <a:rPr lang="it-IT" dirty="0"/>
              <a:t> </a:t>
            </a:r>
            <a:r>
              <a:rPr lang="it-IT" dirty="0" err="1"/>
              <a:t>Techniques</a:t>
            </a:r>
            <a:r>
              <a:rPr lang="it-IT" dirty="0"/>
              <a:t>:</a:t>
            </a:r>
            <a:br>
              <a:rPr lang="it-IT" dirty="0"/>
            </a:br>
            <a:r>
              <a:rPr lang="it-IT" b="1" i="1" dirty="0"/>
              <a:t>quid pro quo</a:t>
            </a:r>
          </a:p>
        </p:txBody>
      </p:sp>
      <p:sp>
        <p:nvSpPr>
          <p:cNvPr id="3" name="Segnaposto contenuto 2"/>
          <p:cNvSpPr>
            <a:spLocks noGrp="1"/>
          </p:cNvSpPr>
          <p:nvPr>
            <p:ph sz="quarter" idx="1"/>
          </p:nvPr>
        </p:nvSpPr>
        <p:spPr>
          <a:xfrm>
            <a:off x="251520" y="1556792"/>
            <a:ext cx="8435280" cy="5257800"/>
          </a:xfrm>
        </p:spPr>
        <p:txBody>
          <a:bodyPr>
            <a:normAutofit fontScale="92500" lnSpcReduction="10000"/>
          </a:bodyPr>
          <a:lstStyle/>
          <a:p>
            <a:r>
              <a:rPr lang="it-IT" dirty="0"/>
              <a:t>Un utente malintenzionato chiama numeri casuali presso una società spacciandosi per il supporto tecnico, affermando di essere stato chiamato da un dipendente.</a:t>
            </a:r>
          </a:p>
          <a:p>
            <a:r>
              <a:rPr lang="it-IT" dirty="0"/>
              <a:t>Alla fine si colpirà qualcuno effettivamente alle prese con un problema, grato che qualcuno stia chiamando per aiutarlo.</a:t>
            </a:r>
          </a:p>
          <a:p>
            <a:r>
              <a:rPr lang="it-IT" dirty="0"/>
              <a:t>L'attaccante sarà lieto di «aiutare» a risolvere il problema, magari con una patch software</a:t>
            </a:r>
          </a:p>
          <a:p>
            <a:pPr lvl="1"/>
            <a:r>
              <a:rPr lang="it-IT" dirty="0"/>
              <a:t>ovviamente lanciando la patch si avvia il processo del </a:t>
            </a:r>
            <a:r>
              <a:rPr lang="it-IT" dirty="0" err="1"/>
              <a:t>malware</a:t>
            </a:r>
            <a:r>
              <a:rPr lang="it-IT" dirty="0"/>
              <a:t>.</a:t>
            </a:r>
          </a:p>
          <a:p>
            <a:r>
              <a:rPr lang="it-IT" dirty="0"/>
              <a:t>In un sondaggio sulla sicurezza informatica del 2003, il 90% dei impiegati ha affermato di aver comunicato la password a tecnici al di fuori della propria azienda.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66</a:t>
            </a:fld>
            <a:endParaRPr lang="it-IT"/>
          </a:p>
        </p:txBody>
      </p:sp>
    </p:spTree>
    <p:extLst>
      <p:ext uri="{BB962C8B-B14F-4D97-AF65-F5344CB8AC3E}">
        <p14:creationId xmlns:p14="http://schemas.microsoft.com/office/powerpoint/2010/main" val="3144550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Social </a:t>
            </a:r>
            <a:r>
              <a:rPr lang="it-IT" dirty="0" err="1"/>
              <a:t>Engineering</a:t>
            </a:r>
            <a:r>
              <a:rPr lang="it-IT" dirty="0"/>
              <a:t> </a:t>
            </a:r>
            <a:r>
              <a:rPr lang="it-IT" dirty="0" err="1"/>
              <a:t>Techniques</a:t>
            </a:r>
            <a:endParaRPr lang="it-IT" dirty="0"/>
          </a:p>
        </p:txBody>
      </p:sp>
      <p:sp>
        <p:nvSpPr>
          <p:cNvPr id="3" name="Segnaposto contenuto 2"/>
          <p:cNvSpPr>
            <a:spLocks noGrp="1"/>
          </p:cNvSpPr>
          <p:nvPr>
            <p:ph sz="quarter" idx="1"/>
          </p:nvPr>
        </p:nvSpPr>
        <p:spPr>
          <a:xfrm>
            <a:off x="612648" y="1600200"/>
            <a:ext cx="8153400" cy="5257800"/>
          </a:xfrm>
        </p:spPr>
        <p:txBody>
          <a:bodyPr>
            <a:normAutofit lnSpcReduction="10000"/>
          </a:bodyPr>
          <a:lstStyle/>
          <a:p>
            <a:r>
              <a:rPr lang="it-IT" dirty="0"/>
              <a:t>Usano le varie forme di comunicazione, come ad esempio  e-mail, internet, telefono, ma anche interazioni «face2face» per perpetrare il loro schema per frodare ed infiltrarsi nella rete aziendale.</a:t>
            </a:r>
          </a:p>
          <a:p>
            <a:endParaRPr lang="it-IT" dirty="0"/>
          </a:p>
          <a:p>
            <a:r>
              <a:rPr lang="it-IT" dirty="0"/>
              <a:t>Secondo </a:t>
            </a:r>
            <a:r>
              <a:rPr lang="it-IT" i="1" dirty="0" err="1"/>
              <a:t>Check</a:t>
            </a:r>
            <a:r>
              <a:rPr lang="it-IT" i="1" dirty="0"/>
              <a:t> Point Software Technologies</a:t>
            </a:r>
            <a:r>
              <a:rPr lang="it-IT" dirty="0"/>
              <a:t>, quasi la metà delle imprese intervistate nel 2011 ha dichiarato di essere stata vittima di uno o più attacchi di ingegneria sociale che hanno determinato perdite che vanno da </a:t>
            </a:r>
            <a:r>
              <a:rPr lang="it-IT" i="1" dirty="0"/>
              <a:t>$ 25.000 </a:t>
            </a:r>
            <a:r>
              <a:rPr lang="it-IT" dirty="0"/>
              <a:t>a      </a:t>
            </a:r>
            <a:r>
              <a:rPr lang="it-IT" i="1" dirty="0"/>
              <a:t>$ 100.000 </a:t>
            </a:r>
            <a:r>
              <a:rPr lang="it-IT" dirty="0">
                <a:solidFill>
                  <a:srgbClr val="FF0000"/>
                </a:solidFill>
              </a:rPr>
              <a:t>per attacco</a:t>
            </a:r>
            <a:r>
              <a:rPr lang="it-IT" dirty="0"/>
              <a:t>.</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67</a:t>
            </a:fld>
            <a:endParaRPr lang="it-IT"/>
          </a:p>
        </p:txBody>
      </p:sp>
    </p:spTree>
    <p:extLst>
      <p:ext uri="{BB962C8B-B14F-4D97-AF65-F5344CB8AC3E}">
        <p14:creationId xmlns:p14="http://schemas.microsoft.com/office/powerpoint/2010/main" val="3351186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p:txBody>
          <a:bodyPr>
            <a:normAutofit lnSpcReduction="10000"/>
          </a:bodyPr>
          <a:lstStyle/>
          <a:p>
            <a:pPr algn="just"/>
            <a:r>
              <a:rPr lang="it-IT" dirty="0"/>
              <a:t>è essenziale che i dipendenti dell'intera organizzazione siano educati e addestrati su come individuare e prevenire questo tipo di frode.</a:t>
            </a:r>
          </a:p>
          <a:p>
            <a:pPr algn="just"/>
            <a:endParaRPr lang="it-IT" dirty="0"/>
          </a:p>
          <a:p>
            <a:pPr algn="just"/>
            <a:r>
              <a:rPr lang="it-IT" dirty="0"/>
              <a:t>Necessità da parte delle aziende di sviluppare e attuare </a:t>
            </a:r>
            <a:r>
              <a:rPr lang="it-IT" dirty="0">
                <a:solidFill>
                  <a:srgbClr val="FF0000"/>
                </a:solidFill>
              </a:rPr>
              <a:t>politiche specifiche </a:t>
            </a:r>
            <a:r>
              <a:rPr lang="it-IT" dirty="0"/>
              <a:t>(ad esempio, la formazione dei dipendenti sul pericolo che costituisce la diffusione di informazioni riservate e sensibili e su come mantenerle al sicuro) per prevenire e rispondere a un attacco.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68</a:t>
            </a:fld>
            <a:endParaRPr lang="it-IT"/>
          </a:p>
        </p:txBody>
      </p:sp>
    </p:spTree>
    <p:extLst>
      <p:ext uri="{BB962C8B-B14F-4D97-AF65-F5344CB8AC3E}">
        <p14:creationId xmlns:p14="http://schemas.microsoft.com/office/powerpoint/2010/main" val="2897806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a:xfrm>
            <a:off x="612648" y="1600200"/>
            <a:ext cx="8153400" cy="4925144"/>
          </a:xfrm>
        </p:spPr>
        <p:txBody>
          <a:bodyPr>
            <a:normAutofit/>
          </a:bodyPr>
          <a:lstStyle/>
          <a:p>
            <a:pPr algn="just"/>
            <a:r>
              <a:rPr lang="it-IT" dirty="0"/>
              <a:t>Un </a:t>
            </a:r>
            <a:r>
              <a:rPr lang="it-IT" dirty="0">
                <a:solidFill>
                  <a:srgbClr val="FF0000"/>
                </a:solidFill>
              </a:rPr>
              <a:t>piano per mitigare gli effetti </a:t>
            </a:r>
            <a:r>
              <a:rPr lang="it-IT" dirty="0"/>
              <a:t>degli attacchi di ingegneria sociale dovrebbe essere una parte di una qualsiasi politica di sicurezza aziendale. </a:t>
            </a:r>
          </a:p>
          <a:p>
            <a:pPr algn="just"/>
            <a:r>
              <a:rPr lang="it-IT" dirty="0"/>
              <a:t>Dovrebbe includere una componente per rendere </a:t>
            </a:r>
            <a:r>
              <a:rPr lang="it-IT" dirty="0">
                <a:solidFill>
                  <a:srgbClr val="FF0000"/>
                </a:solidFill>
              </a:rPr>
              <a:t>consapevoli i dipendenti e educare coloro che sono più vulnerabili: </a:t>
            </a:r>
          </a:p>
          <a:p>
            <a:pPr lvl="1" algn="just"/>
            <a:r>
              <a:rPr lang="it-IT" dirty="0"/>
              <a:t>i nuovi assunti, il personale di help desk, imprenditori, assistenti esecutivi, personale delle risorse umane, senior manager e dirigenti, così come le risorse IT, ovvero i dipendenti che gestiscono la sicurezza tecnica e fisica dell’infrastruttura telematica.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69</a:t>
            </a:fld>
            <a:endParaRPr lang="it-IT"/>
          </a:p>
        </p:txBody>
      </p:sp>
    </p:spTree>
    <p:extLst>
      <p:ext uri="{BB962C8B-B14F-4D97-AF65-F5344CB8AC3E}">
        <p14:creationId xmlns:p14="http://schemas.microsoft.com/office/powerpoint/2010/main" val="358791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Al bar qualcuno ha conosciuto qualcuna…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780928"/>
            <a:ext cx="47625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metto 1 3"/>
          <p:cNvSpPr/>
          <p:nvPr/>
        </p:nvSpPr>
        <p:spPr>
          <a:xfrm>
            <a:off x="3995936" y="1772816"/>
            <a:ext cx="1296144" cy="720080"/>
          </a:xfrm>
          <a:prstGeom prst="wedgeRectCallout">
            <a:avLst>
              <a:gd name="adj1" fmla="val 22682"/>
              <a:gd name="adj2" fmla="val 86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Mi dai la tua mail?</a:t>
            </a:r>
          </a:p>
        </p:txBody>
      </p:sp>
      <p:sp>
        <p:nvSpPr>
          <p:cNvPr id="6" name="Fumetto 1 5"/>
          <p:cNvSpPr/>
          <p:nvPr/>
        </p:nvSpPr>
        <p:spPr>
          <a:xfrm>
            <a:off x="5868144" y="1600096"/>
            <a:ext cx="2304256" cy="1065520"/>
          </a:xfrm>
          <a:prstGeom prst="wedgeRectCallout">
            <a:avLst>
              <a:gd name="adj1" fmla="val -75022"/>
              <a:gd name="adj2" fmla="val 81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Hai un cane?</a:t>
            </a:r>
          </a:p>
          <a:p>
            <a:pPr algn="ctr"/>
            <a:r>
              <a:rPr lang="it-IT" dirty="0" err="1"/>
              <a:t>Noo</a:t>
            </a:r>
            <a:r>
              <a:rPr lang="it-IT" dirty="0"/>
              <a:t>! Io adoro gli animali. E come si chiama?</a:t>
            </a:r>
          </a:p>
        </p:txBody>
      </p:sp>
      <p:sp>
        <p:nvSpPr>
          <p:cNvPr id="7" name="Fumetto 1 6"/>
          <p:cNvSpPr/>
          <p:nvPr/>
        </p:nvSpPr>
        <p:spPr>
          <a:xfrm>
            <a:off x="7740352" y="3861048"/>
            <a:ext cx="1403648" cy="1944216"/>
          </a:xfrm>
          <a:prstGeom prst="wedgeRectCallout">
            <a:avLst>
              <a:gd name="adj1" fmla="val -112161"/>
              <a:gd name="adj2" fmla="val -51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Sei un fan di Star </a:t>
            </a:r>
            <a:r>
              <a:rPr lang="it-IT" dirty="0" err="1"/>
              <a:t>Trek</a:t>
            </a:r>
            <a:r>
              <a:rPr lang="it-IT" dirty="0"/>
              <a:t>?</a:t>
            </a:r>
          </a:p>
          <a:p>
            <a:pPr algn="ctr"/>
            <a:r>
              <a:rPr lang="it-IT" dirty="0"/>
              <a:t>E qual è il personaggio che ti piace di più?</a:t>
            </a:r>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7</a:t>
            </a:fld>
            <a:endParaRPr lang="it-IT"/>
          </a:p>
        </p:txBody>
      </p:sp>
    </p:spTree>
    <p:extLst>
      <p:ext uri="{BB962C8B-B14F-4D97-AF65-F5344CB8AC3E}">
        <p14:creationId xmlns:p14="http://schemas.microsoft.com/office/powerpoint/2010/main" val="5213764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p:txBody>
          <a:bodyPr/>
          <a:lstStyle/>
          <a:p>
            <a:r>
              <a:rPr lang="it-IT" dirty="0"/>
              <a:t>Condurre una </a:t>
            </a:r>
            <a:r>
              <a:rPr lang="it-IT" dirty="0">
                <a:solidFill>
                  <a:srgbClr val="FF0000"/>
                </a:solidFill>
              </a:rPr>
              <a:t>valutazione sui dati </a:t>
            </a:r>
            <a:r>
              <a:rPr lang="it-IT" dirty="0"/>
              <a:t>per classificare il livello di sensibilità delle informazioni in essi contenuti, identificando </a:t>
            </a:r>
            <a:r>
              <a:rPr lang="it-IT" dirty="0">
                <a:solidFill>
                  <a:srgbClr val="FF0000"/>
                </a:solidFill>
              </a:rPr>
              <a:t>quali dipendenti </a:t>
            </a:r>
            <a:r>
              <a:rPr lang="it-IT" dirty="0"/>
              <a:t>devono averne accesso.</a:t>
            </a:r>
          </a:p>
          <a:p>
            <a:pPr lvl="1"/>
            <a:r>
              <a:rPr lang="it-IT" dirty="0"/>
              <a:t>Identificando anche i tipi di accesso di cui necessitano</a:t>
            </a:r>
          </a:p>
          <a:p>
            <a:pPr lvl="1"/>
            <a:r>
              <a:rPr lang="it-IT" dirty="0"/>
              <a:t>In quali momenti della giornata</a:t>
            </a:r>
          </a:p>
          <a:p>
            <a:pPr lvl="1"/>
            <a:r>
              <a:rPr lang="it-IT" dirty="0"/>
              <a:t>E da quali postazioni</a:t>
            </a:r>
          </a:p>
          <a:p>
            <a:r>
              <a:rPr lang="it-IT" dirty="0"/>
              <a:t>Tutti dipendenti sono a rischio.</a:t>
            </a:r>
          </a:p>
          <a:p>
            <a:pPr marL="365760" lvl="1" indent="0">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70</a:t>
            </a:fld>
            <a:endParaRPr lang="it-IT"/>
          </a:p>
        </p:txBody>
      </p:sp>
    </p:spTree>
    <p:extLst>
      <p:ext uri="{BB962C8B-B14F-4D97-AF65-F5344CB8AC3E}">
        <p14:creationId xmlns:p14="http://schemas.microsoft.com/office/powerpoint/2010/main" val="1111283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a:xfrm>
            <a:off x="395536" y="1669504"/>
            <a:ext cx="8531352" cy="4495800"/>
          </a:xfrm>
        </p:spPr>
        <p:txBody>
          <a:bodyPr>
            <a:normAutofit/>
          </a:bodyPr>
          <a:lstStyle/>
          <a:p>
            <a:r>
              <a:rPr lang="it-IT" dirty="0">
                <a:solidFill>
                  <a:srgbClr val="FF0000"/>
                </a:solidFill>
              </a:rPr>
              <a:t>Non rilasciare mai informazioni riservate o sensibili</a:t>
            </a:r>
            <a:r>
              <a:rPr lang="it-IT" dirty="0"/>
              <a:t> a qualcuno che non ha un motivo valido per averle, anche se la persona si identifica come un collega di lavoro,  un superiore o un rappresentante dell’ IT. </a:t>
            </a:r>
          </a:p>
          <a:p>
            <a:endParaRPr lang="it-IT" dirty="0"/>
          </a:p>
          <a:p>
            <a:r>
              <a:rPr lang="it-IT" dirty="0"/>
              <a:t>Se la password deve essere condivisa, non dovrebbe mai essere rivelata al di fuori dell’ azienda</a:t>
            </a:r>
          </a:p>
          <a:p>
            <a:pPr lvl="1"/>
            <a:r>
              <a:rPr lang="it-IT" dirty="0"/>
              <a:t>o per telefono, via e-mail o sul web.</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71</a:t>
            </a:fld>
            <a:endParaRPr lang="it-IT"/>
          </a:p>
        </p:txBody>
      </p:sp>
    </p:spTree>
    <p:extLst>
      <p:ext uri="{BB962C8B-B14F-4D97-AF65-F5344CB8AC3E}">
        <p14:creationId xmlns:p14="http://schemas.microsoft.com/office/powerpoint/2010/main" val="820333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a:xfrm>
            <a:off x="457200" y="1600200"/>
            <a:ext cx="8229600" cy="4853136"/>
          </a:xfrm>
        </p:spPr>
        <p:txBody>
          <a:bodyPr>
            <a:normAutofit/>
          </a:bodyPr>
          <a:lstStyle/>
          <a:p>
            <a:r>
              <a:rPr lang="it-IT" dirty="0"/>
              <a:t>Stabilire le procedure da mettere in atto prima di effettuare una transazione finanziaria telematica.</a:t>
            </a:r>
          </a:p>
          <a:p>
            <a:endParaRPr lang="it-IT" dirty="0"/>
          </a:p>
          <a:p>
            <a:r>
              <a:rPr lang="it-IT" dirty="0"/>
              <a:t>Ridurre la dipendenza da e-mail per tutte le transazioni finanziarie. Se l’e-mail deve essere utilizzata, </a:t>
            </a:r>
            <a:r>
              <a:rPr lang="it-IT" dirty="0">
                <a:solidFill>
                  <a:srgbClr val="FF0000"/>
                </a:solidFill>
              </a:rPr>
              <a:t>stabilire procedure di call-back </a:t>
            </a:r>
            <a:r>
              <a:rPr lang="it-IT" dirty="0"/>
              <a:t>con clienti e fornitori per tutti trasferimenti di fondi in uscita a un numero telefonico precedentemente stabilito, o implementare un sistema di verifica del cliente basato su doppia verifica.</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72</a:t>
            </a:fld>
            <a:endParaRPr lang="it-IT"/>
          </a:p>
        </p:txBody>
      </p:sp>
    </p:spTree>
    <p:extLst>
      <p:ext uri="{BB962C8B-B14F-4D97-AF65-F5344CB8AC3E}">
        <p14:creationId xmlns:p14="http://schemas.microsoft.com/office/powerpoint/2010/main" val="42655842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p:txBody>
          <a:bodyPr/>
          <a:lstStyle/>
          <a:p>
            <a:r>
              <a:rPr lang="it-IT" dirty="0"/>
              <a:t>Stabilire procedure per verificare eventuali modifiche al cliente o semplicemente per fornirgli dettagli, indipendentemente dal richiedente della modifica.</a:t>
            </a:r>
          </a:p>
          <a:p>
            <a:endParaRPr lang="it-IT" dirty="0"/>
          </a:p>
          <a:p>
            <a:r>
              <a:rPr lang="it-IT" dirty="0"/>
              <a:t>Evitare di utilizzare «dispositivi non autorizzati» come penne USB/CD-ROM  personali contenenti software o contenuti multimediali su un computer aziendale.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73</a:t>
            </a:fld>
            <a:endParaRPr lang="it-IT"/>
          </a:p>
        </p:txBody>
      </p:sp>
    </p:spTree>
    <p:extLst>
      <p:ext uri="{BB962C8B-B14F-4D97-AF65-F5344CB8AC3E}">
        <p14:creationId xmlns:p14="http://schemas.microsoft.com/office/powerpoint/2010/main" val="1203497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a:xfrm>
            <a:off x="539552" y="1600200"/>
            <a:ext cx="8226496" cy="5069160"/>
          </a:xfrm>
        </p:spPr>
        <p:txBody>
          <a:bodyPr>
            <a:normAutofit lnSpcReduction="10000"/>
          </a:bodyPr>
          <a:lstStyle/>
          <a:p>
            <a:pPr algn="just"/>
            <a:r>
              <a:rPr lang="it-IT" dirty="0"/>
              <a:t>Porre cautela nelle situazioni in cui una parte </a:t>
            </a:r>
          </a:p>
          <a:p>
            <a:pPr lvl="1" algn="just"/>
            <a:r>
              <a:rPr lang="it-IT" dirty="0"/>
              <a:t>rifiuta di fornire informazioni di contatto di base (come ad esempio l’ufficio dal quale sta telefonando), </a:t>
            </a:r>
          </a:p>
          <a:p>
            <a:pPr lvl="1" algn="just"/>
            <a:r>
              <a:rPr lang="it-IT" dirty="0"/>
              <a:t>usa un linguaggio intimidatorio, </a:t>
            </a:r>
          </a:p>
          <a:p>
            <a:pPr lvl="1" algn="just"/>
            <a:r>
              <a:rPr lang="it-IT" dirty="0"/>
              <a:t>mostra di aver fretta senza dare il tempo all’ interlocutore di pensare o richiede informazioni riservate.</a:t>
            </a:r>
          </a:p>
          <a:p>
            <a:pPr algn="just"/>
            <a:endParaRPr lang="it-IT" dirty="0"/>
          </a:p>
          <a:p>
            <a:pPr algn="just"/>
            <a:r>
              <a:rPr lang="it-IT" dirty="0"/>
              <a:t>I </a:t>
            </a:r>
            <a:r>
              <a:rPr lang="it-IT" dirty="0">
                <a:solidFill>
                  <a:srgbClr val="FF0000"/>
                </a:solidFill>
              </a:rPr>
              <a:t>documenti fisici </a:t>
            </a:r>
            <a:r>
              <a:rPr lang="it-IT" dirty="0"/>
              <a:t>e altro materiale tangibile, come i </a:t>
            </a:r>
            <a:r>
              <a:rPr lang="it-IT" dirty="0">
                <a:solidFill>
                  <a:srgbClr val="FF0000"/>
                </a:solidFill>
              </a:rPr>
              <a:t>file generati</a:t>
            </a:r>
            <a:r>
              <a:rPr lang="it-IT" dirty="0"/>
              <a:t>, o gli stessi calcolatori, hardware e software, devono sempre </a:t>
            </a:r>
            <a:r>
              <a:rPr lang="it-IT" dirty="0">
                <a:solidFill>
                  <a:srgbClr val="FF0000"/>
                </a:solidFill>
              </a:rPr>
              <a:t>essere triturati e/o distrutti </a:t>
            </a:r>
            <a:r>
              <a:rPr lang="it-IT" dirty="0"/>
              <a:t>prima dello smaltimento negli appositi recipienti.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74</a:t>
            </a:fld>
            <a:endParaRPr lang="it-IT"/>
          </a:p>
        </p:txBody>
      </p:sp>
    </p:spTree>
    <p:extLst>
      <p:ext uri="{BB962C8B-B14F-4D97-AF65-F5344CB8AC3E}">
        <p14:creationId xmlns:p14="http://schemas.microsoft.com/office/powerpoint/2010/main" val="218787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a:xfrm>
            <a:off x="395536" y="1672208"/>
            <a:ext cx="8370512" cy="5141168"/>
          </a:xfrm>
        </p:spPr>
        <p:txBody>
          <a:bodyPr>
            <a:normAutofit/>
          </a:bodyPr>
          <a:lstStyle/>
          <a:p>
            <a:pPr algn="just"/>
            <a:r>
              <a:rPr lang="it-IT" dirty="0"/>
              <a:t>Combattere lo </a:t>
            </a:r>
            <a:r>
              <a:rPr lang="it-IT" dirty="0">
                <a:solidFill>
                  <a:srgbClr val="FF0000"/>
                </a:solidFill>
              </a:rPr>
              <a:t>scambio immotivato di informazioni riservate </a:t>
            </a:r>
            <a:r>
              <a:rPr lang="it-IT" dirty="0"/>
              <a:t>nei luoghi di lavoro mediante l'attuazione di programmi di sensibilizzazione e di formazione interna.</a:t>
            </a:r>
          </a:p>
          <a:p>
            <a:pPr algn="just"/>
            <a:endParaRPr lang="it-IT" dirty="0"/>
          </a:p>
          <a:p>
            <a:pPr algn="just"/>
            <a:r>
              <a:rPr lang="it-IT" dirty="0"/>
              <a:t>Questo include lo sviluppo di una </a:t>
            </a:r>
            <a:r>
              <a:rPr lang="it-IT" dirty="0">
                <a:solidFill>
                  <a:srgbClr val="FF0000"/>
                </a:solidFill>
              </a:rPr>
              <a:t>segnalazione degli incidenti e un programma di monitoraggio </a:t>
            </a:r>
            <a:r>
              <a:rPr lang="it-IT" dirty="0"/>
              <a:t>per catalogare gli attacchi di ingegneria sociale e l'attuazione di una strategia di risposta all’ incidente.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75</a:t>
            </a:fld>
            <a:endParaRPr lang="it-IT"/>
          </a:p>
        </p:txBody>
      </p:sp>
    </p:spTree>
    <p:extLst>
      <p:ext uri="{BB962C8B-B14F-4D97-AF65-F5344CB8AC3E}">
        <p14:creationId xmlns:p14="http://schemas.microsoft.com/office/powerpoint/2010/main" val="2825798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a:xfrm>
            <a:off x="612648" y="1600200"/>
            <a:ext cx="8153400" cy="4781128"/>
          </a:xfrm>
        </p:spPr>
        <p:txBody>
          <a:bodyPr>
            <a:normAutofit/>
          </a:bodyPr>
          <a:lstStyle/>
          <a:p>
            <a:r>
              <a:rPr lang="it-IT" dirty="0"/>
              <a:t>Personale di guardia contro accessi fisici non autorizzati, mantenendo strette politiche sulla visualizzazione dei badge di sicurezza e altre eventuali credenziali</a:t>
            </a:r>
          </a:p>
          <a:p>
            <a:pPr lvl="1"/>
            <a:r>
              <a:rPr lang="it-IT" dirty="0"/>
              <a:t>Tutti gli ospiti devono essere scortati</a:t>
            </a:r>
          </a:p>
          <a:p>
            <a:pPr lvl="1"/>
            <a:endParaRPr lang="it-IT" dirty="0"/>
          </a:p>
          <a:p>
            <a:r>
              <a:rPr lang="it-IT" dirty="0"/>
              <a:t>Mantenere le aree sensibili, come le sale server, gli armadi dei telefono e in generale tutte le aree strategiche in piena sicurezza dal personale di sorveglianza in ogni momento.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76</a:t>
            </a:fld>
            <a:endParaRPr lang="it-IT"/>
          </a:p>
        </p:txBody>
      </p:sp>
    </p:spTree>
    <p:extLst>
      <p:ext uri="{BB962C8B-B14F-4D97-AF65-F5344CB8AC3E}">
        <p14:creationId xmlns:p14="http://schemas.microsoft.com/office/powerpoint/2010/main" val="36375475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strategie antifrode</a:t>
            </a:r>
          </a:p>
        </p:txBody>
      </p:sp>
      <p:sp>
        <p:nvSpPr>
          <p:cNvPr id="3" name="Segnaposto contenuto 2"/>
          <p:cNvSpPr>
            <a:spLocks noGrp="1"/>
          </p:cNvSpPr>
          <p:nvPr>
            <p:ph sz="quarter" idx="1"/>
          </p:nvPr>
        </p:nvSpPr>
        <p:spPr/>
        <p:txBody>
          <a:bodyPr/>
          <a:lstStyle/>
          <a:p>
            <a:r>
              <a:rPr lang="it-IT" dirty="0"/>
              <a:t>Monitorare l'utilizzo dei mezzi di comunicazione sociale, delle fonti on-line e delle informazioni commerciali per evitare che informazioni sensibili vengano pubblicate su Internet.</a:t>
            </a:r>
          </a:p>
          <a:p>
            <a:pPr lvl="1"/>
            <a:r>
              <a:rPr lang="it-IT" dirty="0"/>
              <a:t>Incluse le reti sociali</a:t>
            </a:r>
          </a:p>
          <a:p>
            <a:pPr marL="0" indent="0">
              <a:buNone/>
            </a:pP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77</a:t>
            </a:fld>
            <a:endParaRPr lang="it-IT"/>
          </a:p>
        </p:txBody>
      </p:sp>
    </p:spTree>
    <p:extLst>
      <p:ext uri="{BB962C8B-B14F-4D97-AF65-F5344CB8AC3E}">
        <p14:creationId xmlns:p14="http://schemas.microsoft.com/office/powerpoint/2010/main" val="925895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it-IT" dirty="0"/>
              <a:t>Esempi di attacchi: </a:t>
            </a:r>
            <a:r>
              <a:rPr lang="it-IT" dirty="0" err="1"/>
              <a:t>Phishing</a:t>
            </a:r>
            <a:endParaRPr lang="it-IT" dirty="0"/>
          </a:p>
        </p:txBody>
      </p:sp>
      <p:sp>
        <p:nvSpPr>
          <p:cNvPr id="3" name="Segnaposto contenuto 2"/>
          <p:cNvSpPr>
            <a:spLocks noGrp="1"/>
          </p:cNvSpPr>
          <p:nvPr>
            <p:ph sz="quarter" idx="1"/>
          </p:nvPr>
        </p:nvSpPr>
        <p:spPr>
          <a:xfrm>
            <a:off x="107504" y="1556792"/>
            <a:ext cx="8784976" cy="4896544"/>
          </a:xfrm>
        </p:spPr>
        <p:txBody>
          <a:bodyPr>
            <a:noAutofit/>
          </a:bodyPr>
          <a:lstStyle/>
          <a:p>
            <a:pPr marL="0" indent="0">
              <a:buNone/>
            </a:pPr>
            <a:r>
              <a:rPr lang="it-IT" sz="2000" dirty="0"/>
              <a:t>Account Activity </a:t>
            </a:r>
            <a:r>
              <a:rPr lang="it-IT" sz="2000" dirty="0" err="1"/>
              <a:t>locked</a:t>
            </a:r>
            <a:r>
              <a:rPr lang="it-IT" sz="2000" dirty="0"/>
              <a:t>!</a:t>
            </a:r>
          </a:p>
          <a:p>
            <a:pPr marL="0" indent="0">
              <a:buNone/>
            </a:pPr>
            <a:r>
              <a:rPr lang="it-IT" sz="2000" dirty="0" err="1"/>
              <a:t>Dear</a:t>
            </a:r>
            <a:r>
              <a:rPr lang="it-IT" sz="2000" dirty="0"/>
              <a:t> </a:t>
            </a:r>
            <a:r>
              <a:rPr lang="it-IT" sz="2000" dirty="0" err="1"/>
              <a:t>Valued</a:t>
            </a:r>
            <a:r>
              <a:rPr lang="it-IT" sz="2000" dirty="0"/>
              <a:t> </a:t>
            </a:r>
            <a:r>
              <a:rPr lang="it-IT" sz="2000" dirty="0" err="1"/>
              <a:t>Customer</a:t>
            </a:r>
            <a:r>
              <a:rPr lang="it-IT" sz="2000" dirty="0"/>
              <a:t>,</a:t>
            </a:r>
          </a:p>
          <a:p>
            <a:pPr marL="0" indent="0">
              <a:buNone/>
            </a:pPr>
            <a:r>
              <a:rPr lang="en-US" sz="2000" dirty="0"/>
              <a:t>Our security department notice several access into your account from a foreign IP address and automatically your account activity was locked for security reason.</a:t>
            </a:r>
          </a:p>
          <a:p>
            <a:pPr marL="0" indent="0">
              <a:buNone/>
            </a:pPr>
            <a:r>
              <a:rPr lang="en-US" sz="2000" dirty="0"/>
              <a:t>However, kindly </a:t>
            </a:r>
            <a:r>
              <a:rPr lang="en-US" sz="2000" b="1" i="1" dirty="0"/>
              <a:t>click here </a:t>
            </a:r>
            <a:r>
              <a:rPr lang="en-US" sz="2000" dirty="0"/>
              <a:t>to update and re-activate your account online banking</a:t>
            </a:r>
          </a:p>
          <a:p>
            <a:pPr marL="0" indent="0">
              <a:buNone/>
            </a:pPr>
            <a:r>
              <a:rPr lang="it-IT" sz="2000" dirty="0" err="1"/>
              <a:t>profile</a:t>
            </a:r>
            <a:r>
              <a:rPr lang="it-IT" sz="2000" dirty="0"/>
              <a:t>.</a:t>
            </a:r>
          </a:p>
          <a:p>
            <a:pPr marL="0" indent="0">
              <a:buNone/>
            </a:pPr>
            <a:r>
              <a:rPr lang="en-US" sz="2000" dirty="0"/>
              <a:t>Your security is important to us. For further inquiries, please contact us immediately</a:t>
            </a:r>
          </a:p>
          <a:p>
            <a:pPr marL="0" indent="0">
              <a:buNone/>
            </a:pPr>
            <a:r>
              <a:rPr lang="it-IT" sz="2000" dirty="0" err="1"/>
              <a:t>at</a:t>
            </a:r>
            <a:r>
              <a:rPr lang="it-IT" sz="2000" dirty="0"/>
              <a:t> 1.800.432.1000</a:t>
            </a:r>
          </a:p>
          <a:p>
            <a:pPr marL="0" indent="0">
              <a:buNone/>
            </a:pPr>
            <a:r>
              <a:rPr lang="en-US" sz="2000" dirty="0"/>
              <a:t>This alert relates to your Online Banking profile, rather than a particular account. This</a:t>
            </a:r>
          </a:p>
          <a:p>
            <a:pPr marL="0" indent="0">
              <a:buNone/>
            </a:pPr>
            <a:r>
              <a:rPr lang="en-US" sz="2000" dirty="0"/>
              <a:t>alert is for verification purposes only.</a:t>
            </a:r>
          </a:p>
          <a:p>
            <a:pPr marL="0" indent="0">
              <a:buNone/>
            </a:pPr>
            <a:r>
              <a:rPr lang="en-US" sz="2000" dirty="0"/>
              <a:t>For security reasons, open this link on internet explorer browser and disable pop-up </a:t>
            </a:r>
            <a:r>
              <a:rPr lang="it-IT" sz="2000" dirty="0" err="1"/>
              <a:t>blocker</a:t>
            </a:r>
            <a:r>
              <a:rPr lang="it-IT" sz="2000" dirty="0"/>
              <a:t>.</a:t>
            </a:r>
          </a:p>
          <a:p>
            <a:pPr marL="0" indent="0">
              <a:buNone/>
            </a:pPr>
            <a:r>
              <a:rPr lang="en-US" sz="2000" dirty="0"/>
              <a:t>Want to get more alerts? Sign in to your online banking account at Bank of America and within the Accounts Overview page select the "Alerts" tab.</a:t>
            </a:r>
            <a:endParaRPr lang="it-IT" sz="2000"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78</a:t>
            </a:fld>
            <a:endParaRPr lang="it-IT"/>
          </a:p>
        </p:txBody>
      </p:sp>
    </p:spTree>
    <p:extLst>
      <p:ext uri="{BB962C8B-B14F-4D97-AF65-F5344CB8AC3E}">
        <p14:creationId xmlns:p14="http://schemas.microsoft.com/office/powerpoint/2010/main" val="25448273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Chat Attack</a:t>
            </a:r>
          </a:p>
        </p:txBody>
      </p:sp>
      <p:sp>
        <p:nvSpPr>
          <p:cNvPr id="3" name="Segnaposto contenuto 2"/>
          <p:cNvSpPr>
            <a:spLocks noGrp="1"/>
          </p:cNvSpPr>
          <p:nvPr>
            <p:ph sz="quarter" idx="1"/>
          </p:nvPr>
        </p:nvSpPr>
        <p:spPr>
          <a:xfrm>
            <a:off x="107504" y="1484784"/>
            <a:ext cx="8579296" cy="3240360"/>
          </a:xfrm>
        </p:spPr>
        <p:txBody>
          <a:bodyPr>
            <a:noAutofit/>
          </a:bodyPr>
          <a:lstStyle/>
          <a:p>
            <a:pPr marL="0" indent="0">
              <a:buNone/>
            </a:pPr>
            <a:r>
              <a:rPr lang="en-US" sz="1500" dirty="0"/>
              <a:t>&lt;Cthon98&gt; hey, if you type in your pw, it will show as stars</a:t>
            </a:r>
          </a:p>
          <a:p>
            <a:pPr marL="0" indent="0">
              <a:buNone/>
            </a:pPr>
            <a:r>
              <a:rPr lang="it-IT" sz="1500" dirty="0"/>
              <a:t>&lt;Cthon98&gt; ********* </a:t>
            </a:r>
            <a:r>
              <a:rPr lang="it-IT" sz="1500" dirty="0" err="1"/>
              <a:t>see</a:t>
            </a:r>
            <a:r>
              <a:rPr lang="it-IT" sz="1500" dirty="0"/>
              <a:t>!</a:t>
            </a:r>
          </a:p>
          <a:p>
            <a:pPr marL="0" indent="0">
              <a:buNone/>
            </a:pPr>
            <a:r>
              <a:rPr lang="it-IT" sz="1500" dirty="0">
                <a:solidFill>
                  <a:srgbClr val="FF0000"/>
                </a:solidFill>
              </a:rPr>
              <a:t>&lt;</a:t>
            </a:r>
            <a:r>
              <a:rPr lang="it-IT" sz="1500" dirty="0" err="1">
                <a:solidFill>
                  <a:srgbClr val="FF0000"/>
                </a:solidFill>
              </a:rPr>
              <a:t>AzureDiamond</a:t>
            </a:r>
            <a:r>
              <a:rPr lang="it-IT" sz="1500" dirty="0">
                <a:solidFill>
                  <a:srgbClr val="FF0000"/>
                </a:solidFill>
              </a:rPr>
              <a:t>&gt; hunter2</a:t>
            </a:r>
          </a:p>
          <a:p>
            <a:pPr marL="0" indent="0">
              <a:buNone/>
            </a:pPr>
            <a:r>
              <a:rPr lang="en-US" sz="1500" dirty="0">
                <a:solidFill>
                  <a:srgbClr val="FF0000"/>
                </a:solidFill>
              </a:rPr>
              <a:t>&lt;</a:t>
            </a:r>
            <a:r>
              <a:rPr lang="en-US" sz="1500" dirty="0" err="1">
                <a:solidFill>
                  <a:srgbClr val="FF0000"/>
                </a:solidFill>
              </a:rPr>
              <a:t>AzureDiamond</a:t>
            </a:r>
            <a:r>
              <a:rPr lang="en-US" sz="1500" dirty="0">
                <a:solidFill>
                  <a:srgbClr val="FF0000"/>
                </a:solidFill>
              </a:rPr>
              <a:t>&gt; </a:t>
            </a:r>
            <a:r>
              <a:rPr lang="en-US" sz="1500" dirty="0" err="1">
                <a:solidFill>
                  <a:srgbClr val="FF0000"/>
                </a:solidFill>
              </a:rPr>
              <a:t>doesnt</a:t>
            </a:r>
            <a:r>
              <a:rPr lang="en-US" sz="1500" dirty="0">
                <a:solidFill>
                  <a:srgbClr val="FF0000"/>
                </a:solidFill>
              </a:rPr>
              <a:t> look like stars to me</a:t>
            </a:r>
          </a:p>
          <a:p>
            <a:pPr marL="0" indent="0">
              <a:buNone/>
            </a:pPr>
            <a:r>
              <a:rPr lang="it-IT" sz="1500" dirty="0"/>
              <a:t>&lt;Cthon98&gt; &lt;</a:t>
            </a:r>
            <a:r>
              <a:rPr lang="it-IT" sz="1500" dirty="0" err="1"/>
              <a:t>AzureDiamond</a:t>
            </a:r>
            <a:r>
              <a:rPr lang="it-IT" sz="1500" dirty="0"/>
              <a:t>&gt; *******</a:t>
            </a:r>
          </a:p>
          <a:p>
            <a:pPr marL="0" indent="0">
              <a:buNone/>
            </a:pPr>
            <a:r>
              <a:rPr lang="en-US" sz="1500" dirty="0"/>
              <a:t>&lt;Cthon98&gt; </a:t>
            </a:r>
            <a:r>
              <a:rPr lang="en-US" sz="1500" dirty="0" err="1"/>
              <a:t>thats</a:t>
            </a:r>
            <a:r>
              <a:rPr lang="en-US" sz="1500" dirty="0"/>
              <a:t> what I see</a:t>
            </a:r>
          </a:p>
          <a:p>
            <a:pPr marL="0" indent="0">
              <a:buNone/>
            </a:pPr>
            <a:r>
              <a:rPr lang="it-IT" sz="1500" dirty="0"/>
              <a:t>&lt;</a:t>
            </a:r>
            <a:r>
              <a:rPr lang="it-IT" sz="1500" dirty="0" err="1"/>
              <a:t>AzureDiamond</a:t>
            </a:r>
            <a:r>
              <a:rPr lang="it-IT" sz="1500" dirty="0"/>
              <a:t>&gt; oh, </a:t>
            </a:r>
            <a:r>
              <a:rPr lang="it-IT" sz="1500" dirty="0" err="1"/>
              <a:t>really</a:t>
            </a:r>
            <a:r>
              <a:rPr lang="it-IT" sz="1500" dirty="0"/>
              <a:t>?</a:t>
            </a:r>
          </a:p>
          <a:p>
            <a:pPr marL="0" indent="0">
              <a:buNone/>
            </a:pPr>
            <a:r>
              <a:rPr lang="it-IT" sz="1500" dirty="0"/>
              <a:t>&lt;Cthon98&gt; </a:t>
            </a:r>
            <a:r>
              <a:rPr lang="it-IT" sz="1500" dirty="0" err="1"/>
              <a:t>Absolutely</a:t>
            </a:r>
            <a:endParaRPr lang="it-IT" sz="1500" dirty="0"/>
          </a:p>
          <a:p>
            <a:pPr marL="0" indent="0">
              <a:buNone/>
            </a:pPr>
            <a:r>
              <a:rPr lang="en-US" sz="1500" dirty="0"/>
              <a:t>&lt;</a:t>
            </a:r>
            <a:r>
              <a:rPr lang="en-US" sz="1500" dirty="0" err="1"/>
              <a:t>AzureDiamond</a:t>
            </a:r>
            <a:r>
              <a:rPr lang="en-US" sz="1500" dirty="0"/>
              <a:t>&gt; you can go hunter2 my hunter2-ing hunter2</a:t>
            </a:r>
          </a:p>
          <a:p>
            <a:pPr marL="0" indent="0">
              <a:buNone/>
            </a:pPr>
            <a:r>
              <a:rPr lang="en-US" sz="1500" dirty="0"/>
              <a:t>&lt;</a:t>
            </a:r>
            <a:r>
              <a:rPr lang="en-US" sz="1500" dirty="0" err="1"/>
              <a:t>AzureDiamond</a:t>
            </a:r>
            <a:r>
              <a:rPr lang="en-US" sz="1500" dirty="0"/>
              <a:t>&gt; </a:t>
            </a:r>
            <a:r>
              <a:rPr lang="en-US" sz="1500" dirty="0" err="1"/>
              <a:t>haha</a:t>
            </a:r>
            <a:r>
              <a:rPr lang="en-US" sz="1500" dirty="0"/>
              <a:t>, does that look funny to you?</a:t>
            </a:r>
          </a:p>
          <a:p>
            <a:pPr marL="0" indent="0">
              <a:buNone/>
            </a:pPr>
            <a:r>
              <a:rPr lang="en-US" sz="1500" dirty="0"/>
              <a:t>&lt;Cthon98&gt; </a:t>
            </a:r>
            <a:r>
              <a:rPr lang="en-US" sz="1500" dirty="0" err="1"/>
              <a:t>lol</a:t>
            </a:r>
            <a:r>
              <a:rPr lang="en-US" sz="1500" dirty="0"/>
              <a:t>, yes. See, when YOU type hunter2, it shows to us as *******</a:t>
            </a:r>
          </a:p>
          <a:p>
            <a:pPr marL="0" indent="0">
              <a:buNone/>
            </a:pPr>
            <a:r>
              <a:rPr lang="en-US" sz="1500" dirty="0"/>
              <a:t>&lt;</a:t>
            </a:r>
            <a:r>
              <a:rPr lang="en-US" sz="1500" dirty="0" err="1"/>
              <a:t>AzureDiamond</a:t>
            </a:r>
            <a:r>
              <a:rPr lang="en-US" sz="1500" dirty="0"/>
              <a:t>&gt; </a:t>
            </a:r>
            <a:r>
              <a:rPr lang="en-US" sz="1500" dirty="0" err="1"/>
              <a:t>thats</a:t>
            </a:r>
            <a:r>
              <a:rPr lang="en-US" sz="1500" dirty="0"/>
              <a:t> neat, I </a:t>
            </a:r>
            <a:r>
              <a:rPr lang="en-US" sz="1500" dirty="0" err="1"/>
              <a:t>didnt</a:t>
            </a:r>
            <a:r>
              <a:rPr lang="en-US" sz="1500" dirty="0"/>
              <a:t> know IRC did that</a:t>
            </a:r>
          </a:p>
          <a:p>
            <a:pPr marL="0" indent="0">
              <a:buNone/>
            </a:pPr>
            <a:r>
              <a:rPr lang="en-US" sz="1500" dirty="0"/>
              <a:t>&lt;Cthon98&gt; yep, no matter how many times you type hunter2, it will show to </a:t>
            </a:r>
            <a:r>
              <a:rPr lang="it-IT" sz="1500" dirty="0" err="1"/>
              <a:t>us</a:t>
            </a:r>
            <a:r>
              <a:rPr lang="it-IT" sz="1500" dirty="0"/>
              <a:t> </a:t>
            </a:r>
            <a:r>
              <a:rPr lang="it-IT" sz="1500" dirty="0" err="1"/>
              <a:t>as</a:t>
            </a:r>
            <a:r>
              <a:rPr lang="it-IT" sz="1500" dirty="0"/>
              <a:t> *******</a:t>
            </a:r>
          </a:p>
          <a:p>
            <a:pPr marL="0" indent="0">
              <a:buNone/>
            </a:pPr>
            <a:r>
              <a:rPr lang="it-IT" sz="1500" dirty="0"/>
              <a:t>&lt;</a:t>
            </a:r>
            <a:r>
              <a:rPr lang="it-IT" sz="1500" dirty="0" err="1"/>
              <a:t>AzureDiamond</a:t>
            </a:r>
            <a:r>
              <a:rPr lang="it-IT" sz="1500" dirty="0"/>
              <a:t>&gt; </a:t>
            </a:r>
            <a:r>
              <a:rPr lang="it-IT" sz="1500" dirty="0" err="1"/>
              <a:t>awesome</a:t>
            </a:r>
            <a:r>
              <a:rPr lang="it-IT" sz="1500" dirty="0"/>
              <a:t>!</a:t>
            </a:r>
          </a:p>
          <a:p>
            <a:pPr marL="0" indent="0">
              <a:buNone/>
            </a:pPr>
            <a:r>
              <a:rPr lang="en-US" sz="1500" dirty="0"/>
              <a:t>&lt;</a:t>
            </a:r>
            <a:r>
              <a:rPr lang="en-US" sz="1500" dirty="0" err="1"/>
              <a:t>AzureDiamond</a:t>
            </a:r>
            <a:r>
              <a:rPr lang="en-US" sz="1500" dirty="0"/>
              <a:t>&gt; wait, how do you know my pw?</a:t>
            </a:r>
          </a:p>
          <a:p>
            <a:pPr marL="0" indent="0">
              <a:buNone/>
            </a:pPr>
            <a:r>
              <a:rPr lang="en-US" sz="1500" dirty="0"/>
              <a:t>&lt;Cthon98&gt; I just copy pasted YOUR ******'s and it appears to YOU as hunter2 cause its your pw</a:t>
            </a:r>
          </a:p>
          <a:p>
            <a:pPr marL="0" indent="0">
              <a:buNone/>
            </a:pPr>
            <a:r>
              <a:rPr lang="it-IT" sz="1500" dirty="0"/>
              <a:t>.</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79</a:t>
            </a:fld>
            <a:endParaRPr lang="it-IT"/>
          </a:p>
        </p:txBody>
      </p:sp>
    </p:spTree>
    <p:extLst>
      <p:ext uri="{BB962C8B-B14F-4D97-AF65-F5344CB8AC3E}">
        <p14:creationId xmlns:p14="http://schemas.microsoft.com/office/powerpoint/2010/main" val="34235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Nel frattempo, altrove…</a:t>
            </a:r>
          </a:p>
        </p:txBody>
      </p:sp>
      <p:pic>
        <p:nvPicPr>
          <p:cNvPr id="2050" name="Picture 2" descr="http://www.lostivalepensante.it/wp-content/uploads/Computer-ha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36912"/>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Fumetto 1 3"/>
          <p:cNvSpPr/>
          <p:nvPr/>
        </p:nvSpPr>
        <p:spPr>
          <a:xfrm>
            <a:off x="1547664" y="1556792"/>
            <a:ext cx="1141932" cy="936104"/>
          </a:xfrm>
          <a:prstGeom prst="wedgeRectCallout">
            <a:avLst>
              <a:gd name="adj1" fmla="val 80674"/>
              <a:gd name="adj2" fmla="val 60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Ci serve la sua mail</a:t>
            </a:r>
          </a:p>
        </p:txBody>
      </p:sp>
      <p:sp>
        <p:nvSpPr>
          <p:cNvPr id="5" name="Fumetto 1 4"/>
          <p:cNvSpPr/>
          <p:nvPr/>
        </p:nvSpPr>
        <p:spPr>
          <a:xfrm>
            <a:off x="3491880" y="1556792"/>
            <a:ext cx="2088232" cy="1080120"/>
          </a:xfrm>
          <a:prstGeom prst="wedgeRectCallout">
            <a:avLst>
              <a:gd name="adj1" fmla="val -46615"/>
              <a:gd name="adj2" fmla="val 844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 domanda di sicurezza mi chiede come si chiama il cane</a:t>
            </a:r>
          </a:p>
        </p:txBody>
      </p:sp>
      <p:sp>
        <p:nvSpPr>
          <p:cNvPr id="6" name="Fumetto 1 5"/>
          <p:cNvSpPr/>
          <p:nvPr/>
        </p:nvSpPr>
        <p:spPr>
          <a:xfrm>
            <a:off x="6804248" y="1556792"/>
            <a:ext cx="2016224" cy="1872208"/>
          </a:xfrm>
          <a:prstGeom prst="wedgeRectCallout">
            <a:avLst>
              <a:gd name="adj1" fmla="val -189628"/>
              <a:gd name="adj2" fmla="val 355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Mi porta su una mail secondaria. Dobbiamo trovare la password, prova a vedere con qualche telefilm</a:t>
            </a:r>
          </a:p>
        </p:txBody>
      </p:sp>
      <p:sp>
        <p:nvSpPr>
          <p:cNvPr id="3" name="Segnaposto numero diapositiva 2"/>
          <p:cNvSpPr>
            <a:spLocks noGrp="1"/>
          </p:cNvSpPr>
          <p:nvPr>
            <p:ph type="sldNum" sz="quarter" idx="12"/>
          </p:nvPr>
        </p:nvSpPr>
        <p:spPr/>
        <p:txBody>
          <a:bodyPr>
            <a:normAutofit fontScale="85000" lnSpcReduction="20000"/>
          </a:bodyPr>
          <a:lstStyle/>
          <a:p>
            <a:fld id="{E7D24981-4F46-4F0A-8BF2-954C03826D45}" type="slidenum">
              <a:rPr lang="it-IT" smtClean="0"/>
              <a:pPr/>
              <a:t>8</a:t>
            </a:fld>
            <a:endParaRPr lang="it-IT"/>
          </a:p>
        </p:txBody>
      </p:sp>
    </p:spTree>
    <p:extLst>
      <p:ext uri="{BB962C8B-B14F-4D97-AF65-F5344CB8AC3E}">
        <p14:creationId xmlns:p14="http://schemas.microsoft.com/office/powerpoint/2010/main" val="15383969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Voice Mail	</a:t>
            </a:r>
          </a:p>
        </p:txBody>
      </p:sp>
      <p:sp>
        <p:nvSpPr>
          <p:cNvPr id="3" name="Segnaposto contenuto 2"/>
          <p:cNvSpPr>
            <a:spLocks noGrp="1"/>
          </p:cNvSpPr>
          <p:nvPr>
            <p:ph sz="quarter" idx="1"/>
          </p:nvPr>
        </p:nvSpPr>
        <p:spPr/>
        <p:txBody>
          <a:bodyPr>
            <a:normAutofit/>
          </a:bodyPr>
          <a:lstStyle/>
          <a:p>
            <a:r>
              <a:rPr lang="en-US" dirty="0"/>
              <a:t>“You’ve reached Bob, </a:t>
            </a:r>
            <a:r>
              <a:rPr lang="en-US" dirty="0">
                <a:solidFill>
                  <a:srgbClr val="FF0000"/>
                </a:solidFill>
              </a:rPr>
              <a:t>Director of R&amp;D</a:t>
            </a:r>
            <a:r>
              <a:rPr lang="en-US" dirty="0"/>
              <a:t>. I’ll be </a:t>
            </a:r>
            <a:r>
              <a:rPr lang="en-US" dirty="0">
                <a:solidFill>
                  <a:srgbClr val="FF0000"/>
                </a:solidFill>
              </a:rPr>
              <a:t>out of the office</a:t>
            </a:r>
            <a:r>
              <a:rPr lang="en-US" dirty="0"/>
              <a:t> until </a:t>
            </a:r>
            <a:r>
              <a:rPr lang="en-US" dirty="0">
                <a:solidFill>
                  <a:srgbClr val="FF0000"/>
                </a:solidFill>
              </a:rPr>
              <a:t>April 1st</a:t>
            </a:r>
            <a:r>
              <a:rPr lang="en-US" dirty="0"/>
              <a:t>. If you need immediate assistance please call </a:t>
            </a:r>
            <a:r>
              <a:rPr lang="it-IT" dirty="0"/>
              <a:t>Tom, Assistant </a:t>
            </a:r>
            <a:r>
              <a:rPr lang="it-IT" dirty="0" err="1"/>
              <a:t>Director</a:t>
            </a:r>
            <a:r>
              <a:rPr lang="it-IT" dirty="0"/>
              <a:t>, </a:t>
            </a:r>
            <a:r>
              <a:rPr lang="it-IT" dirty="0" err="1"/>
              <a:t>at</a:t>
            </a:r>
            <a:r>
              <a:rPr lang="it-IT" dirty="0"/>
              <a:t> x123.”</a:t>
            </a:r>
          </a:p>
          <a:p>
            <a:endParaRPr lang="it-IT" dirty="0"/>
          </a:p>
          <a:p>
            <a:r>
              <a:rPr lang="en-US" dirty="0"/>
              <a:t>“You’ve reach Susan, I will be on client site today and tomorrow but checking voicemail and email. You can reach me on my cell at </a:t>
            </a:r>
            <a:r>
              <a:rPr lang="en-US" dirty="0">
                <a:solidFill>
                  <a:srgbClr val="FF0000"/>
                </a:solidFill>
              </a:rPr>
              <a:t>555-1234</a:t>
            </a:r>
            <a:r>
              <a:rPr lang="en-US" dirty="0"/>
              <a:t>.”</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80</a:t>
            </a:fld>
            <a:endParaRPr lang="it-IT"/>
          </a:p>
        </p:txBody>
      </p:sp>
    </p:spTree>
    <p:extLst>
      <p:ext uri="{BB962C8B-B14F-4D97-AF65-F5344CB8AC3E}">
        <p14:creationId xmlns:p14="http://schemas.microsoft.com/office/powerpoint/2010/main" val="9973035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Email </a:t>
            </a:r>
            <a:r>
              <a:rPr lang="it-IT" dirty="0" err="1"/>
              <a:t>Response</a:t>
            </a:r>
            <a:endParaRPr lang="it-IT" dirty="0"/>
          </a:p>
        </p:txBody>
      </p:sp>
      <p:sp>
        <p:nvSpPr>
          <p:cNvPr id="3" name="Segnaposto contenuto 2"/>
          <p:cNvSpPr>
            <a:spLocks noGrp="1"/>
          </p:cNvSpPr>
          <p:nvPr>
            <p:ph sz="quarter" idx="1"/>
          </p:nvPr>
        </p:nvSpPr>
        <p:spPr/>
        <p:txBody>
          <a:bodyPr/>
          <a:lstStyle/>
          <a:p>
            <a:pPr marL="0" indent="0">
              <a:buNone/>
            </a:pPr>
            <a:r>
              <a:rPr lang="en-US" dirty="0"/>
              <a:t>I am out of the office and will return on </a:t>
            </a:r>
            <a:r>
              <a:rPr lang="it-IT" dirty="0">
                <a:solidFill>
                  <a:srgbClr val="FF0000"/>
                </a:solidFill>
              </a:rPr>
              <a:t>01/20/2010</a:t>
            </a:r>
            <a:r>
              <a:rPr lang="it-IT" dirty="0"/>
              <a:t>.</a:t>
            </a:r>
          </a:p>
          <a:p>
            <a:pPr marL="0" indent="0">
              <a:buNone/>
            </a:pPr>
            <a:r>
              <a:rPr lang="it-IT" dirty="0" err="1"/>
              <a:t>If</a:t>
            </a:r>
            <a:r>
              <a:rPr lang="it-IT" dirty="0"/>
              <a:t> </a:t>
            </a:r>
            <a:r>
              <a:rPr lang="it-IT" dirty="0" err="1"/>
              <a:t>urgent</a:t>
            </a:r>
            <a:r>
              <a:rPr lang="it-IT" dirty="0"/>
              <a:t>, </a:t>
            </a:r>
            <a:r>
              <a:rPr lang="it-IT" dirty="0" err="1"/>
              <a:t>please</a:t>
            </a:r>
            <a:r>
              <a:rPr lang="it-IT" dirty="0"/>
              <a:t> call: </a:t>
            </a:r>
            <a:r>
              <a:rPr lang="en-US" dirty="0"/>
              <a:t>Paula, Acting Chief at 202-555-5555.</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81</a:t>
            </a:fld>
            <a:endParaRPr lang="it-IT"/>
          </a:p>
        </p:txBody>
      </p:sp>
    </p:spTree>
    <p:extLst>
      <p:ext uri="{BB962C8B-B14F-4D97-AF65-F5344CB8AC3E}">
        <p14:creationId xmlns:p14="http://schemas.microsoft.com/office/powerpoint/2010/main" val="22856953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Dumpster</a:t>
            </a:r>
            <a:r>
              <a:rPr lang="it-IT" dirty="0"/>
              <a:t> </a:t>
            </a:r>
            <a:r>
              <a:rPr lang="it-IT" dirty="0" err="1"/>
              <a:t>Diving</a:t>
            </a:r>
            <a:endParaRPr lang="it-IT" dirty="0"/>
          </a:p>
        </p:txBody>
      </p:sp>
      <p:sp>
        <p:nvSpPr>
          <p:cNvPr id="3" name="Segnaposto contenuto 2"/>
          <p:cNvSpPr>
            <a:spLocks noGrp="1"/>
          </p:cNvSpPr>
          <p:nvPr>
            <p:ph sz="quarter" idx="1"/>
          </p:nvPr>
        </p:nvSpPr>
        <p:spPr/>
        <p:txBody>
          <a:bodyPr>
            <a:normAutofit lnSpcReduction="10000"/>
          </a:bodyPr>
          <a:lstStyle/>
          <a:p>
            <a:endParaRPr lang="it-IT" dirty="0"/>
          </a:p>
          <a:p>
            <a:r>
              <a:rPr lang="it-IT" dirty="0"/>
              <a:t>Tutto ciò che è lasciato per il ritiro non rientra più nella proprietà privata</a:t>
            </a:r>
          </a:p>
          <a:p>
            <a:r>
              <a:rPr lang="it-IT" dirty="0"/>
              <a:t>Può essere ancora definito come proprietà privata solo se non deve oltrepassare la proprietà privata dell’azienda per arrivare al punto di ritiro </a:t>
            </a:r>
          </a:p>
          <a:p>
            <a:pPr lvl="1"/>
            <a:r>
              <a:rPr lang="it-IT" dirty="0"/>
              <a:t>non lasciare quindi niente sul marciapiede durante la notte</a:t>
            </a:r>
          </a:p>
          <a:p>
            <a:r>
              <a:rPr lang="it-IT" dirty="0"/>
              <a:t>Triturare in ogni caso i documenti cartacei</a:t>
            </a:r>
          </a:p>
          <a:p>
            <a:r>
              <a:rPr lang="en-US" dirty="0"/>
              <a:t>“Set it and forget it”</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82</a:t>
            </a:fld>
            <a:endParaRPr lang="it-IT"/>
          </a:p>
        </p:txBody>
      </p:sp>
    </p:spTree>
    <p:extLst>
      <p:ext uri="{BB962C8B-B14F-4D97-AF65-F5344CB8AC3E}">
        <p14:creationId xmlns:p14="http://schemas.microsoft.com/office/powerpoint/2010/main" val="1547560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04664"/>
            <a:ext cx="8153400" cy="990600"/>
          </a:xfrm>
        </p:spPr>
        <p:txBody>
          <a:bodyPr>
            <a:noAutofit/>
          </a:bodyPr>
          <a:lstStyle/>
          <a:p>
            <a:r>
              <a:rPr lang="it-IT" dirty="0"/>
              <a:t>divulgazione al pubblico</a:t>
            </a:r>
            <a:br>
              <a:rPr lang="it-IT" dirty="0"/>
            </a:br>
            <a:endParaRPr lang="it-IT" dirty="0"/>
          </a:p>
        </p:txBody>
      </p:sp>
      <p:sp>
        <p:nvSpPr>
          <p:cNvPr id="3" name="Segnaposto contenuto 2"/>
          <p:cNvSpPr>
            <a:spLocks noGrp="1"/>
          </p:cNvSpPr>
          <p:nvPr>
            <p:ph sz="quarter" idx="1"/>
          </p:nvPr>
        </p:nvSpPr>
        <p:spPr/>
        <p:txBody>
          <a:bodyPr/>
          <a:lstStyle/>
          <a:p>
            <a:r>
              <a:rPr lang="it-IT" dirty="0"/>
              <a:t>interviste</a:t>
            </a:r>
          </a:p>
          <a:p>
            <a:r>
              <a:rPr lang="it-IT" dirty="0"/>
              <a:t>conferenze</a:t>
            </a:r>
          </a:p>
          <a:p>
            <a:r>
              <a:rPr lang="it-IT" dirty="0"/>
              <a:t>intercettazione da «Starbucks» </a:t>
            </a:r>
          </a:p>
          <a:p>
            <a:r>
              <a:rPr lang="it-IT" dirty="0"/>
              <a:t>confessioni al «</a:t>
            </a:r>
            <a:r>
              <a:rPr lang="it-IT" dirty="0" err="1"/>
              <a:t>Blackberry</a:t>
            </a:r>
            <a:r>
              <a:rPr lang="it-IT" dirty="0"/>
              <a:t>» </a:t>
            </a:r>
          </a:p>
          <a:p>
            <a:r>
              <a:rPr lang="it-IT" dirty="0"/>
              <a:t>chiacchierate apparentemente informali</a:t>
            </a:r>
          </a:p>
          <a:p>
            <a:pPr lvl="1"/>
            <a:r>
              <a:rPr lang="it-IT" dirty="0"/>
              <a:t>La sigaretta è un alleata dell’ ingegnere sociale…</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83</a:t>
            </a:fld>
            <a:endParaRPr lang="it-IT"/>
          </a:p>
        </p:txBody>
      </p:sp>
    </p:spTree>
    <p:extLst>
      <p:ext uri="{BB962C8B-B14F-4D97-AF65-F5344CB8AC3E}">
        <p14:creationId xmlns:p14="http://schemas.microsoft.com/office/powerpoint/2010/main" val="38248443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422176"/>
            <a:ext cx="8153400" cy="990600"/>
          </a:xfrm>
        </p:spPr>
        <p:txBody>
          <a:bodyPr>
            <a:normAutofit fontScale="90000"/>
          </a:bodyPr>
          <a:lstStyle/>
          <a:p>
            <a:r>
              <a:rPr lang="it-IT" dirty="0" err="1"/>
              <a:t>Pretexting</a:t>
            </a:r>
            <a:br>
              <a:rPr lang="it-IT" dirty="0"/>
            </a:br>
            <a:endParaRPr lang="it-IT" dirty="0"/>
          </a:p>
        </p:txBody>
      </p:sp>
      <p:sp>
        <p:nvSpPr>
          <p:cNvPr id="3" name="Segnaposto contenuto 2"/>
          <p:cNvSpPr>
            <a:spLocks noGrp="1"/>
          </p:cNvSpPr>
          <p:nvPr>
            <p:ph sz="quarter" idx="1"/>
          </p:nvPr>
        </p:nvSpPr>
        <p:spPr/>
        <p:txBody>
          <a:bodyPr/>
          <a:lstStyle/>
          <a:p>
            <a:r>
              <a:rPr lang="it-IT" dirty="0"/>
              <a:t>La pratica di ottenere informazioni personali sotto falsi pretesti.</a:t>
            </a:r>
          </a:p>
          <a:p>
            <a:pPr lvl="1"/>
            <a:r>
              <a:rPr lang="it-IT" dirty="0"/>
              <a:t>Ad esempio indagini, per conto dell’azienda stessa o anche da parte di organi statali</a:t>
            </a:r>
          </a:p>
          <a:p>
            <a:pPr lvl="1"/>
            <a:endParaRPr lang="it-IT" dirty="0"/>
          </a:p>
          <a:p>
            <a:r>
              <a:rPr lang="it-IT" dirty="0"/>
              <a:t>2006: lo scandalo della HP</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84</a:t>
            </a:fld>
            <a:endParaRPr lang="it-IT"/>
          </a:p>
        </p:txBody>
      </p:sp>
    </p:spTree>
    <p:extLst>
      <p:ext uri="{BB962C8B-B14F-4D97-AF65-F5344CB8AC3E}">
        <p14:creationId xmlns:p14="http://schemas.microsoft.com/office/powerpoint/2010/main" val="748462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sz="quarter" idx="1"/>
          </p:nvPr>
        </p:nvSpPr>
        <p:spPr/>
        <p:txBody>
          <a:bodyPr/>
          <a:lstStyle/>
          <a:p>
            <a:endParaRPr lang="en-US"/>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88640"/>
            <a:ext cx="6562725" cy="5724525"/>
          </a:xfrm>
          <a:prstGeom prst="rect">
            <a:avLst/>
          </a:prstGeom>
        </p:spPr>
      </p:pic>
      <p:sp>
        <p:nvSpPr>
          <p:cNvPr id="5" name="Segnaposto numero diapositiva 4"/>
          <p:cNvSpPr>
            <a:spLocks noGrp="1"/>
          </p:cNvSpPr>
          <p:nvPr>
            <p:ph type="sldNum" sz="quarter" idx="12"/>
          </p:nvPr>
        </p:nvSpPr>
        <p:spPr/>
        <p:txBody>
          <a:bodyPr>
            <a:normAutofit fontScale="85000" lnSpcReduction="20000"/>
          </a:bodyPr>
          <a:lstStyle/>
          <a:p>
            <a:fld id="{E7D24981-4F46-4F0A-8BF2-954C03826D45}" type="slidenum">
              <a:rPr lang="it-IT" smtClean="0"/>
              <a:pPr/>
              <a:t>85</a:t>
            </a:fld>
            <a:endParaRPr lang="it-IT"/>
          </a:p>
        </p:txBody>
      </p:sp>
    </p:spTree>
    <p:extLst>
      <p:ext uri="{BB962C8B-B14F-4D97-AF65-F5344CB8AC3E}">
        <p14:creationId xmlns:p14="http://schemas.microsoft.com/office/powerpoint/2010/main" val="599735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74574"/>
            <a:ext cx="7754649" cy="64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86</a:t>
            </a:fld>
            <a:endParaRPr lang="it-IT"/>
          </a:p>
        </p:txBody>
      </p:sp>
    </p:spTree>
    <p:extLst>
      <p:ext uri="{BB962C8B-B14F-4D97-AF65-F5344CB8AC3E}">
        <p14:creationId xmlns:p14="http://schemas.microsoft.com/office/powerpoint/2010/main" val="13583931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00808"/>
            <a:ext cx="7776864" cy="462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88640"/>
            <a:ext cx="358949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87</a:t>
            </a:fld>
            <a:endParaRPr lang="it-IT"/>
          </a:p>
        </p:txBody>
      </p:sp>
    </p:spTree>
    <p:extLst>
      <p:ext uri="{BB962C8B-B14F-4D97-AF65-F5344CB8AC3E}">
        <p14:creationId xmlns:p14="http://schemas.microsoft.com/office/powerpoint/2010/main" val="3340559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Utilizzo delle reti sociali</a:t>
            </a:r>
          </a:p>
        </p:txBody>
      </p:sp>
      <p:sp>
        <p:nvSpPr>
          <p:cNvPr id="3" name="Segnaposto contenuto 2"/>
          <p:cNvSpPr>
            <a:spLocks noGrp="1"/>
          </p:cNvSpPr>
          <p:nvPr>
            <p:ph sz="quarter" idx="1"/>
          </p:nvPr>
        </p:nvSpPr>
        <p:spPr/>
        <p:txBody>
          <a:bodyPr/>
          <a:lstStyle/>
          <a:p>
            <a:r>
              <a:rPr lang="it-IT" dirty="0"/>
              <a:t>Nessuna autenticazione reale</a:t>
            </a:r>
          </a:p>
          <a:p>
            <a:pPr lvl="1"/>
            <a:r>
              <a:rPr lang="it-IT" dirty="0"/>
              <a:t>Facile impersonare chiunque attraverso un profilo falso</a:t>
            </a:r>
          </a:p>
          <a:p>
            <a:endParaRPr lang="it-IT" dirty="0"/>
          </a:p>
          <a:p>
            <a:r>
              <a:rPr lang="it-IT" dirty="0">
                <a:solidFill>
                  <a:srgbClr val="FF0000"/>
                </a:solidFill>
              </a:rPr>
              <a:t>Principio dell’influenza di Cialdini</a:t>
            </a:r>
          </a:p>
          <a:p>
            <a:pPr lvl="1"/>
            <a:r>
              <a:rPr lang="it-IT" dirty="0"/>
              <a:t>la gente fa cose che gli altri stanno facendo</a:t>
            </a:r>
          </a:p>
          <a:p>
            <a:pPr lvl="1"/>
            <a:r>
              <a:rPr lang="it-IT" dirty="0"/>
              <a:t>Le persone sono influenzate dalle persone che seguono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88</a:t>
            </a:fld>
            <a:endParaRPr lang="it-IT"/>
          </a:p>
        </p:txBody>
      </p:sp>
    </p:spTree>
    <p:extLst>
      <p:ext uri="{BB962C8B-B14F-4D97-AF65-F5344CB8AC3E}">
        <p14:creationId xmlns:p14="http://schemas.microsoft.com/office/powerpoint/2010/main" val="502450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Personificazione nel mondo reale</a:t>
            </a:r>
          </a:p>
        </p:txBody>
      </p:sp>
      <p:sp>
        <p:nvSpPr>
          <p:cNvPr id="3" name="Segnaposto contenuto 2"/>
          <p:cNvSpPr>
            <a:spLocks noGrp="1"/>
          </p:cNvSpPr>
          <p:nvPr>
            <p:ph sz="quarter" idx="1"/>
          </p:nvPr>
        </p:nvSpPr>
        <p:spPr/>
        <p:txBody>
          <a:bodyPr/>
          <a:lstStyle/>
          <a:p>
            <a:endParaRPr lang="it-IT"/>
          </a:p>
        </p:txBody>
      </p:sp>
      <p:pic>
        <p:nvPicPr>
          <p:cNvPr id="5122" name="Picture 2"/>
          <p:cNvPicPr>
            <a:picLocks noChangeAspect="1" noChangeArrowheads="1"/>
          </p:cNvPicPr>
          <p:nvPr/>
        </p:nvPicPr>
        <p:blipFill>
          <a:blip r:embed="rId2" cstate="print"/>
          <a:srcRect/>
          <a:stretch>
            <a:fillRect/>
          </a:stretch>
        </p:blipFill>
        <p:spPr bwMode="auto">
          <a:xfrm>
            <a:off x="1331640" y="1621301"/>
            <a:ext cx="6444010" cy="5192075"/>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89</a:t>
            </a:fld>
            <a:endParaRPr lang="it-IT"/>
          </a:p>
        </p:txBody>
      </p:sp>
    </p:spTree>
    <p:extLst>
      <p:ext uri="{BB962C8B-B14F-4D97-AF65-F5344CB8AC3E}">
        <p14:creationId xmlns:p14="http://schemas.microsoft.com/office/powerpoint/2010/main" val="262286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problem</a:t>
            </a:r>
            <a:endParaRPr lang="it-IT" dirty="0"/>
          </a:p>
        </p:txBody>
      </p:sp>
      <p:sp>
        <p:nvSpPr>
          <p:cNvPr id="3" name="Segnaposto contenuto 2"/>
          <p:cNvSpPr>
            <a:spLocks noGrp="1"/>
          </p:cNvSpPr>
          <p:nvPr>
            <p:ph sz="quarter" idx="1"/>
          </p:nvPr>
        </p:nvSpPr>
        <p:spPr/>
        <p:txBody>
          <a:bodyPr>
            <a:normAutofit fontScale="92500"/>
          </a:bodyPr>
          <a:lstStyle/>
          <a:p>
            <a:r>
              <a:rPr lang="it-IT" dirty="0"/>
              <a:t>A </a:t>
            </a:r>
            <a:r>
              <a:rPr lang="it-IT" dirty="0" err="1"/>
              <a:t>survey</a:t>
            </a:r>
            <a:r>
              <a:rPr lang="it-IT" dirty="0"/>
              <a:t> (</a:t>
            </a:r>
            <a:r>
              <a:rPr lang="it-IT" dirty="0" err="1"/>
              <a:t>CheckPoint</a:t>
            </a:r>
            <a:r>
              <a:rPr lang="it-IT" dirty="0"/>
              <a:t>) of 850 IT and security </a:t>
            </a:r>
            <a:r>
              <a:rPr lang="it-IT" dirty="0" err="1"/>
              <a:t>professionals</a:t>
            </a:r>
            <a:r>
              <a:rPr lang="it-IT" dirty="0"/>
              <a:t> </a:t>
            </a:r>
            <a:r>
              <a:rPr lang="it-IT" dirty="0" err="1"/>
              <a:t>located</a:t>
            </a:r>
            <a:r>
              <a:rPr lang="it-IT" dirty="0"/>
              <a:t> in the US, Canada, UK, Germany, Australia and New Zeland </a:t>
            </a:r>
            <a:r>
              <a:rPr lang="it-IT" dirty="0" err="1"/>
              <a:t>found</a:t>
            </a:r>
            <a:r>
              <a:rPr lang="it-IT" dirty="0"/>
              <a:t> 48% </a:t>
            </a:r>
            <a:r>
              <a:rPr lang="it-IT" dirty="0" err="1"/>
              <a:t>had</a:t>
            </a:r>
            <a:r>
              <a:rPr lang="it-IT" dirty="0"/>
              <a:t> </a:t>
            </a:r>
            <a:r>
              <a:rPr lang="it-IT" dirty="0" err="1"/>
              <a:t>been</a:t>
            </a:r>
            <a:r>
              <a:rPr lang="it-IT" dirty="0"/>
              <a:t> </a:t>
            </a:r>
            <a:r>
              <a:rPr lang="it-IT" dirty="0" err="1"/>
              <a:t>victims</a:t>
            </a:r>
            <a:r>
              <a:rPr lang="it-IT" dirty="0"/>
              <a:t> of social </a:t>
            </a:r>
            <a:r>
              <a:rPr lang="it-IT" dirty="0" err="1"/>
              <a:t>engineering</a:t>
            </a:r>
            <a:endParaRPr lang="it-IT" dirty="0"/>
          </a:p>
          <a:p>
            <a:r>
              <a:rPr lang="it-IT" dirty="0"/>
              <a:t>Social </a:t>
            </a:r>
            <a:r>
              <a:rPr lang="it-IT" dirty="0" err="1"/>
              <a:t>engineering</a:t>
            </a:r>
            <a:r>
              <a:rPr lang="it-IT" dirty="0"/>
              <a:t> </a:t>
            </a:r>
            <a:r>
              <a:rPr lang="it-IT" dirty="0" err="1"/>
              <a:t>costs</a:t>
            </a:r>
            <a:r>
              <a:rPr lang="it-IT" dirty="0"/>
              <a:t> </a:t>
            </a:r>
            <a:r>
              <a:rPr lang="it-IT" dirty="0" err="1"/>
              <a:t>victims</a:t>
            </a:r>
            <a:r>
              <a:rPr lang="it-IT" dirty="0"/>
              <a:t> an </a:t>
            </a:r>
            <a:r>
              <a:rPr lang="it-IT" dirty="0" err="1"/>
              <a:t>average</a:t>
            </a:r>
            <a:r>
              <a:rPr lang="it-IT" dirty="0"/>
              <a:t> of $25,000-$100,000 per security </a:t>
            </a:r>
            <a:r>
              <a:rPr lang="it-IT" dirty="0" err="1"/>
              <a:t>incident</a:t>
            </a:r>
            <a:endParaRPr lang="it-IT" dirty="0"/>
          </a:p>
          <a:p>
            <a:r>
              <a:rPr lang="it-IT" dirty="0"/>
              <a:t>86% </a:t>
            </a:r>
            <a:r>
              <a:rPr lang="it-IT" dirty="0" err="1"/>
              <a:t>recognize</a:t>
            </a:r>
            <a:r>
              <a:rPr lang="it-IT" dirty="0"/>
              <a:t> social </a:t>
            </a:r>
            <a:r>
              <a:rPr lang="it-IT" dirty="0" err="1"/>
              <a:t>engineering</a:t>
            </a:r>
            <a:r>
              <a:rPr lang="it-IT" dirty="0"/>
              <a:t> </a:t>
            </a:r>
            <a:r>
              <a:rPr lang="en-US" dirty="0"/>
              <a:t>as a growing concern, with the majority of respondents (51%) citing financial gain as the primary motivation of attacks, followed by competitive advantage and revenge.</a:t>
            </a:r>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a:t>
            </a:fld>
            <a:endParaRPr lang="it-IT"/>
          </a:p>
        </p:txBody>
      </p:sp>
    </p:spTree>
    <p:extLst>
      <p:ext uri="{BB962C8B-B14F-4D97-AF65-F5344CB8AC3E}">
        <p14:creationId xmlns:p14="http://schemas.microsoft.com/office/powerpoint/2010/main" val="42832139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Personificazione nel mondo reale</a:t>
            </a:r>
          </a:p>
        </p:txBody>
      </p:sp>
      <p:sp>
        <p:nvSpPr>
          <p:cNvPr id="3" name="Segnaposto contenuto 2"/>
          <p:cNvSpPr>
            <a:spLocks noGrp="1"/>
          </p:cNvSpPr>
          <p:nvPr>
            <p:ph sz="quarter" idx="1"/>
          </p:nvPr>
        </p:nvSpPr>
        <p:spPr/>
        <p:txBody>
          <a:bodyPr/>
          <a:lstStyle/>
          <a:p>
            <a:r>
              <a:rPr lang="it-IT" dirty="0"/>
              <a:t>Richiede un forte investimento iniziale </a:t>
            </a:r>
          </a:p>
          <a:p>
            <a:pPr lvl="1"/>
            <a:r>
              <a:rPr lang="it-IT" dirty="0"/>
              <a:t>comprare, ad esempio, divise delle forze dell’ordine</a:t>
            </a:r>
          </a:p>
          <a:p>
            <a:r>
              <a:rPr lang="it-IT" dirty="0"/>
              <a:t>Si commettono altri crimini </a:t>
            </a:r>
          </a:p>
          <a:p>
            <a:pPr lvl="1"/>
            <a:r>
              <a:rPr lang="it-IT" dirty="0"/>
              <a:t>fingersi un pubblico ufficiale, danneggiare le vittime fisicamente</a:t>
            </a:r>
          </a:p>
          <a:p>
            <a:r>
              <a:rPr lang="it-IT" dirty="0"/>
              <a:t>Richiede molta pianificazione</a:t>
            </a:r>
          </a:p>
          <a:p>
            <a:r>
              <a:rPr lang="it-IT" dirty="0"/>
              <a:t>Solitamente coinvolge più persone </a:t>
            </a:r>
          </a:p>
          <a:p>
            <a:r>
              <a:rPr lang="it-IT" dirty="0"/>
              <a:t>Molto più facile essere scoperti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90</a:t>
            </a:fld>
            <a:endParaRPr lang="it-IT"/>
          </a:p>
        </p:txBody>
      </p:sp>
    </p:spTree>
    <p:extLst>
      <p:ext uri="{BB962C8B-B14F-4D97-AF65-F5344CB8AC3E}">
        <p14:creationId xmlns:p14="http://schemas.microsoft.com/office/powerpoint/2010/main" val="38654989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strumenti utili per la SE</a:t>
            </a:r>
          </a:p>
        </p:txBody>
      </p:sp>
      <p:sp>
        <p:nvSpPr>
          <p:cNvPr id="3" name="Segnaposto contenuto 2"/>
          <p:cNvSpPr>
            <a:spLocks noGrp="1"/>
          </p:cNvSpPr>
          <p:nvPr>
            <p:ph sz="quarter" idx="1"/>
          </p:nvPr>
        </p:nvSpPr>
        <p:spPr/>
        <p:txBody>
          <a:bodyPr/>
          <a:lstStyle/>
          <a:p>
            <a:r>
              <a:rPr lang="it-IT" dirty="0"/>
              <a:t>Recupero di informazioni attraverso </a:t>
            </a:r>
            <a:r>
              <a:rPr lang="it-IT" dirty="0" err="1"/>
              <a:t>tools</a:t>
            </a:r>
            <a:r>
              <a:rPr lang="it-IT" dirty="0"/>
              <a:t> come </a:t>
            </a:r>
            <a:r>
              <a:rPr lang="it-IT" dirty="0" err="1"/>
              <a:t>Maltego</a:t>
            </a:r>
            <a:r>
              <a:rPr lang="it-IT" dirty="0"/>
              <a:t>, </a:t>
            </a:r>
            <a:r>
              <a:rPr lang="it-IT" dirty="0" err="1"/>
              <a:t>Creepy</a:t>
            </a:r>
            <a:endParaRPr lang="it-IT" dirty="0"/>
          </a:p>
          <a:p>
            <a:r>
              <a:rPr lang="it-IT" dirty="0"/>
              <a:t>Social </a:t>
            </a:r>
            <a:r>
              <a:rPr lang="it-IT" dirty="0" err="1"/>
              <a:t>Engineers</a:t>
            </a:r>
            <a:r>
              <a:rPr lang="it-IT" dirty="0"/>
              <a:t> Toolkit (SET)</a:t>
            </a:r>
          </a:p>
          <a:p>
            <a:r>
              <a:rPr lang="it-IT" dirty="0"/>
              <a:t>Programmi di grafica (Photoshop/GIMP) per falsificare carte di identità e documenti</a:t>
            </a:r>
          </a:p>
          <a:p>
            <a:r>
              <a:rPr lang="it-IT" dirty="0" err="1"/>
              <a:t>SpoofCard</a:t>
            </a:r>
            <a:r>
              <a:rPr lang="it-IT" dirty="0"/>
              <a:t>/ </a:t>
            </a:r>
            <a:r>
              <a:rPr lang="it-IT" dirty="0" err="1"/>
              <a:t>SpoofApp</a:t>
            </a:r>
            <a:r>
              <a:rPr lang="it-IT" dirty="0"/>
              <a:t> per recuperare numeri telefonici</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91</a:t>
            </a:fld>
            <a:endParaRPr lang="it-IT"/>
          </a:p>
        </p:txBody>
      </p:sp>
    </p:spTree>
    <p:extLst>
      <p:ext uri="{BB962C8B-B14F-4D97-AF65-F5344CB8AC3E}">
        <p14:creationId xmlns:p14="http://schemas.microsoft.com/office/powerpoint/2010/main" val="19905327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Hardware per il SE</a:t>
            </a:r>
          </a:p>
        </p:txBody>
      </p:sp>
      <p:sp>
        <p:nvSpPr>
          <p:cNvPr id="3" name="Segnaposto contenuto 2"/>
          <p:cNvSpPr>
            <a:spLocks noGrp="1"/>
          </p:cNvSpPr>
          <p:nvPr>
            <p:ph sz="quarter" idx="1"/>
          </p:nvPr>
        </p:nvSpPr>
        <p:spPr>
          <a:xfrm>
            <a:off x="35496" y="1340768"/>
            <a:ext cx="8153400" cy="4495800"/>
          </a:xfrm>
        </p:spPr>
        <p:txBody>
          <a:bodyPr/>
          <a:lstStyle/>
          <a:p>
            <a:r>
              <a:rPr lang="it-IT" dirty="0" err="1"/>
              <a:t>Pwnphone</a:t>
            </a:r>
            <a:endParaRPr lang="it-IT" dirty="0"/>
          </a:p>
          <a:p>
            <a:pPr lvl="1"/>
            <a:r>
              <a:rPr lang="it-IT" dirty="0"/>
              <a:t>$960 da </a:t>
            </a:r>
            <a:r>
              <a:rPr lang="it-IT" dirty="0" err="1"/>
              <a:t>pwnieexpress.com</a:t>
            </a:r>
            <a:endParaRPr lang="it-IT" dirty="0"/>
          </a:p>
          <a:p>
            <a:pPr lvl="1"/>
            <a:r>
              <a:rPr lang="it-IT" dirty="0"/>
              <a:t>O scaricare l’</a:t>
            </a:r>
            <a:r>
              <a:rPr lang="it-IT" dirty="0" err="1"/>
              <a:t>app</a:t>
            </a:r>
            <a:r>
              <a:rPr lang="it-IT" dirty="0"/>
              <a:t> sul proprio </a:t>
            </a:r>
            <a:r>
              <a:rPr lang="it-IT" dirty="0" err="1"/>
              <a:t>device</a:t>
            </a:r>
            <a:endParaRPr lang="it-IT" dirty="0"/>
          </a:p>
          <a:p>
            <a:r>
              <a:rPr lang="it-IT" dirty="0"/>
              <a:t>Permette di eseguire </a:t>
            </a:r>
            <a:r>
              <a:rPr lang="it-IT" dirty="0" err="1"/>
              <a:t>pentesting</a:t>
            </a:r>
            <a:r>
              <a:rPr lang="it-IT" dirty="0"/>
              <a:t> </a:t>
            </a:r>
          </a:p>
          <a:p>
            <a:pPr lvl="1"/>
            <a:r>
              <a:rPr lang="it-IT" dirty="0"/>
              <a:t>incredibilmente facile valutare reti cablate, wireless e Bluetooth. </a:t>
            </a:r>
          </a:p>
        </p:txBody>
      </p:sp>
      <p:pic>
        <p:nvPicPr>
          <p:cNvPr id="6146" name="Picture 2"/>
          <p:cNvPicPr>
            <a:picLocks noChangeAspect="1" noChangeArrowheads="1"/>
          </p:cNvPicPr>
          <p:nvPr/>
        </p:nvPicPr>
        <p:blipFill>
          <a:blip r:embed="rId2" cstate="print"/>
          <a:srcRect/>
          <a:stretch>
            <a:fillRect/>
          </a:stretch>
        </p:blipFill>
        <p:spPr bwMode="auto">
          <a:xfrm>
            <a:off x="5292080" y="3736801"/>
            <a:ext cx="3924300" cy="3076575"/>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92</a:t>
            </a:fld>
            <a:endParaRPr lang="it-IT"/>
          </a:p>
        </p:txBody>
      </p:sp>
    </p:spTree>
    <p:extLst>
      <p:ext uri="{BB962C8B-B14F-4D97-AF65-F5344CB8AC3E}">
        <p14:creationId xmlns:p14="http://schemas.microsoft.com/office/powerpoint/2010/main" val="27956776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 </a:t>
            </a:r>
            <a:r>
              <a:rPr lang="it-IT" dirty="0" err="1"/>
              <a:t>as</a:t>
            </a:r>
            <a:r>
              <a:rPr lang="it-IT" dirty="0"/>
              <a:t> a Service</a:t>
            </a:r>
          </a:p>
        </p:txBody>
      </p:sp>
      <p:sp>
        <p:nvSpPr>
          <p:cNvPr id="3" name="Segnaposto contenuto 2"/>
          <p:cNvSpPr>
            <a:spLocks noGrp="1"/>
          </p:cNvSpPr>
          <p:nvPr>
            <p:ph sz="quarter" idx="1"/>
          </p:nvPr>
        </p:nvSpPr>
        <p:spPr/>
        <p:txBody>
          <a:bodyPr/>
          <a:lstStyle/>
          <a:p>
            <a:r>
              <a:rPr lang="it-IT" dirty="0"/>
              <a:t>L’ultima frontiera della SE</a:t>
            </a:r>
          </a:p>
          <a:p>
            <a:r>
              <a:rPr lang="it-IT" dirty="0"/>
              <a:t>Diversi servizi utili per l’Ingegneria Sociale</a:t>
            </a:r>
          </a:p>
          <a:p>
            <a:pPr lvl="1"/>
            <a:r>
              <a:rPr lang="it-IT" dirty="0"/>
              <a:t>Chiamate telefoniche professionali (sia maschili che femminili) in numerosi linguaggi</a:t>
            </a:r>
          </a:p>
          <a:p>
            <a:pPr lvl="1"/>
            <a:r>
              <a:rPr lang="it-IT" dirty="0"/>
              <a:t>Mascheramento ID di chiamata</a:t>
            </a:r>
          </a:p>
          <a:p>
            <a:pPr lvl="1"/>
            <a:r>
              <a:rPr lang="it-IT" dirty="0"/>
              <a:t>Possibilità di programmare le telefonate a seconda degli orari di lavoro della vittima designata</a:t>
            </a:r>
          </a:p>
          <a:p>
            <a:pPr lvl="1"/>
            <a:r>
              <a:rPr lang="it-IT" dirty="0"/>
              <a:t>Costo: 7/15$ per chiamata </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93</a:t>
            </a:fld>
            <a:endParaRPr lang="it-IT"/>
          </a:p>
        </p:txBody>
      </p:sp>
    </p:spTree>
    <p:extLst>
      <p:ext uri="{BB962C8B-B14F-4D97-AF65-F5344CB8AC3E}">
        <p14:creationId xmlns:p14="http://schemas.microsoft.com/office/powerpoint/2010/main" val="7289772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Possibili punti di vulnerabilità da esplorare </a:t>
            </a:r>
          </a:p>
        </p:txBody>
      </p:sp>
      <p:sp>
        <p:nvSpPr>
          <p:cNvPr id="3" name="Segnaposto contenuto 2"/>
          <p:cNvSpPr>
            <a:spLocks noGrp="1"/>
          </p:cNvSpPr>
          <p:nvPr>
            <p:ph sz="quarter" idx="1"/>
          </p:nvPr>
        </p:nvSpPr>
        <p:spPr/>
        <p:txBody>
          <a:bodyPr>
            <a:normAutofit/>
          </a:bodyPr>
          <a:lstStyle/>
          <a:p>
            <a:r>
              <a:rPr lang="it-IT" dirty="0"/>
              <a:t>Attacchi di forza bruta sulle password</a:t>
            </a:r>
          </a:p>
          <a:p>
            <a:r>
              <a:rPr lang="it-IT" dirty="0"/>
              <a:t>Firewall</a:t>
            </a:r>
          </a:p>
          <a:p>
            <a:r>
              <a:rPr lang="it-IT" dirty="0"/>
              <a:t>Router</a:t>
            </a:r>
          </a:p>
          <a:p>
            <a:r>
              <a:rPr lang="it-IT" dirty="0"/>
              <a:t>PBX</a:t>
            </a:r>
          </a:p>
          <a:p>
            <a:pPr lvl="1"/>
            <a:r>
              <a:rPr lang="it-IT" dirty="0"/>
              <a:t>è una centrale telefonica per uso privato usata per fornire una rete telefonica interna, tipicamente allacciandola alla rete telefonica generale esterna</a:t>
            </a:r>
          </a:p>
          <a:p>
            <a:r>
              <a:rPr lang="it-IT" dirty="0" err="1"/>
              <a:t>Autoplay</a:t>
            </a:r>
            <a:r>
              <a:rPr lang="it-IT" dirty="0"/>
              <a:t> abilitato</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94</a:t>
            </a:fld>
            <a:endParaRPr lang="it-IT"/>
          </a:p>
        </p:txBody>
      </p:sp>
    </p:spTree>
    <p:extLst>
      <p:ext uri="{BB962C8B-B14F-4D97-AF65-F5344CB8AC3E}">
        <p14:creationId xmlns:p14="http://schemas.microsoft.com/office/powerpoint/2010/main" val="10261072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The Social-</a:t>
            </a:r>
            <a:r>
              <a:rPr lang="it-IT" dirty="0" err="1"/>
              <a:t>Engineer</a:t>
            </a:r>
            <a:r>
              <a:rPr lang="it-IT" dirty="0"/>
              <a:t> Toolkit (SET)</a:t>
            </a:r>
          </a:p>
        </p:txBody>
      </p:sp>
      <p:sp>
        <p:nvSpPr>
          <p:cNvPr id="3" name="Segnaposto contenuto 2"/>
          <p:cNvSpPr>
            <a:spLocks noGrp="1"/>
          </p:cNvSpPr>
          <p:nvPr>
            <p:ph sz="quarter" idx="1"/>
          </p:nvPr>
        </p:nvSpPr>
        <p:spPr>
          <a:xfrm>
            <a:off x="612648" y="1600200"/>
            <a:ext cx="8153400" cy="4997152"/>
          </a:xfrm>
        </p:spPr>
        <p:txBody>
          <a:bodyPr>
            <a:normAutofit/>
          </a:bodyPr>
          <a:lstStyle/>
          <a:p>
            <a:r>
              <a:rPr lang="it-IT" dirty="0"/>
              <a:t>Open-Source sviluppato in  </a:t>
            </a:r>
            <a:r>
              <a:rPr lang="it-IT" dirty="0" err="1"/>
              <a:t>Python</a:t>
            </a:r>
            <a:r>
              <a:rPr lang="it-IT" dirty="0"/>
              <a:t>.</a:t>
            </a:r>
          </a:p>
          <a:p>
            <a:r>
              <a:rPr lang="it-IT" dirty="0"/>
              <a:t>SET utilizza </a:t>
            </a:r>
            <a:r>
              <a:rPr lang="it-IT" dirty="0" err="1"/>
              <a:t>Metasploit</a:t>
            </a:r>
            <a:r>
              <a:rPr lang="it-IT" dirty="0"/>
              <a:t> sia per il </a:t>
            </a:r>
            <a:r>
              <a:rPr lang="it-IT" dirty="0" err="1"/>
              <a:t>repository</a:t>
            </a:r>
            <a:r>
              <a:rPr lang="it-IT" dirty="0"/>
              <a:t> degli exploit che per gli attacchi lato client.</a:t>
            </a:r>
          </a:p>
          <a:p>
            <a:r>
              <a:rPr lang="it-IT" dirty="0"/>
              <a:t>vettori di attacco multipli progettati specificatamente per l’ Ingegneria Sociale.</a:t>
            </a:r>
          </a:p>
          <a:p>
            <a:r>
              <a:rPr lang="it-IT" dirty="0"/>
              <a:t>è diventato lo standard nella Social </a:t>
            </a:r>
            <a:r>
              <a:rPr lang="it-IT" dirty="0" err="1"/>
              <a:t>Engineering</a:t>
            </a:r>
            <a:r>
              <a:rPr lang="it-IT" dirty="0"/>
              <a:t> per numero di test di penetrazione.</a:t>
            </a:r>
          </a:p>
          <a:p>
            <a:r>
              <a:rPr lang="it-IT" dirty="0"/>
              <a:t>un «must-</a:t>
            </a:r>
            <a:r>
              <a:rPr lang="it-IT" dirty="0" err="1"/>
              <a:t>have</a:t>
            </a:r>
            <a:r>
              <a:rPr lang="it-IT" dirty="0"/>
              <a:t>» per ogni </a:t>
            </a:r>
            <a:r>
              <a:rPr lang="it-IT" dirty="0" err="1"/>
              <a:t>pentester</a:t>
            </a:r>
            <a:endParaRPr lang="it-IT" dirty="0"/>
          </a:p>
          <a:p>
            <a:r>
              <a:rPr lang="it-IT" dirty="0">
                <a:hlinkClick r:id="rId2"/>
              </a:rPr>
              <a:t>https://www.trustedsec.com/social-engineer-toolkit/</a:t>
            </a:r>
            <a:endParaRPr lang="it-IT" dirty="0"/>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95</a:t>
            </a:fld>
            <a:endParaRPr lang="it-IT"/>
          </a:p>
        </p:txBody>
      </p:sp>
    </p:spTree>
    <p:extLst>
      <p:ext uri="{BB962C8B-B14F-4D97-AF65-F5344CB8AC3E}">
        <p14:creationId xmlns:p14="http://schemas.microsoft.com/office/powerpoint/2010/main" val="26292461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Social-</a:t>
            </a:r>
            <a:r>
              <a:rPr lang="it-IT" dirty="0" err="1"/>
              <a:t>Engineer</a:t>
            </a:r>
            <a:r>
              <a:rPr lang="it-IT" dirty="0"/>
              <a:t> Toolkit (SET)</a:t>
            </a:r>
          </a:p>
        </p:txBody>
      </p:sp>
      <p:sp>
        <p:nvSpPr>
          <p:cNvPr id="3" name="Segnaposto contenuto 2"/>
          <p:cNvSpPr>
            <a:spLocks noGrp="1"/>
          </p:cNvSpPr>
          <p:nvPr>
            <p:ph sz="quarter" idx="1"/>
          </p:nvPr>
        </p:nvSpPr>
        <p:spPr>
          <a:xfrm>
            <a:off x="395536" y="1600200"/>
            <a:ext cx="8370512" cy="4495800"/>
          </a:xfrm>
        </p:spPr>
        <p:txBody>
          <a:bodyPr/>
          <a:lstStyle/>
          <a:p>
            <a:r>
              <a:rPr lang="it-IT" dirty="0"/>
              <a:t> Il </a:t>
            </a:r>
            <a:r>
              <a:rPr lang="it-IT" dirty="0" err="1"/>
              <a:t>framework</a:t>
            </a:r>
            <a:r>
              <a:rPr lang="it-IT" dirty="0"/>
              <a:t> contiene una serie di attacchi mirati a compromettere la sicurezza di un’organizzazione</a:t>
            </a:r>
          </a:p>
          <a:p>
            <a:pPr lvl="1"/>
            <a:r>
              <a:rPr lang="it-IT" dirty="0"/>
              <a:t>ma anche di un singolo individuo</a:t>
            </a:r>
          </a:p>
          <a:p>
            <a:pPr lvl="1"/>
            <a:r>
              <a:rPr lang="it-IT" dirty="0"/>
              <a:t>utilizza tecniche di social </a:t>
            </a:r>
            <a:r>
              <a:rPr lang="it-IT" dirty="0" err="1"/>
              <a:t>engineering</a:t>
            </a:r>
            <a:r>
              <a:rPr lang="it-IT" dirty="0"/>
              <a:t> che sfruttano le “human </a:t>
            </a:r>
            <a:r>
              <a:rPr lang="it-IT" dirty="0" err="1"/>
              <a:t>vulnerabilities</a:t>
            </a:r>
            <a:r>
              <a:rPr lang="it-IT" dirty="0"/>
              <a:t>”.</a:t>
            </a:r>
          </a:p>
          <a:p>
            <a:pPr lvl="1"/>
            <a:endParaRPr lang="it-IT" dirty="0"/>
          </a:p>
          <a:p>
            <a:r>
              <a:rPr lang="it-IT" dirty="0"/>
              <a:t>SET, giunto alla release 4, è presente in </a:t>
            </a:r>
            <a:r>
              <a:rPr lang="it-IT" dirty="0" err="1">
                <a:solidFill>
                  <a:srgbClr val="FF0000"/>
                </a:solidFill>
                <a:hlinkClick r:id="rId2"/>
              </a:rPr>
              <a:t>Backtrack</a:t>
            </a:r>
            <a:endParaRPr lang="it-IT" dirty="0"/>
          </a:p>
          <a:p>
            <a:pPr lvl="1"/>
            <a:r>
              <a:rPr lang="it-IT" dirty="0"/>
              <a:t>distribuzione </a:t>
            </a:r>
            <a:r>
              <a:rPr lang="it-IT" dirty="0">
                <a:hlinkClick r:id="rId3" tooltip="Linux"/>
              </a:rPr>
              <a:t>Linux</a:t>
            </a:r>
            <a:r>
              <a:rPr lang="it-IT" dirty="0"/>
              <a:t> Open Source distribuita come </a:t>
            </a:r>
            <a:r>
              <a:rPr lang="it-IT" dirty="0">
                <a:hlinkClick r:id="rId4" tooltip="Live DVD"/>
              </a:rPr>
              <a:t>Live DVD</a:t>
            </a:r>
            <a:r>
              <a:rPr lang="it-IT" dirty="0"/>
              <a:t>,  basata su </a:t>
            </a:r>
            <a:r>
              <a:rPr lang="it-IT" dirty="0" err="1"/>
              <a:t>Debian</a:t>
            </a:r>
            <a:r>
              <a:rPr lang="it-IT" dirty="0"/>
              <a:t>/</a:t>
            </a:r>
            <a:r>
              <a:rPr lang="it-IT" dirty="0" err="1"/>
              <a:t>Ubuntu</a:t>
            </a:r>
            <a:r>
              <a:rPr lang="it-IT" dirty="0"/>
              <a:t> </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96</a:t>
            </a:fld>
            <a:endParaRPr lang="it-IT"/>
          </a:p>
        </p:txBody>
      </p:sp>
    </p:spTree>
    <p:extLst>
      <p:ext uri="{BB962C8B-B14F-4D97-AF65-F5344CB8AC3E}">
        <p14:creationId xmlns:p14="http://schemas.microsoft.com/office/powerpoint/2010/main" val="11435847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SET: vettori di attacco</a:t>
            </a:r>
          </a:p>
        </p:txBody>
      </p:sp>
      <p:sp>
        <p:nvSpPr>
          <p:cNvPr id="3" name="Segnaposto contenuto 2"/>
          <p:cNvSpPr>
            <a:spLocks noGrp="1"/>
          </p:cNvSpPr>
          <p:nvPr>
            <p:ph sz="quarter" idx="1"/>
          </p:nvPr>
        </p:nvSpPr>
        <p:spPr>
          <a:xfrm>
            <a:off x="457200" y="1600200"/>
            <a:ext cx="8229600" cy="5069160"/>
          </a:xfrm>
        </p:spPr>
        <p:txBody>
          <a:bodyPr>
            <a:normAutofit/>
          </a:bodyPr>
          <a:lstStyle/>
          <a:p>
            <a:r>
              <a:rPr lang="it-IT" dirty="0"/>
              <a:t>Attacchi di </a:t>
            </a:r>
            <a:r>
              <a:rPr lang="it-IT" dirty="0" err="1"/>
              <a:t>phishing</a:t>
            </a:r>
            <a:r>
              <a:rPr lang="it-IT" dirty="0"/>
              <a:t> </a:t>
            </a:r>
          </a:p>
          <a:p>
            <a:r>
              <a:rPr lang="it-IT" dirty="0"/>
              <a:t>Attacchi Web: vettori di attacco multipli compresi exploit client-side, man in the middle, e attacco brute-force alle credenziali. </a:t>
            </a:r>
          </a:p>
          <a:p>
            <a:r>
              <a:rPr lang="it-IT" dirty="0"/>
              <a:t>creazione </a:t>
            </a:r>
            <a:r>
              <a:rPr lang="it-IT" dirty="0" err="1"/>
              <a:t>Autorun</a:t>
            </a:r>
            <a:r>
              <a:rPr lang="it-IT" dirty="0"/>
              <a:t>: permette  di distribuire </a:t>
            </a:r>
            <a:r>
              <a:rPr lang="it-IT" dirty="0" err="1"/>
              <a:t>payload</a:t>
            </a:r>
            <a:r>
              <a:rPr lang="it-IT" dirty="0"/>
              <a:t> MSF (</a:t>
            </a:r>
            <a:r>
              <a:rPr lang="it-IT" dirty="0" err="1"/>
              <a:t>metaesploit</a:t>
            </a:r>
            <a:r>
              <a:rPr lang="it-IT" dirty="0"/>
              <a:t>) in un semplice </a:t>
            </a:r>
            <a:r>
              <a:rPr lang="it-IT" dirty="0" err="1"/>
              <a:t>autorun</a:t>
            </a:r>
            <a:r>
              <a:rPr lang="it-IT" dirty="0"/>
              <a:t>.</a:t>
            </a:r>
          </a:p>
          <a:p>
            <a:r>
              <a:rPr lang="it-IT" dirty="0"/>
              <a:t>attacco  su Arduino / </a:t>
            </a:r>
            <a:r>
              <a:rPr lang="it-IT" dirty="0" err="1"/>
              <a:t>Teensy</a:t>
            </a:r>
            <a:r>
              <a:rPr lang="it-IT" dirty="0"/>
              <a:t> USB HID con selezione </a:t>
            </a:r>
            <a:r>
              <a:rPr lang="it-IT" dirty="0" err="1"/>
              <a:t>payload</a:t>
            </a:r>
            <a:r>
              <a:rPr lang="it-IT" dirty="0"/>
              <a:t> per attacchi su tastiere con </a:t>
            </a:r>
            <a:r>
              <a:rPr lang="it-IT" dirty="0" err="1"/>
              <a:t>hub</a:t>
            </a:r>
            <a:r>
              <a:rPr lang="it-IT" dirty="0"/>
              <a:t> USB.</a:t>
            </a:r>
          </a:p>
          <a:p>
            <a:endParaRPr lang="it-IT" dirty="0"/>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97</a:t>
            </a:fld>
            <a:endParaRPr lang="it-IT"/>
          </a:p>
        </p:txBody>
      </p:sp>
    </p:spTree>
    <p:extLst>
      <p:ext uri="{BB962C8B-B14F-4D97-AF65-F5344CB8AC3E}">
        <p14:creationId xmlns:p14="http://schemas.microsoft.com/office/powerpoint/2010/main" val="1245456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Menù A la Carte</a:t>
            </a:r>
          </a:p>
        </p:txBody>
      </p:sp>
      <p:sp>
        <p:nvSpPr>
          <p:cNvPr id="3" name="Segnaposto contenuto 2"/>
          <p:cNvSpPr>
            <a:spLocks noGrp="1"/>
          </p:cNvSpPr>
          <p:nvPr>
            <p:ph sz="quarter" idx="1"/>
          </p:nvPr>
        </p:nvSpPr>
        <p:spPr/>
        <p:txBody>
          <a:bodyPr/>
          <a:lstStyle/>
          <a:p>
            <a:endParaRPr lang="it-IT"/>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543" y="1628800"/>
            <a:ext cx="731436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98</a:t>
            </a:fld>
            <a:endParaRPr lang="it-IT"/>
          </a:p>
        </p:txBody>
      </p:sp>
    </p:spTree>
    <p:extLst>
      <p:ext uri="{BB962C8B-B14F-4D97-AF65-F5344CB8AC3E}">
        <p14:creationId xmlns:p14="http://schemas.microsoft.com/office/powerpoint/2010/main" val="997656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SET in </a:t>
            </a:r>
            <a:r>
              <a:rPr lang="it-IT" dirty="0" err="1"/>
              <a:t>action</a:t>
            </a:r>
            <a:r>
              <a:rPr lang="it-IT" dirty="0"/>
              <a:t>: creiamo un sito civetta</a:t>
            </a:r>
          </a:p>
        </p:txBody>
      </p:sp>
      <p:sp>
        <p:nvSpPr>
          <p:cNvPr id="3" name="Segnaposto contenuto 2"/>
          <p:cNvSpPr>
            <a:spLocks noGrp="1"/>
          </p:cNvSpPr>
          <p:nvPr>
            <p:ph sz="quarter" idx="1"/>
          </p:nvPr>
        </p:nvSpPr>
        <p:spPr>
          <a:xfrm>
            <a:off x="323528" y="1600200"/>
            <a:ext cx="8442520" cy="5257800"/>
          </a:xfrm>
        </p:spPr>
        <p:txBody>
          <a:bodyPr>
            <a:normAutofit fontScale="92500" lnSpcReduction="20000"/>
          </a:bodyPr>
          <a:lstStyle/>
          <a:p>
            <a:r>
              <a:rPr lang="it-IT" dirty="0"/>
              <a:t>Scegliamo dal menu l’opzione </a:t>
            </a:r>
            <a:r>
              <a:rPr lang="it-IT" i="1" dirty="0"/>
              <a:t>1) “Social-</a:t>
            </a:r>
            <a:r>
              <a:rPr lang="it-IT" i="1" dirty="0" err="1"/>
              <a:t>Engineering</a:t>
            </a:r>
            <a:r>
              <a:rPr lang="it-IT" i="1" dirty="0"/>
              <a:t> Attacks”</a:t>
            </a:r>
            <a:r>
              <a:rPr lang="it-IT" dirty="0"/>
              <a:t>. </a:t>
            </a:r>
          </a:p>
          <a:p>
            <a:r>
              <a:rPr lang="it-IT" dirty="0"/>
              <a:t>Nel menu successivo selezioniamo l’opzione </a:t>
            </a:r>
            <a:r>
              <a:rPr lang="it-IT" i="1" dirty="0"/>
              <a:t>2) “Website Attack </a:t>
            </a:r>
            <a:r>
              <a:rPr lang="it-IT" i="1" dirty="0" err="1"/>
              <a:t>Vectors</a:t>
            </a:r>
            <a:r>
              <a:rPr lang="it-IT" i="1" dirty="0"/>
              <a:t>”</a:t>
            </a:r>
            <a:r>
              <a:rPr lang="it-IT" dirty="0"/>
              <a:t> e poi l’opzione </a:t>
            </a:r>
            <a:r>
              <a:rPr lang="it-IT" i="1" dirty="0"/>
              <a:t>3) “</a:t>
            </a:r>
            <a:r>
              <a:rPr lang="it-IT" i="1" dirty="0" err="1"/>
              <a:t>Credential</a:t>
            </a:r>
            <a:r>
              <a:rPr lang="it-IT" i="1" dirty="0"/>
              <a:t> </a:t>
            </a:r>
            <a:r>
              <a:rPr lang="it-IT" i="1" dirty="0" err="1"/>
              <a:t>Harvester</a:t>
            </a:r>
            <a:r>
              <a:rPr lang="it-IT" i="1" dirty="0"/>
              <a:t> Attack Method”.</a:t>
            </a:r>
          </a:p>
          <a:p>
            <a:r>
              <a:rPr lang="it-IT" dirty="0"/>
              <a:t>A questo punto abbiamo 3 possibilità: utilizzare un </a:t>
            </a:r>
            <a:r>
              <a:rPr lang="it-IT" dirty="0" err="1"/>
              <a:t>template</a:t>
            </a:r>
            <a:r>
              <a:rPr lang="it-IT" dirty="0"/>
              <a:t> già pronto del nostro sito civetta oppure effettuare un </a:t>
            </a:r>
            <a:r>
              <a:rPr lang="it-IT" dirty="0" err="1"/>
              <a:t>cloning</a:t>
            </a:r>
            <a:r>
              <a:rPr lang="it-IT" dirty="0"/>
              <a:t> “al volo”. La terza opzione invece ci consente di importare in SET un sito costruito da noi per l’occasione (“Custom Import”). Scegliamo quindi l’opzione </a:t>
            </a:r>
            <a:r>
              <a:rPr lang="it-IT" i="1" dirty="0"/>
              <a:t>1) “Web Templates”.</a:t>
            </a:r>
          </a:p>
          <a:p>
            <a:r>
              <a:rPr lang="it-IT" dirty="0"/>
              <a:t>In questo modo stiamo importando in SET un </a:t>
            </a:r>
            <a:r>
              <a:rPr lang="it-IT" dirty="0" err="1"/>
              <a:t>template</a:t>
            </a:r>
            <a:r>
              <a:rPr lang="it-IT" dirty="0"/>
              <a:t> già pronto, che però potrebbe non essere aggiornato rispetto a quello pubblicato online. </a:t>
            </a:r>
          </a:p>
        </p:txBody>
      </p:sp>
      <p:sp>
        <p:nvSpPr>
          <p:cNvPr id="4" name="Segnaposto numero diapositiva 3"/>
          <p:cNvSpPr>
            <a:spLocks noGrp="1"/>
          </p:cNvSpPr>
          <p:nvPr>
            <p:ph type="sldNum" sz="quarter" idx="12"/>
          </p:nvPr>
        </p:nvSpPr>
        <p:spPr/>
        <p:txBody>
          <a:bodyPr>
            <a:normAutofit fontScale="85000" lnSpcReduction="20000"/>
          </a:bodyPr>
          <a:lstStyle/>
          <a:p>
            <a:fld id="{E7D24981-4F46-4F0A-8BF2-954C03826D45}" type="slidenum">
              <a:rPr lang="it-IT" smtClean="0"/>
              <a:pPr/>
              <a:t>99</a:t>
            </a:fld>
            <a:endParaRPr lang="it-IT"/>
          </a:p>
        </p:txBody>
      </p:sp>
    </p:spTree>
    <p:extLst>
      <p:ext uri="{BB962C8B-B14F-4D97-AF65-F5344CB8AC3E}">
        <p14:creationId xmlns:p14="http://schemas.microsoft.com/office/powerpoint/2010/main" val="8118711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2913</TotalTime>
  <Words>11604</Words>
  <Application>Microsoft Office PowerPoint</Application>
  <PresentationFormat>Presentazione su schermo (4:3)</PresentationFormat>
  <Paragraphs>1552</Paragraphs>
  <Slides>224</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224</vt:i4>
      </vt:variant>
    </vt:vector>
  </HeadingPairs>
  <TitlesOfParts>
    <vt:vector size="229" baseType="lpstr">
      <vt:lpstr>Calibri</vt:lpstr>
      <vt:lpstr>Tw Cen MT</vt:lpstr>
      <vt:lpstr>Wingdings</vt:lpstr>
      <vt:lpstr>Wingdings 2</vt:lpstr>
      <vt:lpstr>Luna</vt:lpstr>
      <vt:lpstr>Social Engineering</vt:lpstr>
      <vt:lpstr>Presentazione standard di PowerPoint</vt:lpstr>
      <vt:lpstr>Presentazione standard di PowerPoint</vt:lpstr>
      <vt:lpstr>Victor Lustig: un classico della letteratura</vt:lpstr>
      <vt:lpstr>La definizione </vt:lpstr>
      <vt:lpstr>Biosketch</vt:lpstr>
      <vt:lpstr>Al bar qualcuno ha conosciuto qualcuna…</vt:lpstr>
      <vt:lpstr>Nel frattempo, altrove…</vt:lpstr>
      <vt:lpstr>The problem</vt:lpstr>
      <vt:lpstr>The problem</vt:lpstr>
      <vt:lpstr>Perché preoccuparci?</vt:lpstr>
      <vt:lpstr>A primer</vt:lpstr>
      <vt:lpstr>SE rulez</vt:lpstr>
      <vt:lpstr>Types of Attacks…</vt:lpstr>
      <vt:lpstr>… Types of Attacks…</vt:lpstr>
      <vt:lpstr>… Types of Attacks</vt:lpstr>
      <vt:lpstr>Social engineering Taxonomy…</vt:lpstr>
      <vt:lpstr>… Types of Attacks</vt:lpstr>
      <vt:lpstr>Presentazione standard di PowerPoint</vt:lpstr>
      <vt:lpstr>Real world examples…</vt:lpstr>
      <vt:lpstr>… Real world examples…</vt:lpstr>
      <vt:lpstr>… Real world examples…</vt:lpstr>
      <vt:lpstr>… Real world examples</vt:lpstr>
      <vt:lpstr>The case of the overconfident CEO</vt:lpstr>
      <vt:lpstr>The story</vt:lpstr>
      <vt:lpstr>The breach</vt:lpstr>
      <vt:lpstr>The theme park scandal</vt:lpstr>
      <vt:lpstr>The breach</vt:lpstr>
      <vt:lpstr>The hacker is hacked</vt:lpstr>
      <vt:lpstr>The breach</vt:lpstr>
      <vt:lpstr>On Social Networks</vt:lpstr>
      <vt:lpstr>In the Office</vt:lpstr>
      <vt:lpstr>Phishing lures</vt:lpstr>
      <vt:lpstr>Targeted attacks</vt:lpstr>
      <vt:lpstr>I più famosi…</vt:lpstr>
      <vt:lpstr>Un problema aperto</vt:lpstr>
      <vt:lpstr>Il problema siamo noi !</vt:lpstr>
      <vt:lpstr>SE: perché?</vt:lpstr>
      <vt:lpstr>SE: I metodi</vt:lpstr>
      <vt:lpstr>SE: I metodi</vt:lpstr>
      <vt:lpstr>Segni premonitori di un attacco</vt:lpstr>
      <vt:lpstr>Obiettivi comuni di attacchi</vt:lpstr>
      <vt:lpstr>Possible contributing factors</vt:lpstr>
      <vt:lpstr>UIT Threat Vectors</vt:lpstr>
      <vt:lpstr>Unintentional Insider Threat</vt:lpstr>
      <vt:lpstr>Presentazione standard di PowerPoint</vt:lpstr>
      <vt:lpstr>Social Engineering Characteristics</vt:lpstr>
      <vt:lpstr>Heuristics and Biases</vt:lpstr>
      <vt:lpstr>Heuristic thinking</vt:lpstr>
      <vt:lpstr>Social Engineering Attack Cycle</vt:lpstr>
      <vt:lpstr>Social Engineering Attack Vectors</vt:lpstr>
      <vt:lpstr>Psychological Triggers</vt:lpstr>
      <vt:lpstr>Reciprocation</vt:lpstr>
      <vt:lpstr>Authority</vt:lpstr>
      <vt:lpstr>Commitment &amp; Consistency</vt:lpstr>
      <vt:lpstr>Social Proof</vt:lpstr>
      <vt:lpstr>Liking and Similarity</vt:lpstr>
      <vt:lpstr>Scarcity</vt:lpstr>
      <vt:lpstr>Fattori che rendono le aziende vulnerabili</vt:lpstr>
      <vt:lpstr>Espedienti per applicare tecniche di SE</vt:lpstr>
      <vt:lpstr>Espedienti per applicare tecniche di SE</vt:lpstr>
      <vt:lpstr>Tecniche di social engineering IVR / phishing telefonico</vt:lpstr>
      <vt:lpstr>Tecniche di social engineering IVR / phishing telefonico</vt:lpstr>
      <vt:lpstr>Social Engineering Techniques: Trojan Horses</vt:lpstr>
      <vt:lpstr>Social Engineering Techniques: Road Apple</vt:lpstr>
      <vt:lpstr>Social Engineering Techniques: quid pro quo</vt:lpstr>
      <vt:lpstr>Social Engineering Techniques</vt:lpstr>
      <vt:lpstr>SE: strategie antifrode</vt:lpstr>
      <vt:lpstr>SE: strategie antifrode</vt:lpstr>
      <vt:lpstr>SE: strategie antifrode</vt:lpstr>
      <vt:lpstr>SE: strategie antifrode</vt:lpstr>
      <vt:lpstr>SE: strategie antifrode</vt:lpstr>
      <vt:lpstr>SE: strategie antifrode</vt:lpstr>
      <vt:lpstr>SE: strategie antifrode</vt:lpstr>
      <vt:lpstr>SE: strategie antifrode</vt:lpstr>
      <vt:lpstr>SE: strategie antifrode</vt:lpstr>
      <vt:lpstr>SE: strategie antifrode</vt:lpstr>
      <vt:lpstr>Esempi di attacchi: Phishing</vt:lpstr>
      <vt:lpstr>Chat Attack</vt:lpstr>
      <vt:lpstr>Voice Mail </vt:lpstr>
      <vt:lpstr>Email Response</vt:lpstr>
      <vt:lpstr>Dumpster Diving</vt:lpstr>
      <vt:lpstr>divulgazione al pubblico </vt:lpstr>
      <vt:lpstr>Pretexting </vt:lpstr>
      <vt:lpstr>Presentazione standard di PowerPoint</vt:lpstr>
      <vt:lpstr>Presentazione standard di PowerPoint</vt:lpstr>
      <vt:lpstr>Presentazione standard di PowerPoint</vt:lpstr>
      <vt:lpstr>Utilizzo delle reti sociali</vt:lpstr>
      <vt:lpstr>Personificazione nel mondo reale</vt:lpstr>
      <vt:lpstr>Personificazione nel mondo reale</vt:lpstr>
      <vt:lpstr>Gli strumenti utili per la SE</vt:lpstr>
      <vt:lpstr>Hardware per il SE</vt:lpstr>
      <vt:lpstr>SE as a Service</vt:lpstr>
      <vt:lpstr>Possibili punti di vulnerabilità da esplorare </vt:lpstr>
      <vt:lpstr>The Social-Engineer Toolkit (SET)</vt:lpstr>
      <vt:lpstr>The Social-Engineer Toolkit (SET)</vt:lpstr>
      <vt:lpstr>SET: vettori di attacco</vt:lpstr>
      <vt:lpstr>Menù A la Carte</vt:lpstr>
      <vt:lpstr>SET in action: creiamo un sito civetta</vt:lpstr>
      <vt:lpstr>SET in action: creiamo un sito civetta</vt:lpstr>
      <vt:lpstr>SET in action: creiamo un sito civetta</vt:lpstr>
      <vt:lpstr>SET in action</vt:lpstr>
      <vt:lpstr>My two cents</vt:lpstr>
      <vt:lpstr>Scenario 1 - USB HID Attack Vector</vt:lpstr>
      <vt:lpstr>Keyboard attack</vt:lpstr>
      <vt:lpstr>Integrabile nel proprio hardware</vt:lpstr>
      <vt:lpstr>Sensore di Movimento</vt:lpstr>
      <vt:lpstr>Scenario 2 - Java Applet Attack</vt:lpstr>
      <vt:lpstr>Thomas Werth Attack Vector</vt:lpstr>
      <vt:lpstr>Multi Attack</vt:lpstr>
      <vt:lpstr>Perché tutto ciò è efficace?</vt:lpstr>
      <vt:lpstr>Perché usare SET?</vt:lpstr>
      <vt:lpstr>Zero-day attacks</vt:lpstr>
      <vt:lpstr>Presentazione standard di PowerPoint</vt:lpstr>
      <vt:lpstr>Social Engineering 10-20 anni fa</vt:lpstr>
      <vt:lpstr>Il futuro della SE</vt:lpstr>
      <vt:lpstr>Il prigioniero spagnolo</vt:lpstr>
      <vt:lpstr>La lettera da Gerusalemme</vt:lpstr>
      <vt:lpstr>Frodi Nigeriane degli anni ‘80</vt:lpstr>
      <vt:lpstr>Frode 419 – Dicembre 2009</vt:lpstr>
      <vt:lpstr>Truffa “amichevole”</vt:lpstr>
      <vt:lpstr>Presentazione standard di PowerPoint</vt:lpstr>
      <vt:lpstr>Presentazione standard di PowerPoint</vt:lpstr>
      <vt:lpstr>Scenario 1: quando utilizzarli?</vt:lpstr>
      <vt:lpstr>«Fuzzing»</vt:lpstr>
      <vt:lpstr>Precursor</vt:lpstr>
      <vt:lpstr>Buffer Overflow</vt:lpstr>
      <vt:lpstr>Istruzioni di base da conoscere</vt:lpstr>
      <vt:lpstr>Organizzazione MS Windows</vt:lpstr>
      <vt:lpstr>prima…</vt:lpstr>
      <vt:lpstr>…dopo</vt:lpstr>
      <vt:lpstr>Meccanismi di protezione </vt:lpstr>
      <vt:lpstr>Address Space Layout Randomization (ASLR)</vt:lpstr>
      <vt:lpstr>Defeating Data Execution Prevention (DEP)</vt:lpstr>
      <vt:lpstr>Protezione contro overflow</vt:lpstr>
      <vt:lpstr>Minimizzare i danni di zero-day</vt:lpstr>
      <vt:lpstr>La fine dei PenTest tradizionali</vt:lpstr>
      <vt:lpstr>Out of scope…</vt:lpstr>
      <vt:lpstr>La giusta direzione</vt:lpstr>
      <vt:lpstr>La giusta direzione</vt:lpstr>
      <vt:lpstr>Misure di sicurezza fisiche</vt:lpstr>
      <vt:lpstr>Video Sorveglianza</vt:lpstr>
      <vt:lpstr>Allarmi</vt:lpstr>
      <vt:lpstr>Controllo degli accessi</vt:lpstr>
      <vt:lpstr>Radio Frequency ID Cloning (RFID)</vt:lpstr>
      <vt:lpstr>Serrature</vt:lpstr>
      <vt:lpstr>Controllo dei visitatori</vt:lpstr>
      <vt:lpstr>Controllare i documenti</vt:lpstr>
      <vt:lpstr>Una nuova cultura</vt:lpstr>
      <vt:lpstr>Quanto costa una perdita di dati?</vt:lpstr>
      <vt:lpstr>Le organizzazioni sono preparate?</vt:lpstr>
      <vt:lpstr>Cosa proteggere ?</vt:lpstr>
      <vt:lpstr>Classificare i dati in base alla prevenzione dei rischi</vt:lpstr>
      <vt:lpstr>Valutare il rischio</vt:lpstr>
      <vt:lpstr>valutazione dei rischi: errori comuni</vt:lpstr>
      <vt:lpstr>Con l'aiuto di professionisti della sicurezza</vt:lpstr>
      <vt:lpstr>Adottare un framework</vt:lpstr>
      <vt:lpstr>C2M2 Maturity Levels </vt:lpstr>
      <vt:lpstr>C2M2 – Approccio Raccomandato</vt:lpstr>
      <vt:lpstr>Obiettivi del Framework NIST</vt:lpstr>
      <vt:lpstr>Obiettivi del Framework NIST</vt:lpstr>
      <vt:lpstr>Obiettivi del Framework NIST</vt:lpstr>
      <vt:lpstr>Implementazione del framework NIST</vt:lpstr>
      <vt:lpstr>Stabilire obiettivi e dei relativi controlli</vt:lpstr>
      <vt:lpstr>Allineare i controlli con gli obiettivi</vt:lpstr>
      <vt:lpstr>Controlli tipici di sicurezza di rete</vt:lpstr>
      <vt:lpstr>Controlli tipici di sicurezza di rete</vt:lpstr>
      <vt:lpstr>Utilizzare i framework come guida</vt:lpstr>
      <vt:lpstr>Utilizzare i framework come guida</vt:lpstr>
      <vt:lpstr>Utilizzare i framework come guida</vt:lpstr>
      <vt:lpstr>Utilizzare i framework come guida</vt:lpstr>
      <vt:lpstr>Classificare i controlli in base al tipo di rischio</vt:lpstr>
      <vt:lpstr>Efficacia test ambientali</vt:lpstr>
      <vt:lpstr>Strumenti utili</vt:lpstr>
      <vt:lpstr>Identificare / Riparare vulnerabilità </vt:lpstr>
      <vt:lpstr>Monitoraggio / Aggiornamento </vt:lpstr>
      <vt:lpstr>Raccomandazioni finali</vt:lpstr>
      <vt:lpstr>ChatBot</vt:lpstr>
      <vt:lpstr>ALICE </vt:lpstr>
      <vt:lpstr>Categories</vt:lpstr>
      <vt:lpstr>Reductions…</vt:lpstr>
      <vt:lpstr>…reduction…</vt:lpstr>
      <vt:lpstr>…Reduction…</vt:lpstr>
      <vt:lpstr>…Reduction</vt:lpstr>
      <vt:lpstr>Normalization</vt:lpstr>
      <vt:lpstr>Chatbot applications</vt:lpstr>
      <vt:lpstr>Dialogue systems </vt:lpstr>
      <vt:lpstr>Natural language assistant</vt:lpstr>
      <vt:lpstr>Knowledge acquisition with Alice </vt:lpstr>
      <vt:lpstr>Natural Language Toolkit</vt:lpstr>
      <vt:lpstr>Parts of a Chatbot</vt:lpstr>
      <vt:lpstr>Chatbot techniques…</vt:lpstr>
      <vt:lpstr>… Chatbot techniques…</vt:lpstr>
      <vt:lpstr>Malversiting…</vt:lpstr>
      <vt:lpstr>…Malversiting…</vt:lpstr>
      <vt:lpstr>The Payload</vt:lpstr>
      <vt:lpstr>Malvertising ecosystem</vt:lpstr>
      <vt:lpstr>Presentazione standard di PowerPoint</vt:lpstr>
      <vt:lpstr>Evasion</vt:lpstr>
      <vt:lpstr>How to fight malvertising</vt:lpstr>
      <vt:lpstr>OSINT</vt:lpstr>
      <vt:lpstr>Intelligence Gathering</vt:lpstr>
      <vt:lpstr>Int-something</vt:lpstr>
      <vt:lpstr>The Intelligence Gathering Process</vt:lpstr>
      <vt:lpstr>Who collects and uses Intelligence</vt:lpstr>
      <vt:lpstr>Before we start......</vt:lpstr>
      <vt:lpstr>Some Interesting tools of Mass Surveillance</vt:lpstr>
      <vt:lpstr>The OSINT Process</vt:lpstr>
      <vt:lpstr>DNS Intelligence</vt:lpstr>
      <vt:lpstr>Doxing</vt:lpstr>
      <vt:lpstr>Google advanced operators</vt:lpstr>
      <vt:lpstr>personally identifiable information</vt:lpstr>
      <vt:lpstr>Personally identifiable information</vt:lpstr>
      <vt:lpstr>Personally identifiable information</vt:lpstr>
      <vt:lpstr>Geo-Location</vt:lpstr>
      <vt:lpstr>SOCMINT</vt:lpstr>
      <vt:lpstr>Reverse Image Search</vt:lpstr>
      <vt:lpstr>Ad Analytics</vt:lpstr>
      <vt:lpstr>Whois intelligence</vt:lpstr>
      <vt:lpstr>Metadata | 'data about data'</vt:lpstr>
      <vt:lpstr>Presentazione standard di PowerPoint</vt:lpstr>
      <vt:lpstr>Presentazione standard di PowerPoint</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Engineering</dc:title>
  <dc:creator>Seven</dc:creator>
  <cp:lastModifiedBy>corrado aaron visaggio</cp:lastModifiedBy>
  <cp:revision>288</cp:revision>
  <dcterms:created xsi:type="dcterms:W3CDTF">2015-06-05T08:12:40Z</dcterms:created>
  <dcterms:modified xsi:type="dcterms:W3CDTF">2017-10-04T16:22:12Z</dcterms:modified>
</cp:coreProperties>
</file>