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68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2" r:id="rId33"/>
    <p:sldId id="288" r:id="rId34"/>
    <p:sldId id="289" r:id="rId35"/>
    <p:sldId id="290" r:id="rId36"/>
    <p:sldId id="291" r:id="rId37"/>
    <p:sldId id="292" r:id="rId38"/>
    <p:sldId id="301" r:id="rId39"/>
    <p:sldId id="302" r:id="rId40"/>
    <p:sldId id="294" r:id="rId41"/>
    <p:sldId id="295" r:id="rId42"/>
    <p:sldId id="296" r:id="rId43"/>
    <p:sldId id="297" r:id="rId44"/>
    <p:sldId id="298" r:id="rId45"/>
    <p:sldId id="299" r:id="rId46"/>
    <p:sldId id="293" r:id="rId47"/>
    <p:sldId id="300" r:id="rId4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1429" autoAdjust="0"/>
  </p:normalViewPr>
  <p:slideViewPr>
    <p:cSldViewPr snapToGrid="0">
      <p:cViewPr varScale="1">
        <p:scale>
          <a:sx n="61" d="100"/>
          <a:sy n="61" d="100"/>
        </p:scale>
        <p:origin x="15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80F98-FE4E-434D-A577-4E8C1DC831B2}" type="datetimeFigureOut">
              <a:rPr lang="it-IT" smtClean="0"/>
              <a:t>21/11/2018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4DF66-6459-4E44-BC4B-38AC3C94A2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4763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XMAS 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Tree</a:t>
            </a:r>
            <a:br>
              <a:rPr lang="it-IT" dirty="0"/>
            </a:b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pacchetto XMAS TREE viene inviato con i flag URG, PSH, FIN settati. Normalmente questi tre settaggi non possono essere attivi contemporaneamente, per cui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l’host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soggetto a scansione risponde come in qualunque inverse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it-I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Dumb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Scan</a:t>
            </a:r>
            <a:b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E’ dovuto a Salvatore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Sanfilippo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antirez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Utilizza un terzo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compromesso che partecipa allo scanning (naturalmente deve avere uno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stack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TCP IP accessibile). Un SYN viene inviato alla macchina target. La particolarità è che il pacchetto viene inviato con l’indirizzo IP dello zombie (è quello che chiamiamo spoofing).</a:t>
            </a:r>
          </a:p>
          <a:p>
            <a:pPr fontAlgn="base"/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la porta è aperta e in ascolto, il target risponde con SYN/ACK. Se la porta è chiusa, risponderà con RST. Nel frattempo effettuiamo un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ping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continuo sulla macchina zombie.</a:t>
            </a:r>
          </a:p>
          <a:p>
            <a:pPr fontAlgn="base"/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la macchina zombie riceve un SYN/ACK, invia un RST. Se invece riceve un RST non dà alcuna risposta. Nel primo caso, lo zombie farà traffico, nel secondo no.</a:t>
            </a:r>
          </a:p>
          <a:p>
            <a:pPr fontAlgn="base"/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inviamo dei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ping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continui allo zombie, con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hping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avremo modo di vedere se lo zombie sta facendo traffico o no. Farà traffico se la porta oggetto di scansione è aperta, e altrimenti è chiusa.</a:t>
            </a:r>
          </a:p>
          <a:p>
            <a:pPr fontAlgn="base"/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Naturalmente lo zombie deve essere una macchina che risponde al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ping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NON FA ALTRO TRAFFICO. Buon divertimento.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4DF66-6459-4E44-BC4B-38AC3C94A207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4990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 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scan</a:t>
            </a:r>
            <a:br>
              <a:rPr lang="it-IT" dirty="0"/>
            </a:b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 nel inviare un pacchetto senza nessun flag settato. Il comportamento, come indicato nella RFC793 prevede che un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 riceva un pacchetto con tutti i flag non settati lo scarti ed invii immediatamente un RST. Sfortunatamente non tutti i sistemi operativi rispettano la RFC 793; i sistemi operativi Windows ad esempio non lo fanno, inviando un RST tutte le volte che ricevono un NULL, indipendentemente dal fatto che la porta sia aperta. Questo tipo di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si può usare sulle macchine Microsoft.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4DF66-6459-4E44-BC4B-38AC3C94A207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8595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828918-A56C-4A46-984D-CCC26A816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620D4AA-A2D7-484A-B6DB-2D312CB8C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D93F79-B647-4715-A133-C4E0180AC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7899-EA16-4744-8996-71423E5745E3}" type="datetimeFigureOut">
              <a:rPr lang="it-IT" smtClean="0"/>
              <a:t>21/11/2018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4BC3BF-708A-4ADD-A3BD-8AAC416DB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8386FB-C038-40A1-A497-511733113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46A7-A790-400F-89A7-275B5C3E6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423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4F11A-22F1-48E4-B391-8BF9924FB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CADBE3D-86D0-4D8E-975C-69C478339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E15AB9-C129-4415-BDAF-6A4E60A53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7899-EA16-4744-8996-71423E5745E3}" type="datetimeFigureOut">
              <a:rPr lang="it-IT" smtClean="0"/>
              <a:t>21/11/2018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A57DEF-C9AF-495D-94F8-855CE9435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5917F8-698D-40FE-AF78-3A6E52423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46A7-A790-400F-89A7-275B5C3E6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5991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2FC0299-3143-41EE-8CE0-6F41082637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EA60DC2-FD93-4B64-953C-F8D168FF4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060144-755A-428C-BE9C-92B27A27F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7899-EA16-4744-8996-71423E5745E3}" type="datetimeFigureOut">
              <a:rPr lang="it-IT" smtClean="0"/>
              <a:t>21/11/2018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199364-4BBD-4E85-8B31-9D2352E28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6715C4-35E9-47CB-870C-368F1AECC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46A7-A790-400F-89A7-275B5C3E6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71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418838-5CFB-4E80-A74B-180495E69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F83976-5517-4D94-9A32-7685A0DE5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F05A87-6303-4164-94F1-EE7C9100F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7899-EA16-4744-8996-71423E5745E3}" type="datetimeFigureOut">
              <a:rPr lang="it-IT" smtClean="0"/>
              <a:t>21/11/2018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E6CAC9-34D9-4BB9-97AC-4F5F610A9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4971AD-D04C-4A62-AD05-7A3DEA47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46A7-A790-400F-89A7-275B5C3E6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3801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CB1265-C71C-4E2B-AE27-E92EC2B8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CD8F77-69B6-469D-9751-F32CCF95C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ADA3B0-6CB1-47F1-98D9-E1619AB7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7899-EA16-4744-8996-71423E5745E3}" type="datetimeFigureOut">
              <a:rPr lang="it-IT" smtClean="0"/>
              <a:t>21/11/2018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D78846-707D-4E93-B1FF-86ABF5299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D9D96A-17D1-4169-8D9D-AA7207DD0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46A7-A790-400F-89A7-275B5C3E6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201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A90409-BF25-4514-B4F6-D749A3FE3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5D686B-CF3A-46BB-A59B-A104BC7DF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F6A99A5-8EE1-40C9-9B3C-5526D2D92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A9B6E3C-9BBA-4AEF-9C2A-838F1A70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7899-EA16-4744-8996-71423E5745E3}" type="datetimeFigureOut">
              <a:rPr lang="it-IT" smtClean="0"/>
              <a:t>21/11/2018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9711A4F-3269-4BA0-8824-31C55E873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833937-DEAB-4132-A6E0-1E2E0BB4F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46A7-A790-400F-89A7-275B5C3E6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0693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5A2093-D8FA-4440-A205-7192671D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10493A6-C123-41A1-AD6C-EA33BF1D8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2AA44A0-0A3C-4B4B-9B77-A3A4FA4DA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4B1137-2353-4D14-8E43-53591A6E62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5335C13-9A71-464A-B713-6D8E93FF25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8AD057E-1B74-4681-9FA5-131EED713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7899-EA16-4744-8996-71423E5745E3}" type="datetimeFigureOut">
              <a:rPr lang="it-IT" smtClean="0"/>
              <a:t>21/11/2018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BB9048C-D160-44FD-AD52-A072B4E3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7752515-111F-4FFB-ABEC-1D09319D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46A7-A790-400F-89A7-275B5C3E6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344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DFC772-C2D7-4187-95A5-A95B20AB4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19BE2E3-FFDB-4309-B76E-D9FE59314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7899-EA16-4744-8996-71423E5745E3}" type="datetimeFigureOut">
              <a:rPr lang="it-IT" smtClean="0"/>
              <a:t>21/11/2018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68B8E7A-5D45-4853-B382-12A1CC13C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957224C-4F01-4415-8BFF-948CD017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46A7-A790-400F-89A7-275B5C3E6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8263B4D-EA28-4D97-9721-BAAE42DBF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7899-EA16-4744-8996-71423E5745E3}" type="datetimeFigureOut">
              <a:rPr lang="it-IT" smtClean="0"/>
              <a:t>21/11/2018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109CD39-F407-448D-9F91-97B490803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A20A2DB-F40B-4B9A-911D-DB6135D2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46A7-A790-400F-89A7-275B5C3E6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133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78FCAC-7C6D-41B8-824D-860BDE4EA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973992-390E-4B3F-88C7-A4194D50F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7AB2094-36F3-4F6A-BC1C-F468CCCE3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EBDF7E4-7EFF-45CB-B52D-EF4587928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7899-EA16-4744-8996-71423E5745E3}" type="datetimeFigureOut">
              <a:rPr lang="it-IT" smtClean="0"/>
              <a:t>21/11/2018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EF4DC7E-306C-4B68-AD36-0C433D9FC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0B8456-8DCA-4CA2-8DA7-67D2710D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46A7-A790-400F-89A7-275B5C3E6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196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EF1702-A9AB-4DF6-B522-17ACFFCA8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1E542A3-9599-4DF8-A7C7-9BA25B4742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4142A13-67BC-40F8-85C1-54D997012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64B722B-F582-49D2-ADCA-4A46AB02D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7899-EA16-4744-8996-71423E5745E3}" type="datetimeFigureOut">
              <a:rPr lang="it-IT" smtClean="0"/>
              <a:t>21/11/2018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AB48DD-A201-4B32-99A6-7A2A9ED7B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39951DF-D283-4FD0-B131-C2A43A63A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46A7-A790-400F-89A7-275B5C3E6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307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79EC4C0-F2E8-460A-A6B6-84D1F1216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435727-1251-4EDF-A5E2-4AD106CED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363AC8-CBB4-4343-86AC-DFE9BF9CF4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57899-EA16-4744-8996-71423E5745E3}" type="datetimeFigureOut">
              <a:rPr lang="it-IT" smtClean="0"/>
              <a:t>21/11/2018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A5C846-9B85-4BC3-A778-EDB304B55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66D708-802C-483A-8789-80B6AE552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946A7-A790-400F-89A7-275B5C3E6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766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vn.nmap.org/nmap/docs/nmap.usage.tx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ctim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F7100D5-FDF6-41BB-AB9E-62D1192CC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56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21A198-7FB4-41A7-9B70-00447E786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Zenmap</a:t>
            </a:r>
            <a:r>
              <a:rPr lang="it-IT" dirty="0"/>
              <a:t>: profili già definiti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4769027-5C5F-410E-810F-1FBADEBBC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68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F9AADB-F2B9-46FB-B52E-C1E92ECA7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Zenmap</a:t>
            </a:r>
            <a:r>
              <a:rPr lang="it-IT" dirty="0"/>
              <a:t> </a:t>
            </a:r>
            <a:r>
              <a:rPr lang="it-IT" dirty="0" err="1"/>
              <a:t>Profile</a:t>
            </a:r>
            <a:r>
              <a:rPr lang="it-IT" dirty="0"/>
              <a:t>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F58866-02D6-4B7F-B243-887D72408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150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Intense </a:t>
            </a:r>
            <a:r>
              <a:rPr lang="it-IT" dirty="0" err="1"/>
              <a:t>scan</a:t>
            </a:r>
            <a:r>
              <a:rPr lang="it-IT" dirty="0"/>
              <a:t>: </a:t>
            </a:r>
          </a:p>
          <a:p>
            <a:pPr marL="457200" lvl="1" indent="0">
              <a:buNone/>
            </a:pPr>
            <a:r>
              <a:rPr lang="it-IT" dirty="0" err="1"/>
              <a:t>nmap</a:t>
            </a:r>
            <a:r>
              <a:rPr lang="it-IT" dirty="0"/>
              <a:t> -T4 -A –v</a:t>
            </a:r>
          </a:p>
          <a:p>
            <a:pPr marL="457200" lvl="1" indent="0">
              <a:buNone/>
            </a:pPr>
            <a:r>
              <a:rPr lang="it-IT" dirty="0"/>
              <a:t>Intrusive, the –A -&gt; -O (SO) </a:t>
            </a:r>
            <a:r>
              <a:rPr lang="it-IT" dirty="0" err="1"/>
              <a:t>version</a:t>
            </a:r>
            <a:r>
              <a:rPr lang="it-IT" dirty="0"/>
              <a:t> (-</a:t>
            </a:r>
            <a:r>
              <a:rPr lang="it-IT" dirty="0" err="1"/>
              <a:t>sV</a:t>
            </a:r>
            <a:r>
              <a:rPr lang="it-IT" dirty="0"/>
              <a:t>) script scanning (-</a:t>
            </a:r>
            <a:r>
              <a:rPr lang="it-IT" dirty="0" err="1"/>
              <a:t>sC</a:t>
            </a:r>
            <a:r>
              <a:rPr lang="it-IT" dirty="0"/>
              <a:t>) and </a:t>
            </a:r>
            <a:r>
              <a:rPr lang="it-IT" dirty="0" err="1"/>
              <a:t>traceroute</a:t>
            </a:r>
            <a:r>
              <a:rPr lang="it-IT" dirty="0"/>
              <a:t> (--</a:t>
            </a:r>
            <a:r>
              <a:rPr lang="it-IT" dirty="0" err="1"/>
              <a:t>traceroute</a:t>
            </a:r>
            <a:r>
              <a:rPr lang="it-IT" dirty="0"/>
              <a:t>). </a:t>
            </a:r>
          </a:p>
          <a:p>
            <a:r>
              <a:rPr lang="it-IT" dirty="0"/>
              <a:t>Intense </a:t>
            </a:r>
            <a:r>
              <a:rPr lang="it-IT" dirty="0" err="1"/>
              <a:t>scan</a:t>
            </a:r>
            <a:r>
              <a:rPr lang="it-IT" dirty="0"/>
              <a:t> plus UDP: </a:t>
            </a:r>
          </a:p>
          <a:p>
            <a:pPr marL="457200" lvl="1" indent="0">
              <a:buNone/>
            </a:pPr>
            <a:r>
              <a:rPr lang="it-IT" dirty="0" err="1"/>
              <a:t>nmap</a:t>
            </a:r>
            <a:r>
              <a:rPr lang="it-IT" dirty="0"/>
              <a:t> -</a:t>
            </a:r>
            <a:r>
              <a:rPr lang="it-IT" dirty="0" err="1"/>
              <a:t>sS</a:t>
            </a:r>
            <a:r>
              <a:rPr lang="it-IT" dirty="0"/>
              <a:t> -</a:t>
            </a:r>
            <a:r>
              <a:rPr lang="it-IT" dirty="0" err="1"/>
              <a:t>sU</a:t>
            </a:r>
            <a:r>
              <a:rPr lang="it-IT" dirty="0"/>
              <a:t> -T4 -A –v</a:t>
            </a:r>
          </a:p>
          <a:p>
            <a:pPr marL="457200" lvl="1" indent="0">
              <a:buNone/>
            </a:pPr>
            <a:r>
              <a:rPr lang="it-IT" dirty="0"/>
              <a:t>-O (SO) </a:t>
            </a:r>
            <a:r>
              <a:rPr lang="it-IT" dirty="0" err="1"/>
              <a:t>version</a:t>
            </a:r>
            <a:r>
              <a:rPr lang="it-IT" dirty="0"/>
              <a:t> (-</a:t>
            </a:r>
            <a:r>
              <a:rPr lang="it-IT" dirty="0" err="1"/>
              <a:t>sV</a:t>
            </a:r>
            <a:r>
              <a:rPr lang="it-IT" dirty="0"/>
              <a:t>) script scanning (-</a:t>
            </a:r>
            <a:r>
              <a:rPr lang="it-IT" dirty="0" err="1"/>
              <a:t>sC</a:t>
            </a:r>
            <a:r>
              <a:rPr lang="it-IT" dirty="0"/>
              <a:t>) and </a:t>
            </a:r>
            <a:r>
              <a:rPr lang="it-IT" dirty="0" err="1"/>
              <a:t>traceroute</a:t>
            </a:r>
            <a:r>
              <a:rPr lang="it-IT" dirty="0"/>
              <a:t> (--</a:t>
            </a:r>
            <a:r>
              <a:rPr lang="it-IT" dirty="0" err="1"/>
              <a:t>traceroute</a:t>
            </a:r>
            <a:r>
              <a:rPr lang="it-IT" dirty="0"/>
              <a:t>). TCP &amp; UDP port</a:t>
            </a:r>
          </a:p>
          <a:p>
            <a:r>
              <a:rPr lang="it-IT" dirty="0"/>
              <a:t>Intense </a:t>
            </a:r>
            <a:r>
              <a:rPr lang="it-IT" dirty="0" err="1"/>
              <a:t>scan</a:t>
            </a:r>
            <a:r>
              <a:rPr lang="it-IT" dirty="0"/>
              <a:t>, </a:t>
            </a:r>
            <a:r>
              <a:rPr lang="it-IT" dirty="0" err="1"/>
              <a:t>all</a:t>
            </a:r>
            <a:r>
              <a:rPr lang="it-IT" dirty="0"/>
              <a:t> TCP </a:t>
            </a:r>
            <a:r>
              <a:rPr lang="it-IT" dirty="0" err="1"/>
              <a:t>ports</a:t>
            </a:r>
            <a:r>
              <a:rPr lang="it-IT" dirty="0"/>
              <a:t>: </a:t>
            </a:r>
          </a:p>
          <a:p>
            <a:pPr marL="457200" lvl="1" indent="0">
              <a:buNone/>
            </a:pPr>
            <a:r>
              <a:rPr lang="it-IT" dirty="0" err="1"/>
              <a:t>nmap</a:t>
            </a:r>
            <a:r>
              <a:rPr lang="it-IT" dirty="0"/>
              <a:t> -p 1-65535 -T4 -A –v</a:t>
            </a:r>
          </a:p>
          <a:p>
            <a:pPr marL="457200" lvl="1" indent="0">
              <a:buNone/>
            </a:pPr>
            <a:r>
              <a:rPr lang="it-IT" dirty="0" err="1"/>
              <a:t>Scans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TCP </a:t>
            </a:r>
            <a:r>
              <a:rPr lang="it-IT" dirty="0" err="1"/>
              <a:t>ports</a:t>
            </a:r>
            <a:r>
              <a:rPr lang="it-IT" dirty="0"/>
              <a:t> </a:t>
            </a:r>
            <a:r>
              <a:rPr lang="it-IT" dirty="0" err="1"/>
              <a:t>then</a:t>
            </a:r>
            <a:r>
              <a:rPr lang="it-IT" dirty="0"/>
              <a:t> -O (SO) </a:t>
            </a:r>
            <a:r>
              <a:rPr lang="it-IT" dirty="0" err="1"/>
              <a:t>version</a:t>
            </a:r>
            <a:r>
              <a:rPr lang="it-IT" dirty="0"/>
              <a:t> (-</a:t>
            </a:r>
            <a:r>
              <a:rPr lang="it-IT" dirty="0" err="1"/>
              <a:t>sV</a:t>
            </a:r>
            <a:r>
              <a:rPr lang="it-IT" dirty="0"/>
              <a:t>) script scanning (-</a:t>
            </a:r>
            <a:r>
              <a:rPr lang="it-IT" dirty="0" err="1"/>
              <a:t>sC</a:t>
            </a:r>
            <a:r>
              <a:rPr lang="it-IT" dirty="0"/>
              <a:t>) and </a:t>
            </a:r>
            <a:r>
              <a:rPr lang="it-IT" dirty="0" err="1"/>
              <a:t>traceroute</a:t>
            </a:r>
            <a:r>
              <a:rPr lang="it-IT" dirty="0"/>
              <a:t> (--</a:t>
            </a:r>
            <a:r>
              <a:rPr lang="it-IT" dirty="0" err="1"/>
              <a:t>traceroute</a:t>
            </a:r>
            <a:r>
              <a:rPr lang="it-IT" dirty="0"/>
              <a:t>). </a:t>
            </a:r>
          </a:p>
          <a:p>
            <a:r>
              <a:rPr lang="it-IT" dirty="0"/>
              <a:t>Intense </a:t>
            </a:r>
            <a:r>
              <a:rPr lang="it-IT" dirty="0" err="1"/>
              <a:t>scan</a:t>
            </a:r>
            <a:r>
              <a:rPr lang="it-IT" dirty="0"/>
              <a:t>, no </a:t>
            </a:r>
            <a:r>
              <a:rPr lang="it-IT" dirty="0" err="1"/>
              <a:t>ping</a:t>
            </a:r>
            <a:r>
              <a:rPr lang="it-IT" dirty="0"/>
              <a:t>: </a:t>
            </a:r>
          </a:p>
          <a:p>
            <a:pPr marL="457200" lvl="1" indent="0">
              <a:buNone/>
            </a:pPr>
            <a:r>
              <a:rPr lang="it-IT" dirty="0" err="1"/>
              <a:t>nmap</a:t>
            </a:r>
            <a:r>
              <a:rPr lang="it-IT" dirty="0"/>
              <a:t> -T4 -A -v –</a:t>
            </a:r>
            <a:r>
              <a:rPr lang="it-IT" dirty="0" err="1"/>
              <a:t>Pn</a:t>
            </a:r>
            <a:endParaRPr lang="it-IT" dirty="0"/>
          </a:p>
          <a:p>
            <a:pPr marL="457200" lvl="1" indent="0">
              <a:buNone/>
            </a:pPr>
            <a:r>
              <a:rPr lang="it-IT" dirty="0"/>
              <a:t>Intense scanning </a:t>
            </a:r>
            <a:r>
              <a:rPr lang="it-IT" dirty="0" err="1"/>
              <a:t>without</a:t>
            </a:r>
            <a:r>
              <a:rPr lang="it-IT" dirty="0"/>
              <a:t> checking </a:t>
            </a:r>
            <a:r>
              <a:rPr lang="it-IT" dirty="0" err="1"/>
              <a:t>if</a:t>
            </a:r>
            <a:r>
              <a:rPr lang="it-IT" dirty="0"/>
              <a:t> the targets are up first. </a:t>
            </a:r>
            <a:r>
              <a:rPr lang="it-IT" dirty="0" err="1"/>
              <a:t>Useful</a:t>
            </a:r>
            <a:r>
              <a:rPr lang="it-IT" dirty="0"/>
              <a:t> </a:t>
            </a:r>
            <a:r>
              <a:rPr lang="it-IT" dirty="0" err="1"/>
              <a:t>when</a:t>
            </a:r>
            <a:r>
              <a:rPr lang="it-IT" dirty="0"/>
              <a:t> the targets </a:t>
            </a:r>
            <a:r>
              <a:rPr lang="it-IT" dirty="0" err="1"/>
              <a:t>seem</a:t>
            </a:r>
            <a:r>
              <a:rPr lang="it-IT" dirty="0"/>
              <a:t> to </a:t>
            </a:r>
            <a:r>
              <a:rPr lang="it-IT" dirty="0" err="1"/>
              <a:t>ignore</a:t>
            </a:r>
            <a:r>
              <a:rPr lang="it-IT" dirty="0"/>
              <a:t> the </a:t>
            </a:r>
            <a:r>
              <a:rPr lang="it-IT" dirty="0" err="1"/>
              <a:t>useful</a:t>
            </a:r>
            <a:r>
              <a:rPr lang="it-IT" dirty="0"/>
              <a:t> </a:t>
            </a:r>
            <a:r>
              <a:rPr lang="it-IT" dirty="0" err="1"/>
              <a:t>probes</a:t>
            </a:r>
            <a:endParaRPr lang="it-IT" dirty="0"/>
          </a:p>
          <a:p>
            <a:r>
              <a:rPr lang="it-IT" dirty="0" err="1"/>
              <a:t>Ping</a:t>
            </a:r>
            <a:r>
              <a:rPr lang="it-IT" dirty="0"/>
              <a:t> </a:t>
            </a:r>
            <a:r>
              <a:rPr lang="it-IT" dirty="0" err="1"/>
              <a:t>scan</a:t>
            </a:r>
            <a:r>
              <a:rPr lang="it-IT" dirty="0"/>
              <a:t>: </a:t>
            </a:r>
          </a:p>
          <a:p>
            <a:pPr marL="457200" lvl="1" indent="0">
              <a:buNone/>
            </a:pPr>
            <a:r>
              <a:rPr lang="it-IT" dirty="0" err="1"/>
              <a:t>nmap</a:t>
            </a:r>
            <a:r>
              <a:rPr lang="it-IT" dirty="0"/>
              <a:t> –</a:t>
            </a:r>
            <a:r>
              <a:rPr lang="it-IT" dirty="0" err="1"/>
              <a:t>sn</a:t>
            </a:r>
            <a:endParaRPr lang="it-IT" dirty="0"/>
          </a:p>
          <a:p>
            <a:pPr marL="457200" lvl="1" indent="0">
              <a:buNone/>
            </a:pPr>
            <a:r>
              <a:rPr lang="it-IT" dirty="0" err="1"/>
              <a:t>Only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targets are up and </a:t>
            </a:r>
            <a:r>
              <a:rPr lang="it-IT" dirty="0" err="1"/>
              <a:t>not</a:t>
            </a:r>
            <a:r>
              <a:rPr lang="it-IT" dirty="0"/>
              <a:t> port scanning</a:t>
            </a:r>
          </a:p>
        </p:txBody>
      </p:sp>
    </p:spTree>
    <p:extLst>
      <p:ext uri="{BB962C8B-B14F-4D97-AF65-F5344CB8AC3E}">
        <p14:creationId xmlns:p14="http://schemas.microsoft.com/office/powerpoint/2010/main" val="4076659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CEC255-D374-4128-8A1F-AEC320500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 </a:t>
            </a:r>
            <a:r>
              <a:rPr lang="it-IT" dirty="0" err="1"/>
              <a:t>Zenmap</a:t>
            </a:r>
            <a:r>
              <a:rPr lang="it-IT" dirty="0"/>
              <a:t> </a:t>
            </a:r>
            <a:r>
              <a:rPr lang="it-IT" dirty="0" err="1"/>
              <a:t>Profile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7C4716-94A2-48E8-A04E-B80607129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/>
              <a:t>Quick </a:t>
            </a:r>
            <a:r>
              <a:rPr lang="it-IT" dirty="0" err="1"/>
              <a:t>scan</a:t>
            </a:r>
            <a:r>
              <a:rPr lang="it-IT" dirty="0"/>
              <a:t>: </a:t>
            </a:r>
          </a:p>
          <a:p>
            <a:pPr marL="457200" lvl="1" indent="0">
              <a:buNone/>
            </a:pPr>
            <a:r>
              <a:rPr lang="it-IT" dirty="0" err="1"/>
              <a:t>nmap</a:t>
            </a:r>
            <a:r>
              <a:rPr lang="it-IT" dirty="0"/>
              <a:t> -T4 –F</a:t>
            </a:r>
          </a:p>
          <a:p>
            <a:pPr marL="457200" lvl="1" indent="0">
              <a:buNone/>
            </a:pPr>
            <a:r>
              <a:rPr lang="it-IT" dirty="0" err="1"/>
              <a:t>Faster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a </a:t>
            </a:r>
            <a:r>
              <a:rPr lang="it-IT" dirty="0" err="1"/>
              <a:t>normal</a:t>
            </a:r>
            <a:r>
              <a:rPr lang="it-IT" dirty="0"/>
              <a:t> </a:t>
            </a:r>
            <a:r>
              <a:rPr lang="it-IT" dirty="0" err="1"/>
              <a:t>scan</a:t>
            </a:r>
            <a:r>
              <a:rPr lang="it-IT" dirty="0"/>
              <a:t>, aggressive target template, </a:t>
            </a:r>
            <a:r>
              <a:rPr lang="it-IT" dirty="0" err="1"/>
              <a:t>scans</a:t>
            </a:r>
            <a:r>
              <a:rPr lang="it-IT" dirty="0"/>
              <a:t> </a:t>
            </a:r>
            <a:r>
              <a:rPr lang="it-IT" dirty="0" err="1"/>
              <a:t>fewer</a:t>
            </a:r>
            <a:r>
              <a:rPr lang="it-IT" dirty="0"/>
              <a:t> </a:t>
            </a:r>
            <a:r>
              <a:rPr lang="it-IT" dirty="0" err="1"/>
              <a:t>ports</a:t>
            </a:r>
            <a:endParaRPr lang="it-IT" dirty="0"/>
          </a:p>
          <a:p>
            <a:r>
              <a:rPr lang="it-IT" dirty="0"/>
              <a:t>Quick </a:t>
            </a:r>
            <a:r>
              <a:rPr lang="it-IT" dirty="0" err="1"/>
              <a:t>scan</a:t>
            </a:r>
            <a:r>
              <a:rPr lang="it-IT" dirty="0"/>
              <a:t> plus: </a:t>
            </a:r>
          </a:p>
          <a:p>
            <a:pPr marL="457200" lvl="1" indent="0">
              <a:buNone/>
            </a:pPr>
            <a:r>
              <a:rPr lang="it-IT" dirty="0" err="1"/>
              <a:t>nmap</a:t>
            </a:r>
            <a:r>
              <a:rPr lang="it-IT" dirty="0"/>
              <a:t> -</a:t>
            </a:r>
            <a:r>
              <a:rPr lang="it-IT" dirty="0" err="1"/>
              <a:t>sV</a:t>
            </a:r>
            <a:r>
              <a:rPr lang="it-IT" dirty="0"/>
              <a:t> -T4 -O -F -</a:t>
            </a:r>
            <a:r>
              <a:rPr lang="it-IT" dirty="0" err="1"/>
              <a:t>version</a:t>
            </a:r>
            <a:r>
              <a:rPr lang="it-IT" dirty="0"/>
              <a:t>-light</a:t>
            </a:r>
          </a:p>
          <a:p>
            <a:pPr marL="457200" lvl="1" indent="0">
              <a:buNone/>
            </a:pPr>
            <a:r>
              <a:rPr lang="it-IT" dirty="0"/>
              <a:t>Quick </a:t>
            </a:r>
            <a:r>
              <a:rPr lang="it-IT" dirty="0" err="1"/>
              <a:t>scan</a:t>
            </a:r>
            <a:r>
              <a:rPr lang="it-IT" dirty="0"/>
              <a:t> +  OS and </a:t>
            </a:r>
            <a:r>
              <a:rPr lang="it-IT" dirty="0" err="1"/>
              <a:t>version</a:t>
            </a:r>
            <a:r>
              <a:rPr lang="it-IT" dirty="0"/>
              <a:t> </a:t>
            </a:r>
            <a:r>
              <a:rPr lang="it-IT" dirty="0" err="1"/>
              <a:t>detection</a:t>
            </a:r>
            <a:endParaRPr lang="it-IT" dirty="0"/>
          </a:p>
          <a:p>
            <a:r>
              <a:rPr lang="it-IT" dirty="0"/>
              <a:t>Quick </a:t>
            </a:r>
            <a:r>
              <a:rPr lang="it-IT" dirty="0" err="1"/>
              <a:t>traceroute</a:t>
            </a:r>
            <a:r>
              <a:rPr lang="it-IT" dirty="0"/>
              <a:t>: </a:t>
            </a:r>
          </a:p>
          <a:p>
            <a:pPr marL="457200" lvl="1" indent="0">
              <a:buNone/>
            </a:pPr>
            <a:r>
              <a:rPr lang="it-IT" dirty="0" err="1"/>
              <a:t>nmap</a:t>
            </a:r>
            <a:r>
              <a:rPr lang="it-IT" dirty="0"/>
              <a:t> -</a:t>
            </a:r>
            <a:r>
              <a:rPr lang="it-IT" dirty="0" err="1"/>
              <a:t>sn</a:t>
            </a:r>
            <a:r>
              <a:rPr lang="it-IT" dirty="0"/>
              <a:t> –</a:t>
            </a:r>
            <a:r>
              <a:rPr lang="it-IT" dirty="0" err="1"/>
              <a:t>traceroute</a:t>
            </a:r>
            <a:endParaRPr lang="it-IT" dirty="0"/>
          </a:p>
          <a:p>
            <a:pPr marL="457200" lvl="1" indent="0">
              <a:buNone/>
            </a:pPr>
            <a:r>
              <a:rPr lang="it-IT" dirty="0" err="1"/>
              <a:t>Traces</a:t>
            </a:r>
            <a:r>
              <a:rPr lang="it-IT" dirty="0"/>
              <a:t> the path to the targets </a:t>
            </a:r>
            <a:r>
              <a:rPr lang="it-IT" dirty="0" err="1"/>
              <a:t>without</a:t>
            </a:r>
            <a:r>
              <a:rPr lang="it-IT" dirty="0"/>
              <a:t> port scanning</a:t>
            </a:r>
          </a:p>
          <a:p>
            <a:r>
              <a:rPr lang="it-IT" dirty="0"/>
              <a:t>Regular </a:t>
            </a:r>
            <a:r>
              <a:rPr lang="it-IT" dirty="0" err="1"/>
              <a:t>scan</a:t>
            </a:r>
            <a:r>
              <a:rPr lang="it-IT" dirty="0"/>
              <a:t>: </a:t>
            </a:r>
          </a:p>
          <a:p>
            <a:pPr marL="457200" lvl="1" indent="0">
              <a:buNone/>
            </a:pPr>
            <a:r>
              <a:rPr lang="it-IT" dirty="0" err="1"/>
              <a:t>Nmap</a:t>
            </a:r>
            <a:endParaRPr lang="it-IT" dirty="0"/>
          </a:p>
          <a:p>
            <a:pPr marL="457200" lvl="1" indent="0">
              <a:buNone/>
            </a:pPr>
            <a:r>
              <a:rPr lang="it-IT" dirty="0"/>
              <a:t>Basic port scanning</a:t>
            </a:r>
          </a:p>
          <a:p>
            <a:r>
              <a:rPr lang="it-IT" dirty="0"/>
              <a:t>Slow comprehensive </a:t>
            </a:r>
            <a:r>
              <a:rPr lang="it-IT" dirty="0" err="1"/>
              <a:t>scan</a:t>
            </a:r>
            <a:r>
              <a:rPr lang="it-IT" dirty="0"/>
              <a:t>: </a:t>
            </a:r>
          </a:p>
          <a:p>
            <a:pPr marL="457200" lvl="1" indent="0">
              <a:buNone/>
            </a:pPr>
            <a:r>
              <a:rPr lang="it-IT" dirty="0" err="1"/>
              <a:t>nmap</a:t>
            </a:r>
            <a:r>
              <a:rPr lang="it-IT" dirty="0"/>
              <a:t> -</a:t>
            </a:r>
            <a:r>
              <a:rPr lang="it-IT" dirty="0" err="1"/>
              <a:t>sS</a:t>
            </a:r>
            <a:r>
              <a:rPr lang="it-IT" dirty="0"/>
              <a:t> -</a:t>
            </a:r>
            <a:r>
              <a:rPr lang="it-IT" dirty="0" err="1"/>
              <a:t>sU</a:t>
            </a:r>
            <a:r>
              <a:rPr lang="it-IT" dirty="0"/>
              <a:t> -T4 -A -v -PE -PP -PS80,443 -PA3389 -PU40125 -PY -g 53 --script default or </a:t>
            </a:r>
            <a:r>
              <a:rPr lang="it-IT" dirty="0" err="1"/>
              <a:t>discovery</a:t>
            </a:r>
            <a:r>
              <a:rPr lang="it-IT" dirty="0"/>
              <a:t> and </a:t>
            </a:r>
            <a:r>
              <a:rPr lang="it-IT" dirty="0" err="1"/>
              <a:t>safe</a:t>
            </a:r>
            <a:endParaRPr lang="it-IT" dirty="0"/>
          </a:p>
          <a:p>
            <a:pPr marL="457200" lvl="1" indent="0">
              <a:buNone/>
            </a:pPr>
            <a:r>
              <a:rPr lang="it-IT" dirty="0"/>
              <a:t>A comprehensive slow </a:t>
            </a:r>
            <a:r>
              <a:rPr lang="it-IT" dirty="0" err="1"/>
              <a:t>scan</a:t>
            </a:r>
            <a:r>
              <a:rPr lang="it-IT" dirty="0"/>
              <a:t>. </a:t>
            </a:r>
            <a:r>
              <a:rPr lang="it-IT" dirty="0" err="1"/>
              <a:t>Every</a:t>
            </a:r>
            <a:r>
              <a:rPr lang="it-IT" dirty="0"/>
              <a:t> TCP and UDP port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scanned</a:t>
            </a:r>
            <a:endParaRPr lang="it-IT" dirty="0"/>
          </a:p>
          <a:p>
            <a:pPr marL="457200" lvl="1" indent="0">
              <a:buNone/>
            </a:pPr>
            <a:r>
              <a:rPr lang="it-IT" dirty="0"/>
              <a:t>Highly intrusive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3277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235F1D-0134-4ADE-BBCB-73620C4A0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84C74DE-651D-415B-8900-412B4515E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82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3B04A4-BA09-4B4B-81BD-4A703B4D8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352FFEF3-589E-4C4C-839F-8EA1DBC81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8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0ED5A9-77B8-43C6-AEDE-551EF190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5E4E3D2-5129-40AA-BDC7-3456A7738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61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6F9357-213D-4888-8CCD-BED254169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3BAF2AB-20A5-4071-9343-BD1CD63BE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48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D4BDAC-9560-4F48-B1AC-FC91B6257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Elenco opzioni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973E83-D9F0-4794-9EA0-F84E65C3E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472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t-IT" dirty="0">
                <a:hlinkClick r:id="rId2"/>
              </a:rPr>
              <a:t>https://svn.nmap.org/nmap/docs/nmap.usage.txt</a:t>
            </a:r>
            <a:endParaRPr lang="it-IT" dirty="0"/>
          </a:p>
          <a:p>
            <a:pPr marL="0" indent="0">
              <a:buNone/>
            </a:pPr>
            <a:r>
              <a:rPr lang="it-IT" dirty="0" err="1"/>
              <a:t>Nmap</a:t>
            </a:r>
            <a:r>
              <a:rPr lang="it-IT" dirty="0"/>
              <a:t> 7.70SVN ( https://nmap.org )</a:t>
            </a:r>
          </a:p>
          <a:p>
            <a:pPr marL="0" indent="0">
              <a:buNone/>
            </a:pPr>
            <a:r>
              <a:rPr lang="it-IT" dirty="0" err="1"/>
              <a:t>Usage</a:t>
            </a:r>
            <a:r>
              <a:rPr lang="it-IT" dirty="0"/>
              <a:t>: </a:t>
            </a:r>
            <a:r>
              <a:rPr lang="it-IT" dirty="0" err="1"/>
              <a:t>nmap</a:t>
            </a:r>
            <a:r>
              <a:rPr lang="it-IT" dirty="0"/>
              <a:t> [</a:t>
            </a:r>
            <a:r>
              <a:rPr lang="it-IT" dirty="0" err="1"/>
              <a:t>Scan</a:t>
            </a:r>
            <a:r>
              <a:rPr lang="it-IT" dirty="0"/>
              <a:t> </a:t>
            </a:r>
            <a:r>
              <a:rPr lang="it-IT" dirty="0" err="1"/>
              <a:t>Type</a:t>
            </a:r>
            <a:r>
              <a:rPr lang="it-IT" dirty="0"/>
              <a:t>(s)] [Options] {target </a:t>
            </a:r>
            <a:r>
              <a:rPr lang="it-IT" dirty="0" err="1"/>
              <a:t>specification</a:t>
            </a:r>
            <a:r>
              <a:rPr lang="it-IT" dirty="0"/>
              <a:t>}</a:t>
            </a:r>
          </a:p>
          <a:p>
            <a:pPr marL="0" indent="0">
              <a:buNone/>
            </a:pPr>
            <a:r>
              <a:rPr lang="it-IT" dirty="0"/>
              <a:t>TARGET SPECIFICATION:</a:t>
            </a:r>
          </a:p>
          <a:p>
            <a:pPr marL="0" indent="0">
              <a:buNone/>
            </a:pPr>
            <a:r>
              <a:rPr lang="it-IT" dirty="0"/>
              <a:t>  Can pass </a:t>
            </a:r>
            <a:r>
              <a:rPr lang="it-IT" dirty="0" err="1"/>
              <a:t>hostnames</a:t>
            </a:r>
            <a:r>
              <a:rPr lang="it-IT" dirty="0"/>
              <a:t>, IP </a:t>
            </a:r>
            <a:r>
              <a:rPr lang="it-IT" dirty="0" err="1"/>
              <a:t>addresses</a:t>
            </a:r>
            <a:r>
              <a:rPr lang="it-IT" dirty="0"/>
              <a:t>, networks, etc.</a:t>
            </a:r>
          </a:p>
          <a:p>
            <a:pPr marL="0" indent="0">
              <a:buNone/>
            </a:pPr>
            <a:r>
              <a:rPr lang="it-IT" dirty="0"/>
              <a:t>  Ex: scanme.nmap.org, microsoft.com/24, 192.168.0.1; 10.0.0-255.1-254</a:t>
            </a:r>
          </a:p>
          <a:p>
            <a:pPr marL="0" indent="0">
              <a:buNone/>
            </a:pPr>
            <a:r>
              <a:rPr lang="it-IT" dirty="0"/>
              <a:t>  -</a:t>
            </a:r>
            <a:r>
              <a:rPr lang="it-IT" dirty="0" err="1"/>
              <a:t>iL</a:t>
            </a:r>
            <a:r>
              <a:rPr lang="it-IT" dirty="0"/>
              <a:t> &lt;</a:t>
            </a:r>
            <a:r>
              <a:rPr lang="it-IT" dirty="0" err="1"/>
              <a:t>inputfilename</a:t>
            </a:r>
            <a:r>
              <a:rPr lang="it-IT" dirty="0"/>
              <a:t>&gt;: Input from list of </a:t>
            </a:r>
            <a:r>
              <a:rPr lang="it-IT" dirty="0" err="1"/>
              <a:t>hosts</a:t>
            </a:r>
            <a:r>
              <a:rPr lang="it-IT" dirty="0"/>
              <a:t>/networks</a:t>
            </a:r>
          </a:p>
          <a:p>
            <a:pPr marL="0" indent="0">
              <a:buNone/>
            </a:pPr>
            <a:r>
              <a:rPr lang="it-IT" dirty="0"/>
              <a:t>  -</a:t>
            </a:r>
            <a:r>
              <a:rPr lang="it-IT" dirty="0" err="1"/>
              <a:t>iR</a:t>
            </a:r>
            <a:r>
              <a:rPr lang="it-IT" dirty="0"/>
              <a:t> &lt;</a:t>
            </a:r>
            <a:r>
              <a:rPr lang="it-IT" dirty="0" err="1"/>
              <a:t>num</a:t>
            </a:r>
            <a:r>
              <a:rPr lang="it-IT" dirty="0"/>
              <a:t> </a:t>
            </a:r>
            <a:r>
              <a:rPr lang="it-IT" dirty="0" err="1"/>
              <a:t>hosts</a:t>
            </a:r>
            <a:r>
              <a:rPr lang="it-IT" dirty="0"/>
              <a:t>&gt;: </a:t>
            </a:r>
            <a:r>
              <a:rPr lang="it-IT" dirty="0" err="1"/>
              <a:t>Choose</a:t>
            </a:r>
            <a:r>
              <a:rPr lang="it-IT" dirty="0"/>
              <a:t> random targets</a:t>
            </a:r>
          </a:p>
          <a:p>
            <a:pPr marL="0" indent="0">
              <a:buNone/>
            </a:pPr>
            <a:r>
              <a:rPr lang="it-IT" dirty="0"/>
              <a:t>  --</a:t>
            </a:r>
            <a:r>
              <a:rPr lang="it-IT" dirty="0" err="1"/>
              <a:t>exclude</a:t>
            </a:r>
            <a:r>
              <a:rPr lang="it-IT" dirty="0"/>
              <a:t> &lt;host1[,host2][,host3],...&gt;: </a:t>
            </a:r>
            <a:r>
              <a:rPr lang="it-IT" dirty="0" err="1"/>
              <a:t>Exclude</a:t>
            </a:r>
            <a:r>
              <a:rPr lang="it-IT" dirty="0"/>
              <a:t> </a:t>
            </a:r>
            <a:r>
              <a:rPr lang="it-IT" dirty="0" err="1"/>
              <a:t>hosts</a:t>
            </a:r>
            <a:r>
              <a:rPr lang="it-IT" dirty="0"/>
              <a:t>/networks</a:t>
            </a:r>
          </a:p>
          <a:p>
            <a:pPr marL="0" indent="0">
              <a:buNone/>
            </a:pPr>
            <a:r>
              <a:rPr lang="it-IT" dirty="0"/>
              <a:t>  --</a:t>
            </a:r>
            <a:r>
              <a:rPr lang="it-IT" dirty="0" err="1"/>
              <a:t>excludefile</a:t>
            </a:r>
            <a:r>
              <a:rPr lang="it-IT" dirty="0"/>
              <a:t> &lt;</a:t>
            </a:r>
            <a:r>
              <a:rPr lang="it-IT" dirty="0" err="1"/>
              <a:t>exclude_file</a:t>
            </a:r>
            <a:r>
              <a:rPr lang="it-IT" dirty="0"/>
              <a:t>&gt;: </a:t>
            </a:r>
            <a:r>
              <a:rPr lang="it-IT" dirty="0" err="1"/>
              <a:t>Exclude</a:t>
            </a:r>
            <a:r>
              <a:rPr lang="it-IT" dirty="0"/>
              <a:t> list from file</a:t>
            </a:r>
          </a:p>
          <a:p>
            <a:pPr marL="0" indent="0">
              <a:buNone/>
            </a:pPr>
            <a:r>
              <a:rPr lang="it-IT" dirty="0"/>
              <a:t>HOST DISCOVERY:</a:t>
            </a:r>
          </a:p>
          <a:p>
            <a:pPr marL="0" indent="0">
              <a:buNone/>
            </a:pPr>
            <a:r>
              <a:rPr lang="it-IT" dirty="0"/>
              <a:t>  -</a:t>
            </a:r>
            <a:r>
              <a:rPr lang="it-IT" dirty="0" err="1"/>
              <a:t>sL</a:t>
            </a:r>
            <a:r>
              <a:rPr lang="it-IT" dirty="0"/>
              <a:t>: List </a:t>
            </a:r>
            <a:r>
              <a:rPr lang="it-IT" dirty="0" err="1"/>
              <a:t>Scan</a:t>
            </a:r>
            <a:r>
              <a:rPr lang="it-IT" dirty="0"/>
              <a:t> - </a:t>
            </a:r>
            <a:r>
              <a:rPr lang="it-IT" dirty="0" err="1"/>
              <a:t>simply</a:t>
            </a:r>
            <a:r>
              <a:rPr lang="it-IT" dirty="0"/>
              <a:t> list targets to </a:t>
            </a:r>
            <a:r>
              <a:rPr lang="it-IT" dirty="0" err="1"/>
              <a:t>scan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  -</a:t>
            </a:r>
            <a:r>
              <a:rPr lang="it-IT" dirty="0" err="1"/>
              <a:t>sn</a:t>
            </a:r>
            <a:r>
              <a:rPr lang="it-IT" dirty="0"/>
              <a:t>: </a:t>
            </a:r>
            <a:r>
              <a:rPr lang="it-IT" dirty="0" err="1"/>
              <a:t>Ping</a:t>
            </a:r>
            <a:r>
              <a:rPr lang="it-IT" dirty="0"/>
              <a:t> </a:t>
            </a:r>
            <a:r>
              <a:rPr lang="it-IT" dirty="0" err="1"/>
              <a:t>Scan</a:t>
            </a:r>
            <a:r>
              <a:rPr lang="it-IT" dirty="0"/>
              <a:t> - </a:t>
            </a:r>
            <a:r>
              <a:rPr lang="it-IT" dirty="0" err="1"/>
              <a:t>disable</a:t>
            </a:r>
            <a:r>
              <a:rPr lang="it-IT" dirty="0"/>
              <a:t> port </a:t>
            </a:r>
            <a:r>
              <a:rPr lang="it-IT" dirty="0" err="1"/>
              <a:t>scan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  -</a:t>
            </a:r>
            <a:r>
              <a:rPr lang="it-IT" dirty="0" err="1"/>
              <a:t>Pn</a:t>
            </a:r>
            <a:r>
              <a:rPr lang="it-IT" dirty="0"/>
              <a:t>: </a:t>
            </a:r>
            <a:r>
              <a:rPr lang="it-IT" dirty="0" err="1"/>
              <a:t>Treat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hosts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online -- skip </a:t>
            </a:r>
            <a:r>
              <a:rPr lang="it-IT" dirty="0" err="1"/>
              <a:t>host</a:t>
            </a:r>
            <a:r>
              <a:rPr lang="it-IT" dirty="0"/>
              <a:t> </a:t>
            </a:r>
            <a:r>
              <a:rPr lang="it-IT" dirty="0" err="1"/>
              <a:t>discovery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  -PS/PA/PU/PY[</a:t>
            </a:r>
            <a:r>
              <a:rPr lang="it-IT" dirty="0" err="1"/>
              <a:t>portlist</a:t>
            </a:r>
            <a:r>
              <a:rPr lang="it-IT" dirty="0"/>
              <a:t>]: TCP SYN/ACK, UDP or SCTP </a:t>
            </a:r>
            <a:r>
              <a:rPr lang="it-IT" dirty="0" err="1"/>
              <a:t>discovery</a:t>
            </a:r>
            <a:r>
              <a:rPr lang="it-IT" dirty="0"/>
              <a:t> to </a:t>
            </a:r>
            <a:r>
              <a:rPr lang="it-IT" dirty="0" err="1"/>
              <a:t>given</a:t>
            </a:r>
            <a:r>
              <a:rPr lang="it-IT" dirty="0"/>
              <a:t> </a:t>
            </a:r>
            <a:r>
              <a:rPr lang="it-IT" dirty="0" err="1"/>
              <a:t>ports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  -PE/PP/PM: ICMP </a:t>
            </a:r>
            <a:r>
              <a:rPr lang="it-IT" dirty="0" err="1"/>
              <a:t>echo</a:t>
            </a:r>
            <a:r>
              <a:rPr lang="it-IT" dirty="0"/>
              <a:t>, </a:t>
            </a:r>
            <a:r>
              <a:rPr lang="it-IT" dirty="0" err="1"/>
              <a:t>timestamp</a:t>
            </a:r>
            <a:r>
              <a:rPr lang="it-IT" dirty="0"/>
              <a:t>, and </a:t>
            </a:r>
            <a:r>
              <a:rPr lang="it-IT" dirty="0" err="1"/>
              <a:t>netmask</a:t>
            </a:r>
            <a:r>
              <a:rPr lang="it-IT" dirty="0"/>
              <a:t> </a:t>
            </a:r>
            <a:r>
              <a:rPr lang="it-IT" dirty="0" err="1"/>
              <a:t>request</a:t>
            </a:r>
            <a:r>
              <a:rPr lang="it-IT" dirty="0"/>
              <a:t> </a:t>
            </a:r>
            <a:r>
              <a:rPr lang="it-IT" dirty="0" err="1"/>
              <a:t>discovery</a:t>
            </a:r>
            <a:r>
              <a:rPr lang="it-IT" dirty="0"/>
              <a:t> </a:t>
            </a:r>
            <a:r>
              <a:rPr lang="it-IT" dirty="0" err="1"/>
              <a:t>probes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  -PO[</a:t>
            </a:r>
            <a:r>
              <a:rPr lang="it-IT" dirty="0" err="1"/>
              <a:t>protocol</a:t>
            </a:r>
            <a:r>
              <a:rPr lang="it-IT" dirty="0"/>
              <a:t> list]: IP </a:t>
            </a:r>
            <a:r>
              <a:rPr lang="it-IT" dirty="0" err="1"/>
              <a:t>Protocol</a:t>
            </a:r>
            <a:r>
              <a:rPr lang="it-IT" dirty="0"/>
              <a:t> </a:t>
            </a:r>
            <a:r>
              <a:rPr lang="it-IT" dirty="0" err="1"/>
              <a:t>Ping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  -n/-R: </a:t>
            </a:r>
            <a:r>
              <a:rPr lang="it-IT" dirty="0" err="1"/>
              <a:t>Never</a:t>
            </a:r>
            <a:r>
              <a:rPr lang="it-IT" dirty="0"/>
              <a:t> do DNS resolution/Always </a:t>
            </a:r>
            <a:r>
              <a:rPr lang="it-IT" dirty="0" err="1"/>
              <a:t>resolve</a:t>
            </a:r>
            <a:r>
              <a:rPr lang="it-IT" dirty="0"/>
              <a:t> [default: </a:t>
            </a:r>
            <a:r>
              <a:rPr lang="it-IT" dirty="0" err="1"/>
              <a:t>sometimes</a:t>
            </a:r>
            <a:r>
              <a:rPr lang="it-IT" dirty="0"/>
              <a:t>]</a:t>
            </a:r>
          </a:p>
          <a:p>
            <a:pPr marL="0" indent="0">
              <a:buNone/>
            </a:pPr>
            <a:r>
              <a:rPr lang="it-IT" dirty="0"/>
              <a:t>  --</a:t>
            </a:r>
            <a:r>
              <a:rPr lang="it-IT" dirty="0" err="1"/>
              <a:t>dns-servers</a:t>
            </a:r>
            <a:r>
              <a:rPr lang="it-IT" dirty="0"/>
              <a:t> &lt;serv1[,serv2],...&gt;: </a:t>
            </a:r>
            <a:r>
              <a:rPr lang="it-IT" dirty="0" err="1"/>
              <a:t>Specify</a:t>
            </a:r>
            <a:r>
              <a:rPr lang="it-IT" dirty="0"/>
              <a:t> custom DNS </a:t>
            </a:r>
            <a:r>
              <a:rPr lang="it-IT" dirty="0" err="1"/>
              <a:t>servers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  --system-</a:t>
            </a:r>
            <a:r>
              <a:rPr lang="it-IT" dirty="0" err="1"/>
              <a:t>dns</a:t>
            </a:r>
            <a:r>
              <a:rPr lang="it-IT" dirty="0"/>
              <a:t>: Use </a:t>
            </a:r>
            <a:r>
              <a:rPr lang="it-IT" dirty="0" err="1"/>
              <a:t>OS's</a:t>
            </a:r>
            <a:r>
              <a:rPr lang="it-IT" dirty="0"/>
              <a:t> DNS </a:t>
            </a:r>
            <a:r>
              <a:rPr lang="it-IT" dirty="0" err="1"/>
              <a:t>resolver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  --</a:t>
            </a:r>
            <a:r>
              <a:rPr lang="it-IT" dirty="0" err="1"/>
              <a:t>traceroute</a:t>
            </a:r>
            <a:r>
              <a:rPr lang="it-IT" dirty="0"/>
              <a:t>: Trace hop path to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host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SCAN TECHNIQUES:</a:t>
            </a:r>
          </a:p>
          <a:p>
            <a:pPr marL="0" indent="0">
              <a:buNone/>
            </a:pPr>
            <a:r>
              <a:rPr lang="it-IT" dirty="0"/>
              <a:t>  -</a:t>
            </a:r>
            <a:r>
              <a:rPr lang="it-IT" dirty="0" err="1"/>
              <a:t>sS</a:t>
            </a:r>
            <a:r>
              <a:rPr lang="it-IT" dirty="0"/>
              <a:t>/</a:t>
            </a:r>
            <a:r>
              <a:rPr lang="it-IT" dirty="0" err="1"/>
              <a:t>sT</a:t>
            </a:r>
            <a:r>
              <a:rPr lang="it-IT" dirty="0"/>
              <a:t>/</a:t>
            </a:r>
            <a:r>
              <a:rPr lang="it-IT" dirty="0" err="1"/>
              <a:t>sA</a:t>
            </a:r>
            <a:r>
              <a:rPr lang="it-IT" dirty="0"/>
              <a:t>/</a:t>
            </a:r>
            <a:r>
              <a:rPr lang="it-IT" dirty="0" err="1"/>
              <a:t>sW</a:t>
            </a:r>
            <a:r>
              <a:rPr lang="it-IT" dirty="0"/>
              <a:t>/</a:t>
            </a:r>
            <a:r>
              <a:rPr lang="it-IT" dirty="0" err="1"/>
              <a:t>sM</a:t>
            </a:r>
            <a:r>
              <a:rPr lang="it-IT" dirty="0"/>
              <a:t>: TCP SYN/Connect()/ACK/Window/</a:t>
            </a:r>
            <a:r>
              <a:rPr lang="it-IT" dirty="0" err="1"/>
              <a:t>Maimon</a:t>
            </a:r>
            <a:r>
              <a:rPr lang="it-IT" dirty="0"/>
              <a:t> </a:t>
            </a:r>
            <a:r>
              <a:rPr lang="it-IT" dirty="0" err="1"/>
              <a:t>scans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  -</a:t>
            </a:r>
            <a:r>
              <a:rPr lang="it-IT" dirty="0" err="1"/>
              <a:t>sU</a:t>
            </a:r>
            <a:r>
              <a:rPr lang="it-IT" dirty="0"/>
              <a:t>: UDP </a:t>
            </a:r>
            <a:r>
              <a:rPr lang="it-IT" dirty="0" err="1"/>
              <a:t>Scan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84206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004164-DA17-4153-932E-5217CDEDD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Ping</a:t>
            </a:r>
            <a:r>
              <a:rPr lang="it-IT" dirty="0"/>
              <a:t> sweep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04C54B-598B-4D2B-8336-181352A5A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Vengono inviati pacchetti ICMP, in particolare Tipo 8 (</a:t>
            </a:r>
            <a:r>
              <a:rPr lang="it-IT" dirty="0" err="1"/>
              <a:t>echo</a:t>
            </a:r>
            <a:r>
              <a:rPr lang="it-IT" dirty="0"/>
              <a:t> </a:t>
            </a:r>
            <a:r>
              <a:rPr lang="it-IT" dirty="0" err="1"/>
              <a:t>request</a:t>
            </a:r>
            <a:r>
              <a:rPr lang="it-IT" dirty="0"/>
              <a:t>), conosciuti anche come pacchetti </a:t>
            </a:r>
            <a:r>
              <a:rPr lang="it-IT" dirty="0" err="1"/>
              <a:t>ping</a:t>
            </a:r>
            <a:r>
              <a:rPr lang="it-IT" dirty="0"/>
              <a:t> che identificano se un </a:t>
            </a:r>
            <a:r>
              <a:rPr lang="it-IT" dirty="0" err="1"/>
              <a:t>host</a:t>
            </a:r>
            <a:r>
              <a:rPr lang="it-IT" dirty="0"/>
              <a:t> è attivo.</a:t>
            </a:r>
          </a:p>
          <a:p>
            <a:r>
              <a:rPr lang="it-IT" dirty="0"/>
              <a:t>Ci sono anche altri pacchetti ICMP che possono risultare utili:</a:t>
            </a:r>
          </a:p>
          <a:p>
            <a:pPr lvl="1"/>
            <a:r>
              <a:rPr lang="it-IT" dirty="0"/>
              <a:t>Tipo 13 (</a:t>
            </a:r>
            <a:r>
              <a:rPr lang="it-IT" dirty="0" err="1"/>
              <a:t>timestamp</a:t>
            </a:r>
            <a:r>
              <a:rPr lang="it-IT" dirty="0"/>
              <a:t> </a:t>
            </a:r>
            <a:r>
              <a:rPr lang="it-IT" dirty="0" err="1"/>
              <a:t>request</a:t>
            </a:r>
            <a:r>
              <a:rPr lang="it-IT" dirty="0"/>
              <a:t>): richiede il tempo di sistema di un </a:t>
            </a:r>
            <a:r>
              <a:rPr lang="it-IT" dirty="0" err="1"/>
              <a:t>host</a:t>
            </a:r>
            <a:r>
              <a:rPr lang="it-IT" dirty="0"/>
              <a:t> target</a:t>
            </a:r>
          </a:p>
          <a:p>
            <a:pPr lvl="1"/>
            <a:r>
              <a:rPr lang="it-IT" dirty="0"/>
              <a:t>Tipo 15 (information </a:t>
            </a:r>
            <a:r>
              <a:rPr lang="it-IT" dirty="0" err="1"/>
              <a:t>request</a:t>
            </a:r>
            <a:r>
              <a:rPr lang="it-IT" dirty="0"/>
              <a:t>): creato per supportare alcuni sistemi auto-configuranti (</a:t>
            </a:r>
            <a:r>
              <a:rPr lang="it-IT" dirty="0" err="1"/>
              <a:t>diskless</a:t>
            </a:r>
            <a:r>
              <a:rPr lang="it-IT" dirty="0"/>
              <a:t> station) che nel boot devono poter trovare il proprio indirizzo nella rete</a:t>
            </a:r>
          </a:p>
          <a:p>
            <a:pPr lvl="1"/>
            <a:r>
              <a:rPr lang="it-IT" dirty="0"/>
              <a:t>Tipo 17 (</a:t>
            </a:r>
            <a:r>
              <a:rPr lang="it-IT" dirty="0" err="1"/>
              <a:t>subnet</a:t>
            </a:r>
            <a:r>
              <a:rPr lang="it-IT" dirty="0"/>
              <a:t> address </a:t>
            </a:r>
            <a:r>
              <a:rPr lang="it-IT" dirty="0" err="1"/>
              <a:t>mask</a:t>
            </a:r>
            <a:r>
              <a:rPr lang="it-IT" dirty="0"/>
              <a:t> </a:t>
            </a:r>
            <a:r>
              <a:rPr lang="it-IT" dirty="0" err="1"/>
              <a:t>request</a:t>
            </a:r>
            <a:r>
              <a:rPr lang="it-IT" dirty="0"/>
              <a:t>): con questo messaggio riusciamo a determinare la </a:t>
            </a:r>
            <a:r>
              <a:rPr lang="it-IT" dirty="0" err="1"/>
              <a:t>subnet</a:t>
            </a:r>
            <a:r>
              <a:rPr lang="it-IT" dirty="0"/>
              <a:t> </a:t>
            </a:r>
            <a:r>
              <a:rPr lang="it-IT" dirty="0" err="1"/>
              <a:t>mask</a:t>
            </a:r>
            <a:r>
              <a:rPr lang="it-IT" dirty="0"/>
              <a:t> usata </a:t>
            </a:r>
            <a:r>
              <a:rPr lang="it-IT" dirty="0" err="1"/>
              <a:t>dall’host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7755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6CEF94-3181-4F55-A55C-D17160E7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Ping</a:t>
            </a:r>
            <a:r>
              <a:rPr lang="it-IT" dirty="0"/>
              <a:t> sweep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D7EAA6-5FAE-4672-A6C4-80BAC55C5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55625"/>
          </a:xfrm>
        </p:spPr>
        <p:txBody>
          <a:bodyPr/>
          <a:lstStyle/>
          <a:p>
            <a:r>
              <a:rPr lang="it-IT" dirty="0" err="1"/>
              <a:t>Nmap</a:t>
            </a:r>
            <a:r>
              <a:rPr lang="it-IT" dirty="0"/>
              <a:t> –</a:t>
            </a:r>
            <a:r>
              <a:rPr lang="it-IT" dirty="0" err="1"/>
              <a:t>sP</a:t>
            </a:r>
            <a:r>
              <a:rPr lang="it-IT" dirty="0"/>
              <a:t>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E349FE2-72F3-4F40-923B-95777E32E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49" y="2414885"/>
            <a:ext cx="7839075" cy="440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72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042C41-1E72-477E-9691-885CF13A6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Network scanning			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F533F3-DF2A-494E-AACF-6DE32B358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Procedura per identificare gli </a:t>
            </a:r>
            <a:r>
              <a:rPr lang="it-IT" dirty="0" err="1"/>
              <a:t>host</a:t>
            </a:r>
            <a:r>
              <a:rPr lang="it-IT" dirty="0"/>
              <a:t> attivi su una rete</a:t>
            </a:r>
          </a:p>
          <a:p>
            <a:pPr lvl="1"/>
            <a:r>
              <a:rPr lang="it-IT" dirty="0"/>
              <a:t>Per valutare la sicurezza di una rete</a:t>
            </a:r>
          </a:p>
          <a:p>
            <a:pPr lvl="1"/>
            <a:r>
              <a:rPr lang="it-IT" dirty="0"/>
              <a:t>Per trovare tutte le porte aperte</a:t>
            </a:r>
          </a:p>
          <a:p>
            <a:pPr lvl="1"/>
            <a:r>
              <a:rPr lang="it-IT" dirty="0"/>
              <a:t>Per attaccare un sistema</a:t>
            </a:r>
          </a:p>
          <a:p>
            <a:r>
              <a:rPr lang="it-IT" dirty="0"/>
              <a:t>La procedura di scansione restituisce informazioni su quali servizi girano su questi </a:t>
            </a:r>
            <a:r>
              <a:rPr lang="it-IT" dirty="0" err="1"/>
              <a:t>host</a:t>
            </a:r>
            <a:endParaRPr lang="it-IT" dirty="0"/>
          </a:p>
          <a:p>
            <a:pPr lvl="1"/>
            <a:r>
              <a:rPr lang="it-IT" dirty="0" err="1"/>
              <a:t>Ping</a:t>
            </a:r>
            <a:r>
              <a:rPr lang="it-IT" dirty="0"/>
              <a:t> sweep</a:t>
            </a:r>
          </a:p>
          <a:p>
            <a:pPr lvl="1"/>
            <a:r>
              <a:rPr lang="it-IT" dirty="0"/>
              <a:t>Port </a:t>
            </a:r>
            <a:r>
              <a:rPr lang="it-IT" dirty="0" err="1"/>
              <a:t>scans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3121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77092-689C-4515-9A59-C3A97C03D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Port Scanning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E7FE72-3ED6-4E07-8B71-C4AB519A2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port scanning è un processo di connessione a porte aperte TCP e UDP del sistema target al fine di determinare quali porte siano aperte e quali servizi siano in stato di esecuzione o in stato di listening su quelle porte</a:t>
            </a:r>
          </a:p>
          <a:p>
            <a:r>
              <a:rPr lang="it-IT" dirty="0"/>
              <a:t>Un amministratore di sistema deve poter identificare i servizi offerti dai proprio server ed identificare eventuali debolezze sulla propria rete e dei propri sistemi al fine di evitarne lo sfruttamento da parte di utenti </a:t>
            </a:r>
            <a:r>
              <a:rPr lang="it-IT" dirty="0" err="1"/>
              <a:t>indesireati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1146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779FE5-2673-4579-8AFE-503B6330F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550"/>
            <a:ext cx="10515600" cy="1325563"/>
          </a:xfrm>
        </p:spPr>
        <p:txBody>
          <a:bodyPr/>
          <a:lstStyle/>
          <a:p>
            <a:r>
              <a:rPr lang="it-IT" dirty="0"/>
              <a:t>TCP port scanning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00EEBC-3AE7-4051-AEE7-49A68E32F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Esistono diversi tipi di port scanning per controllare se le porte TCP di un sistema sono aperte o chiuse, questi sono classificabili in tre classi:</a:t>
            </a:r>
          </a:p>
          <a:p>
            <a:pPr lvl="1"/>
            <a:r>
              <a:rPr lang="it-IT" dirty="0"/>
              <a:t>Standard </a:t>
            </a:r>
            <a:r>
              <a:rPr lang="it-IT" dirty="0" err="1"/>
              <a:t>classic</a:t>
            </a:r>
            <a:r>
              <a:rPr lang="it-IT" dirty="0"/>
              <a:t> methods</a:t>
            </a:r>
          </a:p>
          <a:p>
            <a:pPr lvl="2"/>
            <a:r>
              <a:rPr lang="it-IT" dirty="0" err="1"/>
              <a:t>Vanilla</a:t>
            </a:r>
            <a:r>
              <a:rPr lang="it-IT" dirty="0"/>
              <a:t> TCP </a:t>
            </a:r>
            <a:r>
              <a:rPr lang="it-IT" dirty="0" err="1"/>
              <a:t>connect</a:t>
            </a:r>
            <a:r>
              <a:rPr lang="it-IT" dirty="0"/>
              <a:t>() scanning</a:t>
            </a:r>
          </a:p>
          <a:p>
            <a:pPr lvl="2"/>
            <a:r>
              <a:rPr lang="it-IT" dirty="0" err="1"/>
              <a:t>Half</a:t>
            </a:r>
            <a:r>
              <a:rPr lang="it-IT" dirty="0"/>
              <a:t>-Open SYN flag scanning</a:t>
            </a:r>
          </a:p>
          <a:p>
            <a:pPr lvl="1"/>
            <a:r>
              <a:rPr lang="it-IT" dirty="0"/>
              <a:t>Stealth TCP scanning methods</a:t>
            </a:r>
          </a:p>
          <a:p>
            <a:pPr lvl="2"/>
            <a:r>
              <a:rPr lang="it-IT" dirty="0"/>
              <a:t>Inverse TCP flag scanning</a:t>
            </a:r>
          </a:p>
          <a:p>
            <a:pPr lvl="2"/>
            <a:r>
              <a:rPr lang="it-IT" dirty="0"/>
              <a:t>ACK flag probe scanning</a:t>
            </a:r>
          </a:p>
          <a:p>
            <a:pPr lvl="2"/>
            <a:r>
              <a:rPr lang="it-IT" dirty="0"/>
              <a:t>TCP </a:t>
            </a:r>
            <a:r>
              <a:rPr lang="it-IT" dirty="0" err="1"/>
              <a:t>fragmentation</a:t>
            </a:r>
            <a:r>
              <a:rPr lang="it-IT" dirty="0"/>
              <a:t> scanning</a:t>
            </a:r>
          </a:p>
          <a:p>
            <a:pPr lvl="1"/>
            <a:r>
              <a:rPr lang="it-IT" dirty="0"/>
              <a:t>Third-party and </a:t>
            </a:r>
            <a:r>
              <a:rPr lang="it-IT" dirty="0" err="1"/>
              <a:t>spoofed</a:t>
            </a:r>
            <a:r>
              <a:rPr lang="it-IT" dirty="0"/>
              <a:t> TCP scanning methods</a:t>
            </a:r>
          </a:p>
          <a:p>
            <a:pPr lvl="2"/>
            <a:r>
              <a:rPr lang="it-IT" dirty="0"/>
              <a:t>FTP </a:t>
            </a:r>
            <a:r>
              <a:rPr lang="it-IT" dirty="0" err="1"/>
              <a:t>bounce</a:t>
            </a:r>
            <a:r>
              <a:rPr lang="it-IT" dirty="0"/>
              <a:t> scanning</a:t>
            </a:r>
          </a:p>
          <a:p>
            <a:pPr lvl="2"/>
            <a:r>
              <a:rPr lang="it-IT" dirty="0"/>
              <a:t>Proxy </a:t>
            </a:r>
            <a:r>
              <a:rPr lang="it-IT" dirty="0" err="1"/>
              <a:t>bounce</a:t>
            </a:r>
            <a:r>
              <a:rPr lang="it-IT" dirty="0"/>
              <a:t> scanning</a:t>
            </a:r>
          </a:p>
          <a:p>
            <a:pPr lvl="2"/>
            <a:r>
              <a:rPr lang="it-IT" dirty="0"/>
              <a:t>Sniffer-</a:t>
            </a:r>
            <a:r>
              <a:rPr lang="it-IT" dirty="0" err="1"/>
              <a:t>Based</a:t>
            </a:r>
            <a:r>
              <a:rPr lang="it-IT" dirty="0"/>
              <a:t> </a:t>
            </a:r>
            <a:r>
              <a:rPr lang="it-IT" dirty="0" err="1"/>
              <a:t>spoofed</a:t>
            </a:r>
            <a:r>
              <a:rPr lang="it-IT" dirty="0"/>
              <a:t> scanning</a:t>
            </a:r>
          </a:p>
          <a:p>
            <a:pPr lvl="2"/>
            <a:r>
              <a:rPr lang="it-IT" dirty="0"/>
              <a:t>IP ID </a:t>
            </a:r>
            <a:r>
              <a:rPr lang="it-IT" dirty="0" err="1"/>
              <a:t>header</a:t>
            </a:r>
            <a:r>
              <a:rPr lang="it-IT" dirty="0"/>
              <a:t> scanning</a:t>
            </a:r>
          </a:p>
        </p:txBody>
      </p:sp>
    </p:spTree>
    <p:extLst>
      <p:ext uri="{BB962C8B-B14F-4D97-AF65-F5344CB8AC3E}">
        <p14:creationId xmlns:p14="http://schemas.microsoft.com/office/powerpoint/2010/main" val="1324647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96D349-2A2C-49D0-8628-6AD1E66D9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Standard Scanning methods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E781DA-1FEF-48FF-A311-BD73B869B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 metodi definiti nella categoria Standard scanning methods sono delle tecniche molto semplici e dirette usate per identificare le porte ed i servizi TCP accessibili in modo accurato.</a:t>
            </a:r>
          </a:p>
          <a:p>
            <a:r>
              <a:rPr lang="it-IT" dirty="0"/>
              <a:t>Questi sono metodi certi, ma possono essere facilmente rilevati e loggati</a:t>
            </a:r>
          </a:p>
        </p:txBody>
      </p:sp>
    </p:spTree>
    <p:extLst>
      <p:ext uri="{BB962C8B-B14F-4D97-AF65-F5344CB8AC3E}">
        <p14:creationId xmlns:p14="http://schemas.microsoft.com/office/powerpoint/2010/main" val="2640143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D06656-D360-4362-8352-1FE2AAACD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Vanilla</a:t>
            </a:r>
            <a:r>
              <a:rPr lang="it-IT" dirty="0"/>
              <a:t> TCP </a:t>
            </a:r>
            <a:r>
              <a:rPr lang="it-IT" dirty="0" err="1"/>
              <a:t>connect</a:t>
            </a:r>
            <a:r>
              <a:rPr lang="it-IT" dirty="0"/>
              <a:t>() method…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06E100-1FA2-4806-A914-7DAB3C2C6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E’ il metodo più semplice, conosciuto anche come TCP </a:t>
            </a:r>
            <a:r>
              <a:rPr lang="it-IT" dirty="0" err="1"/>
              <a:t>connect</a:t>
            </a:r>
            <a:r>
              <a:rPr lang="it-IT" dirty="0"/>
              <a:t>() o </a:t>
            </a:r>
            <a:r>
              <a:rPr lang="it-IT" dirty="0" err="1"/>
              <a:t>vanilla</a:t>
            </a:r>
            <a:r>
              <a:rPr lang="it-IT" dirty="0"/>
              <a:t> </a:t>
            </a:r>
            <a:r>
              <a:rPr lang="it-IT" dirty="0" err="1"/>
              <a:t>connect</a:t>
            </a:r>
            <a:r>
              <a:rPr lang="it-IT" dirty="0"/>
              <a:t>()</a:t>
            </a:r>
          </a:p>
          <a:p>
            <a:r>
              <a:rPr lang="it-IT" dirty="0"/>
              <a:t>Viene stabilita un’intera connessione TCP/IP con una </a:t>
            </a:r>
            <a:r>
              <a:rPr lang="it-IT" dirty="0" err="1"/>
              <a:t>portaTCP</a:t>
            </a:r>
            <a:r>
              <a:rPr lang="it-IT" dirty="0"/>
              <a:t> </a:t>
            </a:r>
            <a:r>
              <a:rPr lang="it-IT" dirty="0" err="1"/>
              <a:t>dell’host</a:t>
            </a:r>
            <a:r>
              <a:rPr lang="it-IT" dirty="0"/>
              <a:t> target</a:t>
            </a:r>
          </a:p>
          <a:p>
            <a:r>
              <a:rPr lang="it-IT" dirty="0"/>
              <a:t>Data l’affidabilità del protocollo TCP/IP, questo metodo è molto accurato per determinare quali servizi sono attivi in un dato </a:t>
            </a:r>
            <a:r>
              <a:rPr lang="it-IT" dirty="0" err="1"/>
              <a:t>host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8680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383D56-2707-4733-9081-097CD63F2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</a:t>
            </a:r>
            <a:r>
              <a:rPr lang="it-IT" dirty="0" err="1"/>
              <a:t>Vanilla</a:t>
            </a:r>
            <a:r>
              <a:rPr lang="it-IT" dirty="0"/>
              <a:t> TCP </a:t>
            </a:r>
            <a:r>
              <a:rPr lang="it-IT" dirty="0" err="1"/>
              <a:t>connect</a:t>
            </a:r>
            <a:r>
              <a:rPr lang="it-IT" dirty="0"/>
              <a:t>() method…</a:t>
            </a:r>
          </a:p>
        </p:txBody>
      </p:sp>
      <p:pic>
        <p:nvPicPr>
          <p:cNvPr id="5" name="Elemento grafico 4" descr="Computer">
            <a:extLst>
              <a:ext uri="{FF2B5EF4-FFF2-40B4-BE49-F238E27FC236}">
                <a16:creationId xmlns:a16="http://schemas.microsoft.com/office/drawing/2014/main" id="{19B83459-687C-4D6B-AB1C-F87EC75B9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6875" y="2103437"/>
            <a:ext cx="914400" cy="914400"/>
          </a:xfrm>
          <a:prstGeom prst="rect">
            <a:avLst/>
          </a:prstGeom>
        </p:spPr>
      </p:pic>
      <p:pic>
        <p:nvPicPr>
          <p:cNvPr id="6" name="Elemento grafico 5" descr="Computer">
            <a:extLst>
              <a:ext uri="{FF2B5EF4-FFF2-40B4-BE49-F238E27FC236}">
                <a16:creationId xmlns:a16="http://schemas.microsoft.com/office/drawing/2014/main" id="{04ACA127-8492-4063-9A0D-C49531AF6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3375" y="2036762"/>
            <a:ext cx="914400" cy="914400"/>
          </a:xfrm>
          <a:prstGeom prst="rect">
            <a:avLst/>
          </a:prstGeom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322BC663-291B-4B15-8588-E1EB10B13A2D}"/>
              </a:ext>
            </a:extLst>
          </p:cNvPr>
          <p:cNvCxnSpPr>
            <a:cxnSpLocks/>
          </p:cNvCxnSpPr>
          <p:nvPr/>
        </p:nvCxnSpPr>
        <p:spPr>
          <a:xfrm>
            <a:off x="2828925" y="2381250"/>
            <a:ext cx="49745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BE431DE-C7C0-4E43-BFFC-2C8E7A09AC3A}"/>
              </a:ext>
            </a:extLst>
          </p:cNvPr>
          <p:cNvSpPr txBox="1"/>
          <p:nvPr/>
        </p:nvSpPr>
        <p:spPr>
          <a:xfrm>
            <a:off x="4714043" y="2036762"/>
            <a:ext cx="834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SYN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4E8FF694-A51B-4BE5-B6CF-6B60853BCB8A}"/>
              </a:ext>
            </a:extLst>
          </p:cNvPr>
          <p:cNvCxnSpPr/>
          <p:nvPr/>
        </p:nvCxnSpPr>
        <p:spPr>
          <a:xfrm flipH="1">
            <a:off x="2828924" y="2631658"/>
            <a:ext cx="49745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BE615E3-6A32-4BBC-944E-DE28463C6DD9}"/>
              </a:ext>
            </a:extLst>
          </p:cNvPr>
          <p:cNvSpPr txBox="1"/>
          <p:nvPr/>
        </p:nvSpPr>
        <p:spPr>
          <a:xfrm>
            <a:off x="4706642" y="2348962"/>
            <a:ext cx="1090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SYN/ACK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F42AFC35-77B3-41F3-B33B-E9977D8BB4DC}"/>
              </a:ext>
            </a:extLst>
          </p:cNvPr>
          <p:cNvCxnSpPr>
            <a:cxnSpLocks/>
          </p:cNvCxnSpPr>
          <p:nvPr/>
        </p:nvCxnSpPr>
        <p:spPr>
          <a:xfrm>
            <a:off x="2839284" y="2879877"/>
            <a:ext cx="49745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FDAF25F-E469-4E7D-BAAC-CCCC99980516}"/>
              </a:ext>
            </a:extLst>
          </p:cNvPr>
          <p:cNvSpPr txBox="1"/>
          <p:nvPr/>
        </p:nvSpPr>
        <p:spPr>
          <a:xfrm>
            <a:off x="4690365" y="2590139"/>
            <a:ext cx="1090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ACK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B38FBA2-AA80-4FDD-945F-63DD406CE10D}"/>
              </a:ext>
            </a:extLst>
          </p:cNvPr>
          <p:cNvSpPr txBox="1"/>
          <p:nvPr/>
        </p:nvSpPr>
        <p:spPr>
          <a:xfrm>
            <a:off x="3568823" y="3429000"/>
            <a:ext cx="3950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QUANDO UNA PORTA E’ APERTA</a:t>
            </a:r>
          </a:p>
        </p:txBody>
      </p:sp>
      <p:pic>
        <p:nvPicPr>
          <p:cNvPr id="17" name="Elemento grafico 16" descr="Computer">
            <a:extLst>
              <a:ext uri="{FF2B5EF4-FFF2-40B4-BE49-F238E27FC236}">
                <a16:creationId xmlns:a16="http://schemas.microsoft.com/office/drawing/2014/main" id="{24D84E38-0C57-4394-8D0D-722A106B5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6875" y="4313237"/>
            <a:ext cx="914400" cy="914400"/>
          </a:xfrm>
          <a:prstGeom prst="rect">
            <a:avLst/>
          </a:prstGeom>
        </p:spPr>
      </p:pic>
      <p:pic>
        <p:nvPicPr>
          <p:cNvPr id="18" name="Elemento grafico 17" descr="Computer">
            <a:extLst>
              <a:ext uri="{FF2B5EF4-FFF2-40B4-BE49-F238E27FC236}">
                <a16:creationId xmlns:a16="http://schemas.microsoft.com/office/drawing/2014/main" id="{5AEEBBA8-58E4-4E41-B158-186E25B26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3375" y="4246562"/>
            <a:ext cx="914400" cy="914400"/>
          </a:xfrm>
          <a:prstGeom prst="rect">
            <a:avLst/>
          </a:prstGeom>
        </p:spPr>
      </p:pic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4750DABF-5F66-4B42-9200-035B90965AEE}"/>
              </a:ext>
            </a:extLst>
          </p:cNvPr>
          <p:cNvCxnSpPr>
            <a:cxnSpLocks/>
          </p:cNvCxnSpPr>
          <p:nvPr/>
        </p:nvCxnSpPr>
        <p:spPr>
          <a:xfrm>
            <a:off x="2828925" y="4591050"/>
            <a:ext cx="49745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7B41671-8E26-4128-AA6B-31413AE2684A}"/>
              </a:ext>
            </a:extLst>
          </p:cNvPr>
          <p:cNvSpPr txBox="1"/>
          <p:nvPr/>
        </p:nvSpPr>
        <p:spPr>
          <a:xfrm>
            <a:off x="4714043" y="4246562"/>
            <a:ext cx="834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SYN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96CA2DC6-CA9B-453E-BCA1-F82EEA873BBC}"/>
              </a:ext>
            </a:extLst>
          </p:cNvPr>
          <p:cNvCxnSpPr/>
          <p:nvPr/>
        </p:nvCxnSpPr>
        <p:spPr>
          <a:xfrm flipH="1">
            <a:off x="2828924" y="4841458"/>
            <a:ext cx="49745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9D0ADB8-BD2D-42F1-A800-BF7ED623E70D}"/>
              </a:ext>
            </a:extLst>
          </p:cNvPr>
          <p:cNvSpPr txBox="1"/>
          <p:nvPr/>
        </p:nvSpPr>
        <p:spPr>
          <a:xfrm>
            <a:off x="4706642" y="4558762"/>
            <a:ext cx="1090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RST/ACK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4572EDD-D7E2-45CB-B8B8-0A1FE4B0DA3C}"/>
              </a:ext>
            </a:extLst>
          </p:cNvPr>
          <p:cNvSpPr txBox="1"/>
          <p:nvPr/>
        </p:nvSpPr>
        <p:spPr>
          <a:xfrm>
            <a:off x="3568823" y="5638800"/>
            <a:ext cx="3950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QUANDO UNA PORTA E’ CHIUSA</a:t>
            </a:r>
          </a:p>
        </p:txBody>
      </p:sp>
    </p:spTree>
    <p:extLst>
      <p:ext uri="{BB962C8B-B14F-4D97-AF65-F5344CB8AC3E}">
        <p14:creationId xmlns:p14="http://schemas.microsoft.com/office/powerpoint/2010/main" val="352049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5DA561-7D94-44E4-BD15-4368BC6F8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</a:t>
            </a:r>
            <a:r>
              <a:rPr lang="it-IT" dirty="0" err="1"/>
              <a:t>Vanilla</a:t>
            </a:r>
            <a:r>
              <a:rPr lang="it-IT" dirty="0"/>
              <a:t> TCP </a:t>
            </a:r>
            <a:r>
              <a:rPr lang="it-IT" dirty="0" err="1"/>
              <a:t>connect</a:t>
            </a:r>
            <a:r>
              <a:rPr lang="it-IT" dirty="0"/>
              <a:t>() method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07ABBF-902B-4118-8EEB-F4BA0AB93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/>
              <a:t>Nmap</a:t>
            </a:r>
            <a:r>
              <a:rPr lang="it-IT" dirty="0"/>
              <a:t> può effettuare un TCP </a:t>
            </a:r>
            <a:r>
              <a:rPr lang="it-IT" dirty="0" err="1"/>
              <a:t>connect</a:t>
            </a:r>
            <a:r>
              <a:rPr lang="it-IT" dirty="0"/>
              <a:t>() </a:t>
            </a:r>
            <a:r>
              <a:rPr lang="it-IT" dirty="0" err="1"/>
              <a:t>portscan</a:t>
            </a:r>
            <a:r>
              <a:rPr lang="it-IT" dirty="0"/>
              <a:t>, utilizzando l’opzione –</a:t>
            </a:r>
            <a:r>
              <a:rPr lang="it-IT" dirty="0" err="1"/>
              <a:t>sT</a:t>
            </a:r>
            <a:endParaRPr lang="it-IT" dirty="0"/>
          </a:p>
          <a:p>
            <a:pPr marL="457200" lvl="1" indent="0" algn="ctr">
              <a:buNone/>
            </a:pPr>
            <a:r>
              <a:rPr lang="it-IT" dirty="0" err="1"/>
              <a:t>nmap</a:t>
            </a:r>
            <a:r>
              <a:rPr lang="it-IT" dirty="0"/>
              <a:t> –</a:t>
            </a:r>
            <a:r>
              <a:rPr lang="it-IT" dirty="0" err="1"/>
              <a:t>sT</a:t>
            </a:r>
            <a:r>
              <a:rPr lang="it-IT" dirty="0"/>
              <a:t> 193.205.92.108</a:t>
            </a:r>
          </a:p>
        </p:txBody>
      </p:sp>
    </p:spTree>
    <p:extLst>
      <p:ext uri="{BB962C8B-B14F-4D97-AF65-F5344CB8AC3E}">
        <p14:creationId xmlns:p14="http://schemas.microsoft.com/office/powerpoint/2010/main" val="3867720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525DF7-A113-4C93-B9F0-9669657EC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Half</a:t>
            </a:r>
            <a:r>
              <a:rPr lang="it-IT" dirty="0"/>
              <a:t>-open SYN flag scanning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533923-1100-42FC-B368-D4AD7C243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 modo simile al metodo TCP </a:t>
            </a:r>
            <a:r>
              <a:rPr lang="it-IT" dirty="0" err="1"/>
              <a:t>connect</a:t>
            </a:r>
            <a:r>
              <a:rPr lang="it-IT" dirty="0"/>
              <a:t>(), si simula un inizio di connessione come se fosse un </a:t>
            </a:r>
            <a:r>
              <a:rPr lang="it-IT" dirty="0" err="1"/>
              <a:t>three</a:t>
            </a:r>
            <a:r>
              <a:rPr lang="it-IT" dirty="0"/>
              <a:t> way </a:t>
            </a:r>
            <a:r>
              <a:rPr lang="it-IT" dirty="0" err="1"/>
              <a:t>handshake</a:t>
            </a:r>
            <a:r>
              <a:rPr lang="it-IT" dirty="0"/>
              <a:t> per sincronizzare i due </a:t>
            </a:r>
            <a:r>
              <a:rPr lang="it-IT" dirty="0" err="1"/>
              <a:t>host</a:t>
            </a:r>
            <a:endParaRPr lang="it-IT" dirty="0"/>
          </a:p>
          <a:p>
            <a:r>
              <a:rPr lang="it-IT" dirty="0"/>
              <a:t>Nel caso dell’</a:t>
            </a:r>
            <a:r>
              <a:rPr lang="it-IT" dirty="0" err="1"/>
              <a:t>half</a:t>
            </a:r>
            <a:r>
              <a:rPr lang="it-IT" dirty="0"/>
              <a:t> open SYN port scanning, quando una porta viene rilevata aperta, viene inviato un pacchetto con flag RST che resetta la connessione TCP</a:t>
            </a:r>
          </a:p>
          <a:p>
            <a:r>
              <a:rPr lang="it-IT" dirty="0"/>
              <a:t>Questo fa si che non ci sia una completa connessione tra i due </a:t>
            </a:r>
            <a:r>
              <a:rPr lang="it-IT" dirty="0" err="1"/>
              <a:t>host</a:t>
            </a:r>
            <a:r>
              <a:rPr lang="it-IT" dirty="0"/>
              <a:t>, e quindi sia più difficile rilevare e loggare lo scanning</a:t>
            </a:r>
          </a:p>
        </p:txBody>
      </p:sp>
    </p:spTree>
    <p:extLst>
      <p:ext uri="{BB962C8B-B14F-4D97-AF65-F5344CB8AC3E}">
        <p14:creationId xmlns:p14="http://schemas.microsoft.com/office/powerpoint/2010/main" val="2428306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383D56-2707-4733-9081-097CD63F2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</a:t>
            </a:r>
            <a:r>
              <a:rPr lang="it-IT" dirty="0" err="1"/>
              <a:t>Half</a:t>
            </a:r>
            <a:r>
              <a:rPr lang="it-IT" dirty="0"/>
              <a:t>-open SYN flag scanning…</a:t>
            </a:r>
          </a:p>
        </p:txBody>
      </p:sp>
      <p:pic>
        <p:nvPicPr>
          <p:cNvPr id="5" name="Elemento grafico 4" descr="Computer">
            <a:extLst>
              <a:ext uri="{FF2B5EF4-FFF2-40B4-BE49-F238E27FC236}">
                <a16:creationId xmlns:a16="http://schemas.microsoft.com/office/drawing/2014/main" id="{19B83459-687C-4D6B-AB1C-F87EC75B9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6875" y="2103437"/>
            <a:ext cx="914400" cy="914400"/>
          </a:xfrm>
          <a:prstGeom prst="rect">
            <a:avLst/>
          </a:prstGeom>
        </p:spPr>
      </p:pic>
      <p:pic>
        <p:nvPicPr>
          <p:cNvPr id="6" name="Elemento grafico 5" descr="Computer">
            <a:extLst>
              <a:ext uri="{FF2B5EF4-FFF2-40B4-BE49-F238E27FC236}">
                <a16:creationId xmlns:a16="http://schemas.microsoft.com/office/drawing/2014/main" id="{04ACA127-8492-4063-9A0D-C49531AF6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3375" y="2036762"/>
            <a:ext cx="914400" cy="914400"/>
          </a:xfrm>
          <a:prstGeom prst="rect">
            <a:avLst/>
          </a:prstGeom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322BC663-291B-4B15-8588-E1EB10B13A2D}"/>
              </a:ext>
            </a:extLst>
          </p:cNvPr>
          <p:cNvCxnSpPr>
            <a:cxnSpLocks/>
          </p:cNvCxnSpPr>
          <p:nvPr/>
        </p:nvCxnSpPr>
        <p:spPr>
          <a:xfrm>
            <a:off x="2828925" y="2381250"/>
            <a:ext cx="49745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BE431DE-C7C0-4E43-BFFC-2C8E7A09AC3A}"/>
              </a:ext>
            </a:extLst>
          </p:cNvPr>
          <p:cNvSpPr txBox="1"/>
          <p:nvPr/>
        </p:nvSpPr>
        <p:spPr>
          <a:xfrm>
            <a:off x="4714043" y="2036762"/>
            <a:ext cx="834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SYN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4E8FF694-A51B-4BE5-B6CF-6B60853BCB8A}"/>
              </a:ext>
            </a:extLst>
          </p:cNvPr>
          <p:cNvCxnSpPr/>
          <p:nvPr/>
        </p:nvCxnSpPr>
        <p:spPr>
          <a:xfrm flipH="1">
            <a:off x="2828924" y="2631658"/>
            <a:ext cx="49745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BE615E3-6A32-4BBC-944E-DE28463C6DD9}"/>
              </a:ext>
            </a:extLst>
          </p:cNvPr>
          <p:cNvSpPr txBox="1"/>
          <p:nvPr/>
        </p:nvSpPr>
        <p:spPr>
          <a:xfrm>
            <a:off x="4706642" y="2348962"/>
            <a:ext cx="1090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SYN/ACK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F42AFC35-77B3-41F3-B33B-E9977D8BB4DC}"/>
              </a:ext>
            </a:extLst>
          </p:cNvPr>
          <p:cNvCxnSpPr>
            <a:cxnSpLocks/>
          </p:cNvCxnSpPr>
          <p:nvPr/>
        </p:nvCxnSpPr>
        <p:spPr>
          <a:xfrm>
            <a:off x="2839284" y="2879877"/>
            <a:ext cx="49745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FDAF25F-E469-4E7D-BAAC-CCCC99980516}"/>
              </a:ext>
            </a:extLst>
          </p:cNvPr>
          <p:cNvSpPr txBox="1"/>
          <p:nvPr/>
        </p:nvSpPr>
        <p:spPr>
          <a:xfrm>
            <a:off x="4706642" y="2601643"/>
            <a:ext cx="1090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RST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B38FBA2-AA80-4FDD-945F-63DD406CE10D}"/>
              </a:ext>
            </a:extLst>
          </p:cNvPr>
          <p:cNvSpPr txBox="1"/>
          <p:nvPr/>
        </p:nvSpPr>
        <p:spPr>
          <a:xfrm>
            <a:off x="3568823" y="3429000"/>
            <a:ext cx="3950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QUANDO UNA PORTA E’ APERTA</a:t>
            </a:r>
          </a:p>
        </p:txBody>
      </p:sp>
      <p:pic>
        <p:nvPicPr>
          <p:cNvPr id="17" name="Elemento grafico 16" descr="Computer">
            <a:extLst>
              <a:ext uri="{FF2B5EF4-FFF2-40B4-BE49-F238E27FC236}">
                <a16:creationId xmlns:a16="http://schemas.microsoft.com/office/drawing/2014/main" id="{24D84E38-0C57-4394-8D0D-722A106B5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6875" y="4313237"/>
            <a:ext cx="914400" cy="914400"/>
          </a:xfrm>
          <a:prstGeom prst="rect">
            <a:avLst/>
          </a:prstGeom>
        </p:spPr>
      </p:pic>
      <p:pic>
        <p:nvPicPr>
          <p:cNvPr id="18" name="Elemento grafico 17" descr="Computer">
            <a:extLst>
              <a:ext uri="{FF2B5EF4-FFF2-40B4-BE49-F238E27FC236}">
                <a16:creationId xmlns:a16="http://schemas.microsoft.com/office/drawing/2014/main" id="{5AEEBBA8-58E4-4E41-B158-186E25B26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3375" y="4246562"/>
            <a:ext cx="914400" cy="914400"/>
          </a:xfrm>
          <a:prstGeom prst="rect">
            <a:avLst/>
          </a:prstGeom>
        </p:spPr>
      </p:pic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4750DABF-5F66-4B42-9200-035B90965AEE}"/>
              </a:ext>
            </a:extLst>
          </p:cNvPr>
          <p:cNvCxnSpPr>
            <a:cxnSpLocks/>
          </p:cNvCxnSpPr>
          <p:nvPr/>
        </p:nvCxnSpPr>
        <p:spPr>
          <a:xfrm>
            <a:off x="2828925" y="4591050"/>
            <a:ext cx="49745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7B41671-8E26-4128-AA6B-31413AE2684A}"/>
              </a:ext>
            </a:extLst>
          </p:cNvPr>
          <p:cNvSpPr txBox="1"/>
          <p:nvPr/>
        </p:nvSpPr>
        <p:spPr>
          <a:xfrm>
            <a:off x="4714043" y="4246562"/>
            <a:ext cx="834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SYN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96CA2DC6-CA9B-453E-BCA1-F82EEA873BBC}"/>
              </a:ext>
            </a:extLst>
          </p:cNvPr>
          <p:cNvCxnSpPr/>
          <p:nvPr/>
        </p:nvCxnSpPr>
        <p:spPr>
          <a:xfrm flipH="1">
            <a:off x="2828924" y="4841458"/>
            <a:ext cx="49745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9D0ADB8-BD2D-42F1-A800-BF7ED623E70D}"/>
              </a:ext>
            </a:extLst>
          </p:cNvPr>
          <p:cNvSpPr txBox="1"/>
          <p:nvPr/>
        </p:nvSpPr>
        <p:spPr>
          <a:xfrm>
            <a:off x="4706642" y="4558762"/>
            <a:ext cx="1090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RST/ACK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4572EDD-D7E2-45CB-B8B8-0A1FE4B0DA3C}"/>
              </a:ext>
            </a:extLst>
          </p:cNvPr>
          <p:cNvSpPr txBox="1"/>
          <p:nvPr/>
        </p:nvSpPr>
        <p:spPr>
          <a:xfrm>
            <a:off x="3568823" y="5638800"/>
            <a:ext cx="3950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QUANDO UNA PORTA E’ CHIUSA</a:t>
            </a:r>
          </a:p>
        </p:txBody>
      </p:sp>
    </p:spTree>
    <p:extLst>
      <p:ext uri="{BB962C8B-B14F-4D97-AF65-F5344CB8AC3E}">
        <p14:creationId xmlns:p14="http://schemas.microsoft.com/office/powerpoint/2010/main" val="3934255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95A176-5E55-44F6-B753-2CA0410FC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</a:t>
            </a:r>
            <a:r>
              <a:rPr lang="it-IT" dirty="0" err="1"/>
              <a:t>Half</a:t>
            </a:r>
            <a:r>
              <a:rPr lang="it-IT" dirty="0"/>
              <a:t>-open SYN flag scanning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F293F6-BC92-4073-BA31-9EAA7D282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err="1"/>
              <a:t>nmap</a:t>
            </a:r>
            <a:r>
              <a:rPr lang="it-IT" dirty="0"/>
              <a:t> –</a:t>
            </a:r>
            <a:r>
              <a:rPr lang="it-IT" dirty="0" err="1"/>
              <a:t>sS</a:t>
            </a:r>
            <a:r>
              <a:rPr lang="it-IT" dirty="0"/>
              <a:t> 193.205.92.108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7DC00F4-47F2-432D-BF27-63709F76A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4" y="2491383"/>
            <a:ext cx="7762875" cy="436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99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B83F80-61A9-4D5A-836A-7B7EA0951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Stealth TCP scanning methods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5173A6-67B6-4EDE-8401-3C568F3E6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Questi metodi sfruttano alcune lacune del protocollo TCP/IP, provocate inviando pacchetti con configurazioni di bit non standard</a:t>
            </a:r>
          </a:p>
          <a:p>
            <a:r>
              <a:rPr lang="it-IT" dirty="0"/>
              <a:t>Queste tecniche non mappano le porte aperte in modo accurato, però lavorano in modo nascosto e difficilmente possono essere rilevati e loggati.</a:t>
            </a:r>
          </a:p>
        </p:txBody>
      </p:sp>
    </p:spTree>
    <p:extLst>
      <p:ext uri="{BB962C8B-B14F-4D97-AF65-F5344CB8AC3E}">
        <p14:creationId xmlns:p14="http://schemas.microsoft.com/office/powerpoint/2010/main" val="3167348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3B1974-B9F2-4931-9174-60E4431EA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Nmap</a:t>
            </a:r>
            <a:r>
              <a:rPr lang="it-IT" dirty="0"/>
              <a:t>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D8F085-B820-42A4-A3A8-98CA24971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E’ tra i più potenti software open source per fare network scanning</a:t>
            </a:r>
          </a:p>
          <a:p>
            <a:r>
              <a:rPr lang="it-IT" dirty="0"/>
              <a:t>NMAP è presente sulla rete da anni</a:t>
            </a:r>
          </a:p>
          <a:p>
            <a:r>
              <a:rPr lang="it-IT" dirty="0"/>
              <a:t>Sono state rilasciate varie versioni compatibili con molti sistemi operativi</a:t>
            </a:r>
          </a:p>
          <a:p>
            <a:r>
              <a:rPr lang="it-IT" dirty="0" err="1"/>
              <a:t>Nmap</a:t>
            </a:r>
            <a:r>
              <a:rPr lang="it-IT" dirty="0"/>
              <a:t> è uno degli strumenti indispensabili nella cassetta degli attrezzi di un amministratore di rete</a:t>
            </a:r>
          </a:p>
          <a:p>
            <a:r>
              <a:rPr lang="it-IT" dirty="0"/>
              <a:t>Usato per</a:t>
            </a:r>
          </a:p>
          <a:p>
            <a:pPr lvl="1"/>
            <a:r>
              <a:rPr lang="it-IT" dirty="0"/>
              <a:t>Analisi dei sistemi</a:t>
            </a:r>
          </a:p>
          <a:p>
            <a:pPr lvl="1"/>
            <a:r>
              <a:rPr lang="it-IT" dirty="0"/>
              <a:t>Test di penetrazione</a:t>
            </a:r>
          </a:p>
          <a:p>
            <a:pPr lvl="1"/>
            <a:r>
              <a:rPr lang="it-IT" dirty="0"/>
              <a:t>Analisi di sicurezza</a:t>
            </a:r>
          </a:p>
        </p:txBody>
      </p:sp>
    </p:spTree>
    <p:extLst>
      <p:ext uri="{BB962C8B-B14F-4D97-AF65-F5344CB8AC3E}">
        <p14:creationId xmlns:p14="http://schemas.microsoft.com/office/powerpoint/2010/main" val="1848543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366CB5-2EB0-470D-B678-6B439694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Inverse TCP flag scanning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072EB4-80B2-43C3-9CB4-406283C4F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Questo tipo di scanning viene chiamato inverse in quanto rispondono solo le porte chiuse di un sistema</a:t>
            </a:r>
          </a:p>
          <a:p>
            <a:r>
              <a:rPr lang="it-IT" dirty="0"/>
              <a:t>Vengono inviati dei pacchetti sonda con diversi flag settati, ad esempio:</a:t>
            </a:r>
          </a:p>
          <a:p>
            <a:pPr lvl="1"/>
            <a:r>
              <a:rPr lang="it-IT" dirty="0"/>
              <a:t>FIN probe, con il FIN TCP flag settato</a:t>
            </a:r>
          </a:p>
          <a:p>
            <a:pPr lvl="1"/>
            <a:r>
              <a:rPr lang="it-IT" dirty="0"/>
              <a:t>L’XMAS probe con i FIN, URG, PUSH TCP flag settati</a:t>
            </a:r>
          </a:p>
          <a:p>
            <a:pPr lvl="1"/>
            <a:r>
              <a:rPr lang="it-IT" dirty="0"/>
              <a:t>NULL probe con nessun flag TCP settato</a:t>
            </a:r>
          </a:p>
        </p:txBody>
      </p:sp>
    </p:spTree>
    <p:extLst>
      <p:ext uri="{BB962C8B-B14F-4D97-AF65-F5344CB8AC3E}">
        <p14:creationId xmlns:p14="http://schemas.microsoft.com/office/powerpoint/2010/main" val="3633080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383D56-2707-4733-9081-097CD63F2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…Inverse TCP flag scanning…</a:t>
            </a:r>
          </a:p>
        </p:txBody>
      </p:sp>
      <p:pic>
        <p:nvPicPr>
          <p:cNvPr id="5" name="Elemento grafico 4" descr="Computer">
            <a:extLst>
              <a:ext uri="{FF2B5EF4-FFF2-40B4-BE49-F238E27FC236}">
                <a16:creationId xmlns:a16="http://schemas.microsoft.com/office/drawing/2014/main" id="{19B83459-687C-4D6B-AB1C-F87EC75B9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6875" y="2103437"/>
            <a:ext cx="914400" cy="914400"/>
          </a:xfrm>
          <a:prstGeom prst="rect">
            <a:avLst/>
          </a:prstGeom>
        </p:spPr>
      </p:pic>
      <p:pic>
        <p:nvPicPr>
          <p:cNvPr id="6" name="Elemento grafico 5" descr="Computer">
            <a:extLst>
              <a:ext uri="{FF2B5EF4-FFF2-40B4-BE49-F238E27FC236}">
                <a16:creationId xmlns:a16="http://schemas.microsoft.com/office/drawing/2014/main" id="{04ACA127-8492-4063-9A0D-C49531AF6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3375" y="2036762"/>
            <a:ext cx="914400" cy="914400"/>
          </a:xfrm>
          <a:prstGeom prst="rect">
            <a:avLst/>
          </a:prstGeom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322BC663-291B-4B15-8588-E1EB10B13A2D}"/>
              </a:ext>
            </a:extLst>
          </p:cNvPr>
          <p:cNvCxnSpPr>
            <a:cxnSpLocks/>
          </p:cNvCxnSpPr>
          <p:nvPr/>
        </p:nvCxnSpPr>
        <p:spPr>
          <a:xfrm>
            <a:off x="2828925" y="2381250"/>
            <a:ext cx="49745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BE431DE-C7C0-4E43-BFFC-2C8E7A09AC3A}"/>
              </a:ext>
            </a:extLst>
          </p:cNvPr>
          <p:cNvSpPr txBox="1"/>
          <p:nvPr/>
        </p:nvSpPr>
        <p:spPr>
          <a:xfrm>
            <a:off x="3355759" y="2036762"/>
            <a:ext cx="416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PROBE PACKET (FIN/URG/PSH/NULL)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4E8FF694-A51B-4BE5-B6CF-6B60853BCB8A}"/>
              </a:ext>
            </a:extLst>
          </p:cNvPr>
          <p:cNvCxnSpPr/>
          <p:nvPr/>
        </p:nvCxnSpPr>
        <p:spPr>
          <a:xfrm flipH="1">
            <a:off x="2828924" y="2631658"/>
            <a:ext cx="49745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BE615E3-6A32-4BBC-944E-DE28463C6DD9}"/>
              </a:ext>
            </a:extLst>
          </p:cNvPr>
          <p:cNvSpPr txBox="1"/>
          <p:nvPr/>
        </p:nvSpPr>
        <p:spPr>
          <a:xfrm>
            <a:off x="4706642" y="2348962"/>
            <a:ext cx="180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No </a:t>
            </a:r>
            <a:r>
              <a:rPr lang="it-IT" dirty="0" err="1"/>
              <a:t>response</a:t>
            </a:r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B38FBA2-AA80-4FDD-945F-63DD406CE10D}"/>
              </a:ext>
            </a:extLst>
          </p:cNvPr>
          <p:cNvSpPr txBox="1"/>
          <p:nvPr/>
        </p:nvSpPr>
        <p:spPr>
          <a:xfrm>
            <a:off x="3568823" y="3429000"/>
            <a:ext cx="3950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QUANDO UNA PORTA E’ APERTA</a:t>
            </a:r>
          </a:p>
        </p:txBody>
      </p:sp>
      <p:pic>
        <p:nvPicPr>
          <p:cNvPr id="17" name="Elemento grafico 16" descr="Computer">
            <a:extLst>
              <a:ext uri="{FF2B5EF4-FFF2-40B4-BE49-F238E27FC236}">
                <a16:creationId xmlns:a16="http://schemas.microsoft.com/office/drawing/2014/main" id="{24D84E38-0C57-4394-8D0D-722A106B5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6875" y="4313237"/>
            <a:ext cx="914400" cy="914400"/>
          </a:xfrm>
          <a:prstGeom prst="rect">
            <a:avLst/>
          </a:prstGeom>
        </p:spPr>
      </p:pic>
      <p:pic>
        <p:nvPicPr>
          <p:cNvPr id="18" name="Elemento grafico 17" descr="Computer">
            <a:extLst>
              <a:ext uri="{FF2B5EF4-FFF2-40B4-BE49-F238E27FC236}">
                <a16:creationId xmlns:a16="http://schemas.microsoft.com/office/drawing/2014/main" id="{5AEEBBA8-58E4-4E41-B158-186E25B26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3375" y="4246562"/>
            <a:ext cx="914400" cy="914400"/>
          </a:xfrm>
          <a:prstGeom prst="rect">
            <a:avLst/>
          </a:prstGeom>
        </p:spPr>
      </p:pic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4750DABF-5F66-4B42-9200-035B90965AEE}"/>
              </a:ext>
            </a:extLst>
          </p:cNvPr>
          <p:cNvCxnSpPr>
            <a:cxnSpLocks/>
          </p:cNvCxnSpPr>
          <p:nvPr/>
        </p:nvCxnSpPr>
        <p:spPr>
          <a:xfrm>
            <a:off x="2828925" y="4591050"/>
            <a:ext cx="49745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96CA2DC6-CA9B-453E-BCA1-F82EEA873BBC}"/>
              </a:ext>
            </a:extLst>
          </p:cNvPr>
          <p:cNvCxnSpPr/>
          <p:nvPr/>
        </p:nvCxnSpPr>
        <p:spPr>
          <a:xfrm flipH="1">
            <a:off x="2828924" y="4841458"/>
            <a:ext cx="49745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9D0ADB8-BD2D-42F1-A800-BF7ED623E70D}"/>
              </a:ext>
            </a:extLst>
          </p:cNvPr>
          <p:cNvSpPr txBox="1"/>
          <p:nvPr/>
        </p:nvSpPr>
        <p:spPr>
          <a:xfrm>
            <a:off x="4706642" y="4558762"/>
            <a:ext cx="1090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RST/ACK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4572EDD-D7E2-45CB-B8B8-0A1FE4B0DA3C}"/>
              </a:ext>
            </a:extLst>
          </p:cNvPr>
          <p:cNvSpPr txBox="1"/>
          <p:nvPr/>
        </p:nvSpPr>
        <p:spPr>
          <a:xfrm>
            <a:off x="3568823" y="5638800"/>
            <a:ext cx="3950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QUANDO UNA PORTA E’ CHIUSA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BFC41EF-126F-4444-9B3A-52ABEB738E3A}"/>
              </a:ext>
            </a:extLst>
          </p:cNvPr>
          <p:cNvSpPr txBox="1"/>
          <p:nvPr/>
        </p:nvSpPr>
        <p:spPr>
          <a:xfrm>
            <a:off x="3401626" y="4284295"/>
            <a:ext cx="416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PROBE PACKET (FIN/URG/PSH/NULL)</a:t>
            </a:r>
          </a:p>
        </p:txBody>
      </p:sp>
    </p:spTree>
    <p:extLst>
      <p:ext uri="{BB962C8B-B14F-4D97-AF65-F5344CB8AC3E}">
        <p14:creationId xmlns:p14="http://schemas.microsoft.com/office/powerpoint/2010/main" val="3267829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19F979-5A64-47F4-8125-F997C9D9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Inverse </a:t>
            </a:r>
            <a:r>
              <a:rPr lang="it-IT" dirty="0" err="1"/>
              <a:t>TCp</a:t>
            </a:r>
            <a:r>
              <a:rPr lang="it-IT" dirty="0"/>
              <a:t> flag scanning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A81E51-DF06-40FE-A837-D1179E397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Namp</a:t>
            </a:r>
            <a:r>
              <a:rPr lang="it-IT" dirty="0"/>
              <a:t> può effettuare un TCP flag </a:t>
            </a:r>
            <a:r>
              <a:rPr lang="it-IT" dirty="0" err="1"/>
              <a:t>portscan</a:t>
            </a:r>
            <a:r>
              <a:rPr lang="it-IT" dirty="0"/>
              <a:t>, utilizzando le opzioni:</a:t>
            </a:r>
          </a:p>
          <a:p>
            <a:pPr marL="457200" lvl="1" indent="0">
              <a:buNone/>
            </a:pPr>
            <a:r>
              <a:rPr lang="it-IT" dirty="0"/>
              <a:t>-</a:t>
            </a:r>
            <a:r>
              <a:rPr lang="it-IT" dirty="0" err="1"/>
              <a:t>sF</a:t>
            </a:r>
            <a:r>
              <a:rPr lang="it-IT" dirty="0"/>
              <a:t> per il FIN probe</a:t>
            </a:r>
          </a:p>
          <a:p>
            <a:pPr marL="457200" lvl="1" indent="0">
              <a:buNone/>
            </a:pPr>
            <a:r>
              <a:rPr lang="it-IT" dirty="0"/>
              <a:t>-</a:t>
            </a:r>
            <a:r>
              <a:rPr lang="it-IT" dirty="0" err="1"/>
              <a:t>sX</a:t>
            </a:r>
            <a:r>
              <a:rPr lang="it-IT" dirty="0"/>
              <a:t> per l’XMAS </a:t>
            </a:r>
            <a:r>
              <a:rPr lang="it-IT" dirty="0" err="1"/>
              <a:t>Tree</a:t>
            </a:r>
            <a:r>
              <a:rPr lang="it-IT" dirty="0"/>
              <a:t> probe</a:t>
            </a:r>
          </a:p>
          <a:p>
            <a:pPr marL="457200" lvl="1" indent="0">
              <a:buNone/>
            </a:pPr>
            <a:r>
              <a:rPr lang="it-IT" dirty="0"/>
              <a:t>-</a:t>
            </a:r>
            <a:r>
              <a:rPr lang="it-IT" dirty="0" err="1"/>
              <a:t>sN</a:t>
            </a:r>
            <a:r>
              <a:rPr lang="it-IT" dirty="0"/>
              <a:t> per il NULL probe</a:t>
            </a:r>
          </a:p>
          <a:p>
            <a:pPr marL="457200" lvl="1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err="1"/>
              <a:t>nmap</a:t>
            </a:r>
            <a:r>
              <a:rPr lang="it-IT" dirty="0"/>
              <a:t> –</a:t>
            </a:r>
            <a:r>
              <a:rPr lang="it-IT" dirty="0" err="1"/>
              <a:t>sF</a:t>
            </a:r>
            <a:r>
              <a:rPr lang="it-IT" dirty="0"/>
              <a:t> 193.205.92.108</a:t>
            </a:r>
          </a:p>
        </p:txBody>
      </p:sp>
    </p:spTree>
    <p:extLst>
      <p:ext uri="{BB962C8B-B14F-4D97-AF65-F5344CB8AC3E}">
        <p14:creationId xmlns:p14="http://schemas.microsoft.com/office/powerpoint/2010/main" val="35433238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E18322-BA5D-443D-8182-BC5B97257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ACK flag probe scanning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B6182C-98D5-452E-A7B7-59AFBD3B8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Un altro metodo consiste nell’inviare dei pacchetti ACK ed analizzare il pacchetto RST ottenuto in risposta</a:t>
            </a:r>
          </a:p>
          <a:p>
            <a:r>
              <a:rPr lang="it-IT" dirty="0"/>
              <a:t>Ci sono due parametri principali sa osservare:</a:t>
            </a:r>
          </a:p>
          <a:p>
            <a:pPr lvl="1"/>
            <a:r>
              <a:rPr lang="it-IT" dirty="0"/>
              <a:t>Il time-to-live(</a:t>
            </a:r>
            <a:r>
              <a:rPr lang="it-IT" dirty="0" err="1"/>
              <a:t>ttl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Il parametro WINDOW (</a:t>
            </a:r>
            <a:r>
              <a:rPr lang="it-IT" dirty="0" err="1"/>
              <a:t>win</a:t>
            </a:r>
            <a:r>
              <a:rPr lang="it-IT" dirty="0"/>
              <a:t>)</a:t>
            </a:r>
          </a:p>
          <a:p>
            <a:r>
              <a:rPr lang="it-IT" dirty="0"/>
              <a:t>Questo sistema è molto difficile da rilevare ma per funzionare sfrutta un bug nell’implementazione dello standard TCP/IP che non è più presente nei sistemi più aggiornati</a:t>
            </a:r>
          </a:p>
        </p:txBody>
      </p:sp>
    </p:spTree>
    <p:extLst>
      <p:ext uri="{BB962C8B-B14F-4D97-AF65-F5344CB8AC3E}">
        <p14:creationId xmlns:p14="http://schemas.microsoft.com/office/powerpoint/2010/main" val="626249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1FA6AA-2C86-4C06-A72D-AF7D93F18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ACK flag probe scanning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86BFFD-CA15-4915-95D0-585D8E819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Vengono spediti moltissimi pacchetti ACK verso porte TCP diverse</a:t>
            </a:r>
          </a:p>
        </p:txBody>
      </p:sp>
      <p:pic>
        <p:nvPicPr>
          <p:cNvPr id="4" name="Elemento grafico 3" descr="Computer">
            <a:extLst>
              <a:ext uri="{FF2B5EF4-FFF2-40B4-BE49-F238E27FC236}">
                <a16:creationId xmlns:a16="http://schemas.microsoft.com/office/drawing/2014/main" id="{713A1A0B-9B23-47F5-95D2-A70FAAAB6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6875" y="3779837"/>
            <a:ext cx="914400" cy="914400"/>
          </a:xfrm>
          <a:prstGeom prst="rect">
            <a:avLst/>
          </a:prstGeom>
        </p:spPr>
      </p:pic>
      <p:pic>
        <p:nvPicPr>
          <p:cNvPr id="5" name="Elemento grafico 4" descr="Computer">
            <a:extLst>
              <a:ext uri="{FF2B5EF4-FFF2-40B4-BE49-F238E27FC236}">
                <a16:creationId xmlns:a16="http://schemas.microsoft.com/office/drawing/2014/main" id="{A6BF1B82-38CE-4FC3-BF8E-82D9AECD2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3375" y="3713162"/>
            <a:ext cx="914400" cy="914400"/>
          </a:xfrm>
          <a:prstGeom prst="rect">
            <a:avLst/>
          </a:prstGeom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4CF6F3ED-3EB8-4872-8942-1313B8263B6A}"/>
              </a:ext>
            </a:extLst>
          </p:cNvPr>
          <p:cNvCxnSpPr>
            <a:cxnSpLocks/>
          </p:cNvCxnSpPr>
          <p:nvPr/>
        </p:nvCxnSpPr>
        <p:spPr>
          <a:xfrm>
            <a:off x="2828925" y="4057650"/>
            <a:ext cx="49745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A77E5D-58D4-4F72-96F2-DA8D24F4AA30}"/>
              </a:ext>
            </a:extLst>
          </p:cNvPr>
          <p:cNvSpPr txBox="1"/>
          <p:nvPr/>
        </p:nvSpPr>
        <p:spPr>
          <a:xfrm>
            <a:off x="4393984" y="3730624"/>
            <a:ext cx="239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1000 PROBE PACKET 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F4BE2F1A-8BAD-4DDB-B159-A6274EB26442}"/>
              </a:ext>
            </a:extLst>
          </p:cNvPr>
          <p:cNvCxnSpPr/>
          <p:nvPr/>
        </p:nvCxnSpPr>
        <p:spPr>
          <a:xfrm flipH="1">
            <a:off x="2828924" y="4308058"/>
            <a:ext cx="49745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A0A4D8E-6C13-48D6-A74D-AB3C484E5A21}"/>
              </a:ext>
            </a:extLst>
          </p:cNvPr>
          <p:cNvSpPr txBox="1"/>
          <p:nvPr/>
        </p:nvSpPr>
        <p:spPr>
          <a:xfrm>
            <a:off x="4393984" y="4040663"/>
            <a:ext cx="281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1000 RST </a:t>
            </a:r>
            <a:r>
              <a:rPr lang="it-IT" dirty="0" err="1"/>
              <a:t>response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828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214361-C463-42EF-A3BF-08729BF6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ACK flag probe scanning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7C4B17-C28C-4FD4-93B3-DA83A207D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Nmap</a:t>
            </a:r>
            <a:r>
              <a:rPr lang="it-IT" dirty="0"/>
              <a:t> può effettuare un ACK flag probe scanning usando le opzioni:</a:t>
            </a:r>
          </a:p>
          <a:p>
            <a:pPr marL="457200" lvl="1" indent="0">
              <a:buNone/>
            </a:pPr>
            <a:r>
              <a:rPr lang="it-IT" dirty="0"/>
              <a:t>-</a:t>
            </a:r>
            <a:r>
              <a:rPr lang="it-IT" dirty="0" err="1"/>
              <a:t>sA</a:t>
            </a:r>
            <a:r>
              <a:rPr lang="it-IT" dirty="0"/>
              <a:t> per analizzare il parametro </a:t>
            </a:r>
            <a:r>
              <a:rPr lang="it-IT" dirty="0" err="1"/>
              <a:t>ttl</a:t>
            </a:r>
            <a:endParaRPr lang="it-IT" dirty="0"/>
          </a:p>
          <a:p>
            <a:pPr marL="457200" lvl="1" indent="0">
              <a:buNone/>
            </a:pPr>
            <a:r>
              <a:rPr lang="it-IT" dirty="0"/>
              <a:t>-</a:t>
            </a:r>
            <a:r>
              <a:rPr lang="it-IT" dirty="0" err="1"/>
              <a:t>sW</a:t>
            </a:r>
            <a:r>
              <a:rPr lang="it-IT" dirty="0"/>
              <a:t> per analizzare il parametro </a:t>
            </a:r>
            <a:r>
              <a:rPr lang="it-IT" dirty="0" err="1"/>
              <a:t>win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25636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C2BEBC-69F6-4606-A661-A6194C58C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FTP </a:t>
            </a:r>
            <a:r>
              <a:rPr lang="it-IT" dirty="0" err="1"/>
              <a:t>bounce</a:t>
            </a:r>
            <a:r>
              <a:rPr lang="it-IT" dirty="0"/>
              <a:t> </a:t>
            </a:r>
            <a:r>
              <a:rPr lang="it-IT" dirty="0" err="1"/>
              <a:t>attack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4935AA-38A4-4931-85BC-040579489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Una caratteristica interessante del protocollo ftp (RFC 959) è il supporto per le connessioni ftp «proxy». In altre parole, io dovrei essere in grado di connettermi da mioftp.com al server FTP di target.com e richiedere che tale server mandi un file ovunque su internet!</a:t>
            </a:r>
          </a:p>
          <a:p>
            <a:r>
              <a:rPr lang="it-IT" dirty="0"/>
              <a:t>Questo poteva andare bene nel 1985 quando la RFC fu scritta.</a:t>
            </a:r>
          </a:p>
          <a:p>
            <a:r>
              <a:rPr lang="it-IT" dirty="0"/>
              <a:t>Come Hobbit scrisse nel 1995, questo punto debole nel protocollo può essere usato per postare mail e news virtualmente irrintracciabili, riempire dischi, provare a scavalcare i firewall e generalmente è fastidioso e difficile da rintracciare allo stesso tempo.</a:t>
            </a:r>
          </a:p>
        </p:txBody>
      </p:sp>
    </p:spTree>
    <p:extLst>
      <p:ext uri="{BB962C8B-B14F-4D97-AF65-F5344CB8AC3E}">
        <p14:creationId xmlns:p14="http://schemas.microsoft.com/office/powerpoint/2010/main" val="37598338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E9D878-1586-496A-B6EC-0F2D5366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UDP port scanning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BCDF35-E3B1-4376-8290-65032834E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protocollo UDP consente di stabilire quali porte possono essere aperte in un </a:t>
            </a:r>
            <a:r>
              <a:rPr lang="it-IT" dirty="0" err="1"/>
              <a:t>host</a:t>
            </a:r>
            <a:r>
              <a:rPr lang="it-IT" dirty="0"/>
              <a:t>, in soli due modi:</a:t>
            </a:r>
          </a:p>
          <a:p>
            <a:pPr lvl="1"/>
            <a:r>
              <a:rPr lang="it-IT" dirty="0"/>
              <a:t>Inviando pacchetti UDP probe a tutte le porte UDP di un </a:t>
            </a:r>
            <a:r>
              <a:rPr lang="it-IT" dirty="0" err="1"/>
              <a:t>host</a:t>
            </a:r>
            <a:r>
              <a:rPr lang="it-IT" dirty="0"/>
              <a:t> (65535) e aspettando i messaggi ICMP «</a:t>
            </a:r>
            <a:r>
              <a:rPr lang="it-IT" dirty="0" err="1"/>
              <a:t>destination</a:t>
            </a:r>
            <a:r>
              <a:rPr lang="it-IT" dirty="0"/>
              <a:t> port </a:t>
            </a:r>
            <a:r>
              <a:rPr lang="it-IT" dirty="0" err="1"/>
              <a:t>unreachable</a:t>
            </a:r>
            <a:r>
              <a:rPr lang="it-IT" dirty="0"/>
              <a:t>»</a:t>
            </a:r>
          </a:p>
          <a:p>
            <a:pPr lvl="1"/>
            <a:r>
              <a:rPr lang="it-IT" dirty="0"/>
              <a:t>Oppure usando specifici client per servizi UDP controllando se ci sono delle risposte da </a:t>
            </a:r>
            <a:r>
              <a:rPr lang="it-IT" dirty="0" err="1"/>
              <a:t>host</a:t>
            </a:r>
            <a:r>
              <a:rPr lang="it-IT" dirty="0"/>
              <a:t> che in caso positivo possiedono il servizio.</a:t>
            </a:r>
          </a:p>
          <a:p>
            <a:r>
              <a:rPr lang="it-IT" dirty="0"/>
              <a:t>La maggior parte dei firewall però consente di filtrare i messaggi ICMP da e per gli </a:t>
            </a:r>
            <a:r>
              <a:rPr lang="it-IT" dirty="0" err="1"/>
              <a:t>host</a:t>
            </a:r>
            <a:r>
              <a:rPr lang="it-IT" dirty="0"/>
              <a:t> protetti. Questo rende difficile capire quali servizi UDP sono accessibili attraverso un semplice UDP Scanning.</a:t>
            </a:r>
          </a:p>
        </p:txBody>
      </p:sp>
    </p:spTree>
    <p:extLst>
      <p:ext uri="{BB962C8B-B14F-4D97-AF65-F5344CB8AC3E}">
        <p14:creationId xmlns:p14="http://schemas.microsoft.com/office/powerpoint/2010/main" val="3995248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2FC45B-1CB0-431F-B5F8-D0A28F6EF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IP ID SCAN…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5606C8C-6618-4021-8164-4611A0136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2839244"/>
            <a:ext cx="6858000" cy="232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C16FF06-CB82-45F6-A81F-F643B8C35088}"/>
              </a:ext>
            </a:extLst>
          </p:cNvPr>
          <p:cNvSpPr txBox="1"/>
          <p:nvPr/>
        </p:nvSpPr>
        <p:spPr>
          <a:xfrm>
            <a:off x="2667000" y="1993597"/>
            <a:ext cx="255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Open port</a:t>
            </a:r>
          </a:p>
        </p:txBody>
      </p:sp>
    </p:spTree>
    <p:extLst>
      <p:ext uri="{BB962C8B-B14F-4D97-AF65-F5344CB8AC3E}">
        <p14:creationId xmlns:p14="http://schemas.microsoft.com/office/powerpoint/2010/main" val="35207391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DD99B8-BE6C-42C0-AF6F-A260BF75F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 IP ID SCAN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EB49BCD-49C1-46BB-919F-3FE8978F6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2839244"/>
            <a:ext cx="68580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77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DCA687-FE10-4E94-8D4E-6A93AEAED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Nmap</a:t>
            </a:r>
            <a:r>
              <a:rPr lang="it-IT" dirty="0"/>
              <a:t>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BDF943-143E-47C2-8706-6000D3FFA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11874"/>
          </a:xfrm>
        </p:spPr>
        <p:txBody>
          <a:bodyPr/>
          <a:lstStyle/>
          <a:p>
            <a:r>
              <a:rPr lang="it-IT" dirty="0"/>
              <a:t>Creato per effettuare port scanning: individuare porte aperte e servizi disponibili su un computer target</a:t>
            </a:r>
          </a:p>
          <a:p>
            <a:r>
              <a:rPr lang="it-IT" dirty="0"/>
              <a:t>Utilizza la tecnica del </a:t>
            </a:r>
            <a:r>
              <a:rPr lang="it-IT" dirty="0" err="1"/>
              <a:t>fingerprinting</a:t>
            </a:r>
            <a:r>
              <a:rPr lang="it-IT" dirty="0"/>
              <a:t>: è in grado di ipotizzare quale OS è in esecuzione</a:t>
            </a:r>
          </a:p>
        </p:txBody>
      </p:sp>
      <p:pic>
        <p:nvPicPr>
          <p:cNvPr id="5" name="Elemento grafico 4" descr="Computer">
            <a:extLst>
              <a:ext uri="{FF2B5EF4-FFF2-40B4-BE49-F238E27FC236}">
                <a16:creationId xmlns:a16="http://schemas.microsoft.com/office/drawing/2014/main" id="{04490AF6-C441-4A76-A3BC-062679C75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2100" y="4276725"/>
            <a:ext cx="1409700" cy="1409700"/>
          </a:xfrm>
          <a:prstGeom prst="rect">
            <a:avLst/>
          </a:prstGeom>
        </p:spPr>
      </p:pic>
      <p:pic>
        <p:nvPicPr>
          <p:cNvPr id="7" name="Elemento grafico 6" descr="Smartphone">
            <a:extLst>
              <a:ext uri="{FF2B5EF4-FFF2-40B4-BE49-F238E27FC236}">
                <a16:creationId xmlns:a16="http://schemas.microsoft.com/office/drawing/2014/main" id="{E23A0BBD-809B-4FD6-8762-CAC44F1ED4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9725" y="4181475"/>
            <a:ext cx="1504950" cy="150495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91B63A6-CAAB-45ED-B411-2C9C4DA7610E}"/>
              </a:ext>
            </a:extLst>
          </p:cNvPr>
          <p:cNvSpPr txBox="1"/>
          <p:nvPr/>
        </p:nvSpPr>
        <p:spPr>
          <a:xfrm>
            <a:off x="1323975" y="5873234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Host </a:t>
            </a:r>
            <a:r>
              <a:rPr lang="it-IT" dirty="0" err="1"/>
              <a:t>nmap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BB539EE-7A2A-4048-84B3-6CA7ADBF817C}"/>
              </a:ext>
            </a:extLst>
          </p:cNvPr>
          <p:cNvSpPr txBox="1"/>
          <p:nvPr/>
        </p:nvSpPr>
        <p:spPr>
          <a:xfrm>
            <a:off x="5553075" y="5945735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target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ED0D7BD2-6840-4389-97DE-3359257DC5EE}"/>
              </a:ext>
            </a:extLst>
          </p:cNvPr>
          <p:cNvCxnSpPr>
            <a:stCxn id="5" idx="3"/>
            <a:endCxn id="7" idx="1"/>
          </p:cNvCxnSpPr>
          <p:nvPr/>
        </p:nvCxnSpPr>
        <p:spPr>
          <a:xfrm flipV="1">
            <a:off x="2971800" y="4933950"/>
            <a:ext cx="2447925" cy="47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>
            <a:extLst>
              <a:ext uri="{FF2B5EF4-FFF2-40B4-BE49-F238E27FC236}">
                <a16:creationId xmlns:a16="http://schemas.microsoft.com/office/drawing/2014/main" id="{4E8220C8-2CDA-4924-A8D0-F95A64476C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5650" y="3454590"/>
            <a:ext cx="5000625" cy="281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422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383D56-2707-4733-9081-097CD63F2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UDP port scanning</a:t>
            </a:r>
          </a:p>
        </p:txBody>
      </p:sp>
      <p:pic>
        <p:nvPicPr>
          <p:cNvPr id="5" name="Elemento grafico 4" descr="Computer">
            <a:extLst>
              <a:ext uri="{FF2B5EF4-FFF2-40B4-BE49-F238E27FC236}">
                <a16:creationId xmlns:a16="http://schemas.microsoft.com/office/drawing/2014/main" id="{19B83459-687C-4D6B-AB1C-F87EC75B9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6875" y="2103437"/>
            <a:ext cx="914400" cy="914400"/>
          </a:xfrm>
          <a:prstGeom prst="rect">
            <a:avLst/>
          </a:prstGeom>
        </p:spPr>
      </p:pic>
      <p:pic>
        <p:nvPicPr>
          <p:cNvPr id="6" name="Elemento grafico 5" descr="Computer">
            <a:extLst>
              <a:ext uri="{FF2B5EF4-FFF2-40B4-BE49-F238E27FC236}">
                <a16:creationId xmlns:a16="http://schemas.microsoft.com/office/drawing/2014/main" id="{04ACA127-8492-4063-9A0D-C49531AF6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3375" y="2036762"/>
            <a:ext cx="914400" cy="914400"/>
          </a:xfrm>
          <a:prstGeom prst="rect">
            <a:avLst/>
          </a:prstGeom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322BC663-291B-4B15-8588-E1EB10B13A2D}"/>
              </a:ext>
            </a:extLst>
          </p:cNvPr>
          <p:cNvCxnSpPr>
            <a:cxnSpLocks/>
          </p:cNvCxnSpPr>
          <p:nvPr/>
        </p:nvCxnSpPr>
        <p:spPr>
          <a:xfrm>
            <a:off x="2828925" y="2381250"/>
            <a:ext cx="49745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BE431DE-C7C0-4E43-BFFC-2C8E7A09AC3A}"/>
              </a:ext>
            </a:extLst>
          </p:cNvPr>
          <p:cNvSpPr txBox="1"/>
          <p:nvPr/>
        </p:nvSpPr>
        <p:spPr>
          <a:xfrm>
            <a:off x="3355759" y="2036762"/>
            <a:ext cx="416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UDP PROBE PACKET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4E8FF694-A51B-4BE5-B6CF-6B60853BCB8A}"/>
              </a:ext>
            </a:extLst>
          </p:cNvPr>
          <p:cNvCxnSpPr/>
          <p:nvPr/>
        </p:nvCxnSpPr>
        <p:spPr>
          <a:xfrm flipH="1">
            <a:off x="2828924" y="2631658"/>
            <a:ext cx="49745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BE615E3-6A32-4BBC-944E-DE28463C6DD9}"/>
              </a:ext>
            </a:extLst>
          </p:cNvPr>
          <p:cNvSpPr txBox="1"/>
          <p:nvPr/>
        </p:nvSpPr>
        <p:spPr>
          <a:xfrm>
            <a:off x="4706642" y="2348962"/>
            <a:ext cx="180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No </a:t>
            </a:r>
            <a:r>
              <a:rPr lang="it-IT" dirty="0" err="1"/>
              <a:t>response</a:t>
            </a:r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B38FBA2-AA80-4FDD-945F-63DD406CE10D}"/>
              </a:ext>
            </a:extLst>
          </p:cNvPr>
          <p:cNvSpPr txBox="1"/>
          <p:nvPr/>
        </p:nvSpPr>
        <p:spPr>
          <a:xfrm>
            <a:off x="3568823" y="3429000"/>
            <a:ext cx="3950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QUANDO UNA PORTA E’ APERTA</a:t>
            </a:r>
          </a:p>
        </p:txBody>
      </p:sp>
      <p:pic>
        <p:nvPicPr>
          <p:cNvPr id="17" name="Elemento grafico 16" descr="Computer">
            <a:extLst>
              <a:ext uri="{FF2B5EF4-FFF2-40B4-BE49-F238E27FC236}">
                <a16:creationId xmlns:a16="http://schemas.microsoft.com/office/drawing/2014/main" id="{24D84E38-0C57-4394-8D0D-722A106B5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6875" y="4313237"/>
            <a:ext cx="914400" cy="914400"/>
          </a:xfrm>
          <a:prstGeom prst="rect">
            <a:avLst/>
          </a:prstGeom>
        </p:spPr>
      </p:pic>
      <p:pic>
        <p:nvPicPr>
          <p:cNvPr id="18" name="Elemento grafico 17" descr="Computer">
            <a:extLst>
              <a:ext uri="{FF2B5EF4-FFF2-40B4-BE49-F238E27FC236}">
                <a16:creationId xmlns:a16="http://schemas.microsoft.com/office/drawing/2014/main" id="{5AEEBBA8-58E4-4E41-B158-186E25B26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3375" y="4246562"/>
            <a:ext cx="914400" cy="914400"/>
          </a:xfrm>
          <a:prstGeom prst="rect">
            <a:avLst/>
          </a:prstGeom>
        </p:spPr>
      </p:pic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4750DABF-5F66-4B42-9200-035B90965AEE}"/>
              </a:ext>
            </a:extLst>
          </p:cNvPr>
          <p:cNvCxnSpPr>
            <a:cxnSpLocks/>
          </p:cNvCxnSpPr>
          <p:nvPr/>
        </p:nvCxnSpPr>
        <p:spPr>
          <a:xfrm>
            <a:off x="2828925" y="4591050"/>
            <a:ext cx="49745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96CA2DC6-CA9B-453E-BCA1-F82EEA873BBC}"/>
              </a:ext>
            </a:extLst>
          </p:cNvPr>
          <p:cNvCxnSpPr/>
          <p:nvPr/>
        </p:nvCxnSpPr>
        <p:spPr>
          <a:xfrm flipH="1">
            <a:off x="2828924" y="4841458"/>
            <a:ext cx="49745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9D0ADB8-BD2D-42F1-A800-BF7ED623E70D}"/>
              </a:ext>
            </a:extLst>
          </p:cNvPr>
          <p:cNvSpPr txBox="1"/>
          <p:nvPr/>
        </p:nvSpPr>
        <p:spPr>
          <a:xfrm>
            <a:off x="3505661" y="4558762"/>
            <a:ext cx="416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ICMP </a:t>
            </a:r>
            <a:r>
              <a:rPr lang="it-IT" dirty="0" err="1"/>
              <a:t>destination</a:t>
            </a:r>
            <a:r>
              <a:rPr lang="it-IT" dirty="0"/>
              <a:t> port </a:t>
            </a:r>
            <a:r>
              <a:rPr lang="it-IT" dirty="0" err="1"/>
              <a:t>unreachable</a:t>
            </a:r>
            <a:endParaRPr lang="it-IT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4572EDD-D7E2-45CB-B8B8-0A1FE4B0DA3C}"/>
              </a:ext>
            </a:extLst>
          </p:cNvPr>
          <p:cNvSpPr txBox="1"/>
          <p:nvPr/>
        </p:nvSpPr>
        <p:spPr>
          <a:xfrm>
            <a:off x="3568823" y="5638800"/>
            <a:ext cx="3950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QUANDO UNA PORTA E’ CHIUSA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BFC41EF-126F-4444-9B3A-52ABEB738E3A}"/>
              </a:ext>
            </a:extLst>
          </p:cNvPr>
          <p:cNvSpPr txBox="1"/>
          <p:nvPr/>
        </p:nvSpPr>
        <p:spPr>
          <a:xfrm>
            <a:off x="3401626" y="4284295"/>
            <a:ext cx="416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UDB PROBE PACKET (FIN/URG/PSH/NULL)</a:t>
            </a:r>
          </a:p>
        </p:txBody>
      </p:sp>
    </p:spTree>
    <p:extLst>
      <p:ext uri="{BB962C8B-B14F-4D97-AF65-F5344CB8AC3E}">
        <p14:creationId xmlns:p14="http://schemas.microsoft.com/office/powerpoint/2010/main" val="29562561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676934-A9C2-41E0-B4AF-6DADD6534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UDP port scanning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0AC0E4-2014-4750-BF17-0DDA4C8A1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Nmap</a:t>
            </a:r>
            <a:r>
              <a:rPr lang="it-IT" dirty="0"/>
              <a:t> può effettuare l’UDP port scanning utilizzando l’opzione –</a:t>
            </a:r>
            <a:r>
              <a:rPr lang="it-IT" dirty="0" err="1"/>
              <a:t>sU</a:t>
            </a:r>
            <a:endParaRPr lang="it-IT" dirty="0"/>
          </a:p>
          <a:p>
            <a:endParaRPr lang="it-IT" dirty="0"/>
          </a:p>
          <a:p>
            <a:pPr marL="457200" lvl="1" indent="0">
              <a:buNone/>
            </a:pPr>
            <a:r>
              <a:rPr lang="it-IT" dirty="0" err="1"/>
              <a:t>Nmap</a:t>
            </a:r>
            <a:r>
              <a:rPr lang="it-IT" dirty="0"/>
              <a:t> -</a:t>
            </a:r>
            <a:r>
              <a:rPr lang="it-IT" dirty="0" err="1"/>
              <a:t>sU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97382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333008-6804-4B26-B583-DC5A0A13B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UDP port scanning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121D54-DFF8-42DC-AA21-B9679EDC6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Nmap</a:t>
            </a:r>
            <a:r>
              <a:rPr lang="it-IT" dirty="0"/>
              <a:t> può </a:t>
            </a:r>
            <a:r>
              <a:rPr lang="it-IT" dirty="0" err="1"/>
              <a:t>effettuarel’UDP</a:t>
            </a:r>
            <a:r>
              <a:rPr lang="it-IT" dirty="0"/>
              <a:t> port scanning con una porta specificata o con un gruppo di porte utilizzando l’opzione –p</a:t>
            </a:r>
          </a:p>
          <a:p>
            <a:pPr marL="457200" lvl="1" indent="0">
              <a:buNone/>
            </a:pPr>
            <a:r>
              <a:rPr lang="it-IT" dirty="0" err="1"/>
              <a:t>Namp</a:t>
            </a:r>
            <a:r>
              <a:rPr lang="it-IT" dirty="0"/>
              <a:t> –</a:t>
            </a:r>
            <a:r>
              <a:rPr lang="it-IT" dirty="0" err="1"/>
              <a:t>sU</a:t>
            </a:r>
            <a:r>
              <a:rPr lang="it-IT" dirty="0"/>
              <a:t> –p </a:t>
            </a:r>
          </a:p>
        </p:txBody>
      </p:sp>
    </p:spTree>
    <p:extLst>
      <p:ext uri="{BB962C8B-B14F-4D97-AF65-F5344CB8AC3E}">
        <p14:creationId xmlns:p14="http://schemas.microsoft.com/office/powerpoint/2010/main" val="34030723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47284F-AEC0-4DEA-9C34-38EC67BE9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Fingerprinting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66DD12-6287-4D43-8D3B-E1FCCDAD7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Ogni sistema operativo possiede una propria interpretazione degli standard del protocollo IP</a:t>
            </a:r>
          </a:p>
          <a:p>
            <a:r>
              <a:rPr lang="it-IT" dirty="0"/>
              <a:t>Analizzando le risposte ottenute, inviando alcuni pacchetti TCP ed UDP ad un </a:t>
            </a:r>
            <a:r>
              <a:rPr lang="it-IT" dirty="0" err="1"/>
              <a:t>host</a:t>
            </a:r>
            <a:r>
              <a:rPr lang="it-IT" dirty="0"/>
              <a:t> remoto, si può determinare il sistema operativo presente</a:t>
            </a:r>
          </a:p>
          <a:p>
            <a:r>
              <a:rPr lang="it-IT" dirty="0" err="1"/>
              <a:t>Nmap</a:t>
            </a:r>
            <a:r>
              <a:rPr lang="it-IT" dirty="0"/>
              <a:t> ad esempio compara i risultati ottenuti con il suo database, </a:t>
            </a:r>
            <a:r>
              <a:rPr lang="it-IT" dirty="0" err="1"/>
              <a:t>contentente</a:t>
            </a:r>
            <a:r>
              <a:rPr lang="it-IT" dirty="0"/>
              <a:t> oltre 1500 SO e ne visualizza i dettagli se trova riscontri</a:t>
            </a:r>
          </a:p>
        </p:txBody>
      </p:sp>
    </p:spTree>
    <p:extLst>
      <p:ext uri="{BB962C8B-B14F-4D97-AF65-F5344CB8AC3E}">
        <p14:creationId xmlns:p14="http://schemas.microsoft.com/office/powerpoint/2010/main" val="39061003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3032EC-9DDA-4825-AC53-F22502305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D4B7CB-280E-4626-8E27-36DA66384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it-IT" dirty="0" err="1"/>
              <a:t>Nmap</a:t>
            </a:r>
            <a:r>
              <a:rPr lang="it-IT" dirty="0"/>
              <a:t> -O</a:t>
            </a:r>
          </a:p>
        </p:txBody>
      </p:sp>
    </p:spTree>
    <p:extLst>
      <p:ext uri="{BB962C8B-B14F-4D97-AF65-F5344CB8AC3E}">
        <p14:creationId xmlns:p14="http://schemas.microsoft.com/office/powerpoint/2010/main" val="16073247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A17527-3FF0-4D5D-B095-CDD1956C2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Service e Version </a:t>
            </a:r>
            <a:r>
              <a:rPr lang="it-IT" dirty="0" err="1"/>
              <a:t>Detection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325127-D14C-4ABE-88DC-677E44F89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Si possono sfruttare i messaggi ricevuti in risposta da porte aperte in un </a:t>
            </a:r>
            <a:r>
              <a:rPr lang="it-IT" dirty="0" err="1"/>
              <a:t>host</a:t>
            </a:r>
            <a:r>
              <a:rPr lang="it-IT" dirty="0"/>
              <a:t> target, oltre che per la determinazione dell’SO, anche per altre funzionalità</a:t>
            </a:r>
          </a:p>
          <a:p>
            <a:r>
              <a:rPr lang="it-IT" dirty="0" err="1"/>
              <a:t>Nmap</a:t>
            </a:r>
            <a:r>
              <a:rPr lang="it-IT" dirty="0"/>
              <a:t>, ad esempio, è in grado di analizzare i messaggi ottenuti da una porta di un </a:t>
            </a:r>
            <a:r>
              <a:rPr lang="it-IT" dirty="0" err="1"/>
              <a:t>host</a:t>
            </a:r>
            <a:r>
              <a:rPr lang="it-IT" dirty="0"/>
              <a:t> e confrontarli con un suo database interno con oltre 2200 servizi</a:t>
            </a:r>
          </a:p>
        </p:txBody>
      </p:sp>
    </p:spTree>
    <p:extLst>
      <p:ext uri="{BB962C8B-B14F-4D97-AF65-F5344CB8AC3E}">
        <p14:creationId xmlns:p14="http://schemas.microsoft.com/office/powerpoint/2010/main" val="21468197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7780AC-929E-42B1-972E-C47B4E44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Service e Version </a:t>
            </a:r>
            <a:r>
              <a:rPr lang="it-IT" dirty="0" err="1"/>
              <a:t>Detection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5AF5BC-A945-4A2D-A872-9D9BE274B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Questa funzionalità diventa fondamentale per un amministratore di sistema</a:t>
            </a:r>
          </a:p>
          <a:p>
            <a:r>
              <a:rPr lang="it-IT" dirty="0"/>
              <a:t>Infatti conoscendo queste informazioni e confrontandole con opportuni database, si può determinare a quali </a:t>
            </a:r>
            <a:r>
              <a:rPr lang="it-IT" dirty="0" err="1"/>
              <a:t>bugs</a:t>
            </a:r>
            <a:r>
              <a:rPr lang="it-IT" dirty="0"/>
              <a:t> è vulnerabile un server</a:t>
            </a:r>
          </a:p>
          <a:p>
            <a:r>
              <a:rPr lang="it-IT" dirty="0"/>
              <a:t>Purtroppo lo stesso procedimento può essere effettuato da utenti malintenzionati che possono sfruttare tali </a:t>
            </a:r>
            <a:r>
              <a:rPr lang="it-IT" dirty="0" err="1"/>
              <a:t>bugs</a:t>
            </a:r>
            <a:r>
              <a:rPr lang="it-IT" dirty="0"/>
              <a:t> per controllare i servizi e dati </a:t>
            </a:r>
            <a:r>
              <a:rPr lang="it-IT" dirty="0" err="1"/>
              <a:t>dell’host</a:t>
            </a:r>
            <a:r>
              <a:rPr lang="it-IT" dirty="0"/>
              <a:t> target.</a:t>
            </a:r>
          </a:p>
        </p:txBody>
      </p:sp>
    </p:spTree>
    <p:extLst>
      <p:ext uri="{BB962C8B-B14F-4D97-AF65-F5344CB8AC3E}">
        <p14:creationId xmlns:p14="http://schemas.microsoft.com/office/powerpoint/2010/main" val="13307035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3326E6-F80F-49AD-9EAB-CBAE5875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Service e Version </a:t>
            </a:r>
            <a:r>
              <a:rPr lang="it-IT" dirty="0" err="1"/>
              <a:t>detection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E71322-7180-4904-9EB1-C85AABCE8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Nmap</a:t>
            </a:r>
            <a:r>
              <a:rPr lang="it-IT" dirty="0"/>
              <a:t> –</a:t>
            </a:r>
            <a:r>
              <a:rPr lang="it-IT" dirty="0" err="1"/>
              <a:t>sV</a:t>
            </a:r>
            <a:endParaRPr lang="it-IT" dirty="0"/>
          </a:p>
          <a:p>
            <a:r>
              <a:rPr lang="it-IT" dirty="0" err="1"/>
              <a:t>Namp</a:t>
            </a:r>
            <a:r>
              <a:rPr lang="it-IT" dirty="0"/>
              <a:t> –A</a:t>
            </a:r>
          </a:p>
          <a:p>
            <a:pPr lvl="1"/>
            <a:r>
              <a:rPr lang="it-IT" dirty="0"/>
              <a:t>-O &amp; -</a:t>
            </a:r>
            <a:r>
              <a:rPr lang="it-IT"/>
              <a:t>sV</a:t>
            </a:r>
          </a:p>
        </p:txBody>
      </p:sp>
    </p:spTree>
    <p:extLst>
      <p:ext uri="{BB962C8B-B14F-4D97-AF65-F5344CB8AC3E}">
        <p14:creationId xmlns:p14="http://schemas.microsoft.com/office/powerpoint/2010/main" val="2615894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3EA7E1-3EC8-4A94-97DA-D075158E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Nmap</a:t>
            </a:r>
            <a:r>
              <a:rPr lang="it-IT" dirty="0"/>
              <a:t>		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1D44E7-37D4-4A3B-8914-13A86DB44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Utilizza i pacchetti IP per ottenere informazioni:</a:t>
            </a:r>
          </a:p>
          <a:p>
            <a:pPr lvl="1"/>
            <a:r>
              <a:rPr lang="it-IT" dirty="0"/>
              <a:t>Gli </a:t>
            </a:r>
            <a:r>
              <a:rPr lang="it-IT" dirty="0" err="1"/>
              <a:t>host</a:t>
            </a:r>
            <a:r>
              <a:rPr lang="it-IT" dirty="0"/>
              <a:t> presenti/attivi su una rete</a:t>
            </a:r>
          </a:p>
          <a:p>
            <a:pPr lvl="1"/>
            <a:r>
              <a:rPr lang="it-IT" dirty="0"/>
              <a:t>I servizi che tali </a:t>
            </a:r>
            <a:r>
              <a:rPr lang="it-IT" dirty="0" err="1"/>
              <a:t>host</a:t>
            </a:r>
            <a:r>
              <a:rPr lang="it-IT" dirty="0"/>
              <a:t> rendono disponibili</a:t>
            </a:r>
          </a:p>
          <a:p>
            <a:pPr lvl="1"/>
            <a:r>
              <a:rPr lang="it-IT" dirty="0"/>
              <a:t>I sistemi operativi presenti </a:t>
            </a:r>
            <a:r>
              <a:rPr lang="it-IT" dirty="0" err="1"/>
              <a:t>sull’host</a:t>
            </a:r>
            <a:r>
              <a:rPr lang="it-IT" dirty="0"/>
              <a:t> target</a:t>
            </a:r>
          </a:p>
          <a:p>
            <a:pPr lvl="1"/>
            <a:r>
              <a:rPr lang="it-IT" dirty="0"/>
              <a:t>La presenza di firewall </a:t>
            </a:r>
            <a:r>
              <a:rPr lang="it-IT" dirty="0" err="1"/>
              <a:t>ids</a:t>
            </a:r>
            <a:r>
              <a:rPr lang="it-IT" dirty="0"/>
              <a:t> / </a:t>
            </a:r>
            <a:r>
              <a:rPr lang="it-IT" dirty="0" err="1"/>
              <a:t>ips</a:t>
            </a:r>
            <a:endParaRPr lang="it-IT" dirty="0"/>
          </a:p>
          <a:p>
            <a:pPr lvl="1"/>
            <a:r>
              <a:rPr lang="it-IT" dirty="0"/>
              <a:t>Monitor/diagnostica di </a:t>
            </a:r>
            <a:r>
              <a:rPr lang="it-IT" dirty="0" err="1"/>
              <a:t>host</a:t>
            </a:r>
            <a:endParaRPr lang="it-IT" dirty="0"/>
          </a:p>
          <a:p>
            <a:pPr lvl="1"/>
            <a:r>
              <a:rPr lang="it-IT" dirty="0" err="1"/>
              <a:t>Toubleshooting</a:t>
            </a:r>
            <a:endParaRPr lang="it-IT" dirty="0"/>
          </a:p>
          <a:p>
            <a:pPr lvl="1"/>
            <a:r>
              <a:rPr lang="it-IT" dirty="0"/>
              <a:t>altro</a:t>
            </a:r>
          </a:p>
        </p:txBody>
      </p:sp>
    </p:spTree>
    <p:extLst>
      <p:ext uri="{BB962C8B-B14F-4D97-AF65-F5344CB8AC3E}">
        <p14:creationId xmlns:p14="http://schemas.microsoft.com/office/powerpoint/2010/main" val="1364044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064661-70FD-423E-AEC7-1120BC40E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Nmap</a:t>
            </a:r>
            <a:r>
              <a:rPr lang="it-IT" dirty="0"/>
              <a:t>: lo stato delle porte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84AF55-3796-406F-86C6-E0C11F5B6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Open – un’applicazione accetta attivamente connessioni TCP o UDP su questa porta</a:t>
            </a:r>
          </a:p>
          <a:p>
            <a:r>
              <a:rPr lang="it-IT" dirty="0" err="1"/>
              <a:t>Closed</a:t>
            </a:r>
            <a:r>
              <a:rPr lang="it-IT" dirty="0"/>
              <a:t> – una porta chiusa è accessibile ma non vi è alcuna applicazione in ascolto su di essa</a:t>
            </a:r>
          </a:p>
          <a:p>
            <a:r>
              <a:rPr lang="it-IT" dirty="0" err="1"/>
              <a:t>Filtered</a:t>
            </a:r>
            <a:r>
              <a:rPr lang="it-IT" dirty="0"/>
              <a:t> – </a:t>
            </a:r>
            <a:r>
              <a:rPr lang="it-IT" dirty="0" err="1"/>
              <a:t>nmap</a:t>
            </a:r>
            <a:r>
              <a:rPr lang="it-IT" dirty="0"/>
              <a:t> non può determinare con esattezza se la porta sia aperta o meno in quanto un filtro ne impedisce l’accesso</a:t>
            </a:r>
          </a:p>
          <a:p>
            <a:r>
              <a:rPr lang="it-IT" dirty="0" err="1"/>
              <a:t>Unfiltered</a:t>
            </a:r>
            <a:r>
              <a:rPr lang="it-IT" dirty="0"/>
              <a:t> – la porta è accessibile, ma </a:t>
            </a:r>
            <a:r>
              <a:rPr lang="it-IT" dirty="0" err="1"/>
              <a:t>nmap</a:t>
            </a:r>
            <a:r>
              <a:rPr lang="it-IT" dirty="0"/>
              <a:t> non può determinarne lo stato</a:t>
            </a:r>
          </a:p>
          <a:p>
            <a:r>
              <a:rPr lang="it-IT" dirty="0" err="1"/>
              <a:t>Open|filtered</a:t>
            </a:r>
            <a:r>
              <a:rPr lang="it-IT" dirty="0"/>
              <a:t> – </a:t>
            </a:r>
            <a:r>
              <a:rPr lang="it-IT" dirty="0" err="1"/>
              <a:t>nmap</a:t>
            </a:r>
            <a:r>
              <a:rPr lang="it-IT" dirty="0"/>
              <a:t> non è in grado di determinare se una porta è aperta oppure filtrata</a:t>
            </a:r>
          </a:p>
          <a:p>
            <a:r>
              <a:rPr lang="it-IT" dirty="0" err="1"/>
              <a:t>Closed</a:t>
            </a:r>
            <a:r>
              <a:rPr lang="it-IT" dirty="0"/>
              <a:t> | </a:t>
            </a:r>
            <a:r>
              <a:rPr lang="it-IT" dirty="0" err="1"/>
              <a:t>filtered</a:t>
            </a:r>
            <a:r>
              <a:rPr lang="it-IT" dirty="0"/>
              <a:t> – </a:t>
            </a:r>
            <a:r>
              <a:rPr lang="it-IT" dirty="0" err="1"/>
              <a:t>nmap</a:t>
            </a:r>
            <a:r>
              <a:rPr lang="it-IT" dirty="0"/>
              <a:t> non è in grado di determinare se una porta è chiusa o filtrata</a:t>
            </a:r>
          </a:p>
        </p:txBody>
      </p:sp>
    </p:spTree>
    <p:extLst>
      <p:ext uri="{BB962C8B-B14F-4D97-AF65-F5344CB8AC3E}">
        <p14:creationId xmlns:p14="http://schemas.microsoft.com/office/powerpoint/2010/main" val="2891084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ABB849-378B-4EB9-B2EC-45680CC42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nmap</a:t>
            </a:r>
            <a:r>
              <a:rPr lang="it-IT" dirty="0"/>
              <a:t>: target </a:t>
            </a:r>
            <a:r>
              <a:rPr lang="it-IT" dirty="0" err="1"/>
              <a:t>specification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4AB205-2492-4FE8-8B8A-1D7A9F21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Un indirizzo IP</a:t>
            </a:r>
          </a:p>
          <a:p>
            <a:r>
              <a:rPr lang="it-IT" dirty="0"/>
              <a:t>Un nome di </a:t>
            </a:r>
            <a:r>
              <a:rPr lang="it-IT" dirty="0" err="1"/>
              <a:t>host</a:t>
            </a:r>
            <a:endParaRPr lang="it-IT" dirty="0"/>
          </a:p>
          <a:p>
            <a:r>
              <a:rPr lang="it-IT" dirty="0"/>
              <a:t>Un gruppo di indirizzi IP</a:t>
            </a:r>
          </a:p>
          <a:p>
            <a:r>
              <a:rPr lang="it-IT" dirty="0"/>
              <a:t>Un’intera rete di </a:t>
            </a:r>
            <a:r>
              <a:rPr lang="it-IT" dirty="0" err="1"/>
              <a:t>host</a:t>
            </a:r>
            <a:r>
              <a:rPr lang="it-IT" dirty="0"/>
              <a:t> adiacenti per notazione CIDR</a:t>
            </a:r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r>
              <a:rPr lang="it-IT" dirty="0" err="1"/>
              <a:t>nmap</a:t>
            </a:r>
            <a:r>
              <a:rPr lang="it-IT" dirty="0"/>
              <a:t>  46.174.37.119</a:t>
            </a:r>
          </a:p>
          <a:p>
            <a:pPr marL="457200" lvl="1" indent="0">
              <a:buNone/>
            </a:pPr>
            <a:r>
              <a:rPr lang="it-IT" dirty="0" err="1"/>
              <a:t>nmap</a:t>
            </a:r>
            <a:r>
              <a:rPr lang="it-IT" dirty="0"/>
              <a:t> </a:t>
            </a:r>
            <a:r>
              <a:rPr lang="it-IT" dirty="0">
                <a:hlinkClick r:id="rId2"/>
              </a:rPr>
              <a:t>www.victim.org</a:t>
            </a:r>
            <a:endParaRPr lang="it-IT" dirty="0"/>
          </a:p>
          <a:p>
            <a:pPr marL="457200" lvl="1" indent="0">
              <a:buNone/>
            </a:pPr>
            <a:r>
              <a:rPr lang="it-IT" dirty="0" err="1"/>
              <a:t>nmap</a:t>
            </a:r>
            <a:r>
              <a:rPr lang="it-IT" dirty="0"/>
              <a:t> 46.174.37.119-165</a:t>
            </a:r>
          </a:p>
          <a:p>
            <a:pPr marL="457200" lvl="1" indent="0">
              <a:buNone/>
            </a:pPr>
            <a:r>
              <a:rPr lang="it-IT" dirty="0" err="1"/>
              <a:t>nmap</a:t>
            </a:r>
            <a:r>
              <a:rPr lang="it-IT" dirty="0"/>
              <a:t> 46.174.37/24</a:t>
            </a:r>
          </a:p>
        </p:txBody>
      </p:sp>
    </p:spTree>
    <p:extLst>
      <p:ext uri="{BB962C8B-B14F-4D97-AF65-F5344CB8AC3E}">
        <p14:creationId xmlns:p14="http://schemas.microsoft.com/office/powerpoint/2010/main" val="1628099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66CF0F-9EC7-4FD9-8613-3283EA51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ED93BE8-8D8A-43D1-A3B8-1BE3C4505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32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EE4C41-34E4-45D0-9624-1912BF871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Zenmap</a:t>
            </a:r>
            <a:r>
              <a:rPr lang="it-IT" dirty="0"/>
              <a:t>: interfacci GUI per </a:t>
            </a:r>
            <a:r>
              <a:rPr lang="it-IT" dirty="0" err="1"/>
              <a:t>nmap</a:t>
            </a:r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6FABC0E-BC78-4305-AD61-AA714CCA6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619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2270</Words>
  <Application>Microsoft Office PowerPoint</Application>
  <PresentationFormat>Widescreen</PresentationFormat>
  <Paragraphs>255</Paragraphs>
  <Slides>47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Tema di Office</vt:lpstr>
      <vt:lpstr>Presentazione standard di PowerPoint</vt:lpstr>
      <vt:lpstr>Network scanning    </vt:lpstr>
      <vt:lpstr>Nmap </vt:lpstr>
      <vt:lpstr>Nmap </vt:lpstr>
      <vt:lpstr>Nmap   </vt:lpstr>
      <vt:lpstr>Nmap: lo stato delle porte</vt:lpstr>
      <vt:lpstr>nmap: target specification</vt:lpstr>
      <vt:lpstr>Presentazione standard di PowerPoint</vt:lpstr>
      <vt:lpstr>Zenmap: interfacci GUI per nmap</vt:lpstr>
      <vt:lpstr>Zenmap: profili già definiti</vt:lpstr>
      <vt:lpstr>Zenmap Profile…</vt:lpstr>
      <vt:lpstr>… Zenmap Profile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Elenco opzioni</vt:lpstr>
      <vt:lpstr>Ping sweep</vt:lpstr>
      <vt:lpstr>Ping sweep</vt:lpstr>
      <vt:lpstr>Port Scanning</vt:lpstr>
      <vt:lpstr>TCP port scanning </vt:lpstr>
      <vt:lpstr>Standard Scanning methods</vt:lpstr>
      <vt:lpstr>Vanilla TCP connect() method…</vt:lpstr>
      <vt:lpstr>…Vanilla TCP connect() method…</vt:lpstr>
      <vt:lpstr>…Vanilla TCP connect() method</vt:lpstr>
      <vt:lpstr>Half-open SYN flag scanning</vt:lpstr>
      <vt:lpstr>…Half-open SYN flag scanning…</vt:lpstr>
      <vt:lpstr>…Half-open SYN flag scanning</vt:lpstr>
      <vt:lpstr>Stealth TCP scanning methods</vt:lpstr>
      <vt:lpstr>Inverse TCP flag scanning</vt:lpstr>
      <vt:lpstr>…Inverse TCP flag scanning…</vt:lpstr>
      <vt:lpstr>Inverse TCp flag scanning </vt:lpstr>
      <vt:lpstr>ACK flag probe scanning</vt:lpstr>
      <vt:lpstr>ACK flag probe scanning</vt:lpstr>
      <vt:lpstr>ACK flag probe scanning</vt:lpstr>
      <vt:lpstr>FTP bounce attack</vt:lpstr>
      <vt:lpstr>UDP port scanning</vt:lpstr>
      <vt:lpstr>IP ID SCAN…</vt:lpstr>
      <vt:lpstr>… IP ID SCAN</vt:lpstr>
      <vt:lpstr>UDP port scanning</vt:lpstr>
      <vt:lpstr>UDP port scanning</vt:lpstr>
      <vt:lpstr>UDP port scanning</vt:lpstr>
      <vt:lpstr>Fingerprinting</vt:lpstr>
      <vt:lpstr>Presentazione standard di PowerPoint</vt:lpstr>
      <vt:lpstr>Service e Version Detection</vt:lpstr>
      <vt:lpstr>Service e Version Detection</vt:lpstr>
      <vt:lpstr>Service e Version detection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corrado aaron visaggio</dc:creator>
  <cp:lastModifiedBy>corrado aaron visaggio</cp:lastModifiedBy>
  <cp:revision>19</cp:revision>
  <dcterms:created xsi:type="dcterms:W3CDTF">2018-11-17T09:53:29Z</dcterms:created>
  <dcterms:modified xsi:type="dcterms:W3CDTF">2018-11-21T18:22:45Z</dcterms:modified>
</cp:coreProperties>
</file>