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3"/>
  </p:notesMasterIdLst>
  <p:sldIdLst>
    <p:sldId id="256" r:id="rId2"/>
    <p:sldId id="478" r:id="rId3"/>
    <p:sldId id="374" r:id="rId4"/>
    <p:sldId id="375" r:id="rId5"/>
    <p:sldId id="376" r:id="rId6"/>
    <p:sldId id="377" r:id="rId7"/>
    <p:sldId id="378" r:id="rId8"/>
    <p:sldId id="381" r:id="rId9"/>
    <p:sldId id="382" r:id="rId10"/>
    <p:sldId id="470" r:id="rId11"/>
    <p:sldId id="471" r:id="rId12"/>
    <p:sldId id="472" r:id="rId13"/>
    <p:sldId id="473" r:id="rId14"/>
    <p:sldId id="474" r:id="rId15"/>
    <p:sldId id="476" r:id="rId16"/>
    <p:sldId id="477" r:id="rId17"/>
    <p:sldId id="463" r:id="rId18"/>
    <p:sldId id="434" r:id="rId19"/>
    <p:sldId id="435" r:id="rId20"/>
    <p:sldId id="450" r:id="rId21"/>
    <p:sldId id="451" r:id="rId22"/>
    <p:sldId id="464" r:id="rId23"/>
    <p:sldId id="452" r:id="rId24"/>
    <p:sldId id="453" r:id="rId25"/>
    <p:sldId id="454" r:id="rId26"/>
    <p:sldId id="455" r:id="rId27"/>
    <p:sldId id="456" r:id="rId28"/>
    <p:sldId id="465" r:id="rId29"/>
    <p:sldId id="457" r:id="rId30"/>
    <p:sldId id="458" r:id="rId31"/>
    <p:sldId id="459" r:id="rId32"/>
    <p:sldId id="460" r:id="rId33"/>
    <p:sldId id="461" r:id="rId34"/>
    <p:sldId id="468" r:id="rId35"/>
    <p:sldId id="466" r:id="rId36"/>
    <p:sldId id="388" r:id="rId37"/>
    <p:sldId id="467" r:id="rId38"/>
    <p:sldId id="383" r:id="rId39"/>
    <p:sldId id="384" r:id="rId40"/>
    <p:sldId id="385" r:id="rId41"/>
    <p:sldId id="386" r:id="rId42"/>
    <p:sldId id="469" r:id="rId43"/>
    <p:sldId id="387" r:id="rId44"/>
    <p:sldId id="419" r:id="rId45"/>
    <p:sldId id="433" r:id="rId46"/>
    <p:sldId id="403" r:id="rId47"/>
    <p:sldId id="404" r:id="rId48"/>
    <p:sldId id="405" r:id="rId49"/>
    <p:sldId id="407" r:id="rId50"/>
    <p:sldId id="408" r:id="rId51"/>
    <p:sldId id="411" r:id="rId52"/>
    <p:sldId id="412" r:id="rId53"/>
    <p:sldId id="414" r:id="rId54"/>
    <p:sldId id="415" r:id="rId55"/>
    <p:sldId id="416" r:id="rId56"/>
    <p:sldId id="367" r:id="rId57"/>
    <p:sldId id="368" r:id="rId58"/>
    <p:sldId id="369" r:id="rId59"/>
    <p:sldId id="370" r:id="rId60"/>
    <p:sldId id="371" r:id="rId61"/>
    <p:sldId id="372" r:id="rId62"/>
    <p:sldId id="373" r:id="rId63"/>
    <p:sldId id="338" r:id="rId64"/>
    <p:sldId id="339" r:id="rId65"/>
    <p:sldId id="340" r:id="rId66"/>
    <p:sldId id="341" r:id="rId67"/>
    <p:sldId id="417" r:id="rId68"/>
    <p:sldId id="418" r:id="rId69"/>
    <p:sldId id="475" r:id="rId70"/>
    <p:sldId id="257" r:id="rId71"/>
    <p:sldId id="258" r:id="rId72"/>
    <p:sldId id="259" r:id="rId73"/>
    <p:sldId id="260" r:id="rId74"/>
    <p:sldId id="261" r:id="rId75"/>
    <p:sldId id="262" r:id="rId76"/>
    <p:sldId id="263" r:id="rId77"/>
    <p:sldId id="430" r:id="rId78"/>
    <p:sldId id="264" r:id="rId79"/>
    <p:sldId id="265" r:id="rId80"/>
    <p:sldId id="266" r:id="rId81"/>
    <p:sldId id="267" r:id="rId82"/>
    <p:sldId id="268" r:id="rId83"/>
    <p:sldId id="269" r:id="rId84"/>
    <p:sldId id="270" r:id="rId85"/>
    <p:sldId id="271" r:id="rId86"/>
    <p:sldId id="272" r:id="rId87"/>
    <p:sldId id="273" r:id="rId88"/>
    <p:sldId id="274" r:id="rId89"/>
    <p:sldId id="275" r:id="rId90"/>
    <p:sldId id="276" r:id="rId91"/>
    <p:sldId id="277" r:id="rId92"/>
    <p:sldId id="278" r:id="rId93"/>
    <p:sldId id="279" r:id="rId94"/>
    <p:sldId id="391" r:id="rId95"/>
    <p:sldId id="390" r:id="rId96"/>
    <p:sldId id="392" r:id="rId97"/>
    <p:sldId id="393" r:id="rId98"/>
    <p:sldId id="280" r:id="rId99"/>
    <p:sldId id="281" r:id="rId100"/>
    <p:sldId id="282" r:id="rId101"/>
    <p:sldId id="283" r:id="rId102"/>
    <p:sldId id="284" r:id="rId103"/>
    <p:sldId id="285" r:id="rId104"/>
    <p:sldId id="394" r:id="rId105"/>
    <p:sldId id="395" r:id="rId106"/>
    <p:sldId id="397" r:id="rId107"/>
    <p:sldId id="396" r:id="rId108"/>
    <p:sldId id="398" r:id="rId109"/>
    <p:sldId id="399" r:id="rId110"/>
    <p:sldId id="400" r:id="rId111"/>
    <p:sldId id="401" r:id="rId112"/>
    <p:sldId id="402" r:id="rId113"/>
    <p:sldId id="286" r:id="rId114"/>
    <p:sldId id="287" r:id="rId115"/>
    <p:sldId id="288" r:id="rId116"/>
    <p:sldId id="289" r:id="rId117"/>
    <p:sldId id="290" r:id="rId118"/>
    <p:sldId id="291" r:id="rId119"/>
    <p:sldId id="292" r:id="rId120"/>
    <p:sldId id="293" r:id="rId121"/>
    <p:sldId id="296" r:id="rId122"/>
    <p:sldId id="297" r:id="rId123"/>
    <p:sldId id="298" r:id="rId124"/>
    <p:sldId id="299" r:id="rId125"/>
    <p:sldId id="300" r:id="rId126"/>
    <p:sldId id="301" r:id="rId127"/>
    <p:sldId id="302" r:id="rId128"/>
    <p:sldId id="303" r:id="rId129"/>
    <p:sldId id="305" r:id="rId130"/>
    <p:sldId id="306" r:id="rId131"/>
    <p:sldId id="307" r:id="rId132"/>
    <p:sldId id="308" r:id="rId133"/>
    <p:sldId id="309" r:id="rId134"/>
    <p:sldId id="310" r:id="rId135"/>
    <p:sldId id="311" r:id="rId136"/>
    <p:sldId id="312" r:id="rId137"/>
    <p:sldId id="314" r:id="rId138"/>
    <p:sldId id="315" r:id="rId139"/>
    <p:sldId id="316" r:id="rId140"/>
    <p:sldId id="317" r:id="rId141"/>
    <p:sldId id="318" r:id="rId142"/>
    <p:sldId id="319" r:id="rId143"/>
    <p:sldId id="320" r:id="rId144"/>
    <p:sldId id="366" r:id="rId145"/>
    <p:sldId id="321" r:id="rId146"/>
    <p:sldId id="322" r:id="rId147"/>
    <p:sldId id="323" r:id="rId148"/>
    <p:sldId id="324" r:id="rId149"/>
    <p:sldId id="325" r:id="rId150"/>
    <p:sldId id="326" r:id="rId151"/>
    <p:sldId id="327" r:id="rId152"/>
    <p:sldId id="328" r:id="rId153"/>
    <p:sldId id="329" r:id="rId154"/>
    <p:sldId id="330" r:id="rId155"/>
    <p:sldId id="331" r:id="rId156"/>
    <p:sldId id="332" r:id="rId157"/>
    <p:sldId id="333" r:id="rId158"/>
    <p:sldId id="334" r:id="rId159"/>
    <p:sldId id="335" r:id="rId160"/>
    <p:sldId id="336" r:id="rId161"/>
    <p:sldId id="432" r:id="rId1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rrado aaron visaggio" initials="cav" lastIdx="1" clrIdx="0">
    <p:extLst>
      <p:ext uri="{19B8F6BF-5375-455C-9EA6-DF929625EA0E}">
        <p15:presenceInfo xmlns:p15="http://schemas.microsoft.com/office/powerpoint/2012/main" userId="f3973cb1844574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92929"/>
    <a:srgbClr val="333333"/>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173" autoAdjust="0"/>
  </p:normalViewPr>
  <p:slideViewPr>
    <p:cSldViewPr>
      <p:cViewPr varScale="1">
        <p:scale>
          <a:sx n="71" d="100"/>
          <a:sy n="71" d="100"/>
        </p:scale>
        <p:origin x="1786"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52BBC0-F775-4C5D-9045-B6C3F287688F}" type="datetimeFigureOut">
              <a:rPr lang="it-IT" smtClean="0"/>
              <a:t>12/11/2019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28CEBE-E468-4997-9B23-F99AEC32F2E9}" type="slidenum">
              <a:rPr lang="it-IT" smtClean="0"/>
              <a:t>‹N›</a:t>
            </a:fld>
            <a:endParaRPr lang="it-IT"/>
          </a:p>
        </p:txBody>
      </p:sp>
    </p:spTree>
    <p:extLst>
      <p:ext uri="{BB962C8B-B14F-4D97-AF65-F5344CB8AC3E}">
        <p14:creationId xmlns:p14="http://schemas.microsoft.com/office/powerpoint/2010/main" val="4053177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dirty="0" err="1"/>
              <a:t>Aircrafts</a:t>
            </a:r>
            <a:r>
              <a:rPr lang="it-IT" sz="1200" dirty="0"/>
              <a:t> </a:t>
            </a:r>
            <a:r>
              <a:rPr lang="it-IT" sz="1200" dirty="0" err="1"/>
              <a:t>increased</a:t>
            </a:r>
            <a:r>
              <a:rPr lang="it-IT" sz="1200" dirty="0"/>
              <a:t> </a:t>
            </a:r>
            <a:r>
              <a:rPr lang="it-IT" sz="1200" dirty="0" err="1"/>
              <a:t>their</a:t>
            </a:r>
            <a:r>
              <a:rPr lang="it-IT" sz="1200" dirty="0"/>
              <a:t> </a:t>
            </a:r>
            <a:r>
              <a:rPr lang="it-IT" sz="1200" dirty="0" err="1"/>
              <a:t>technology</a:t>
            </a:r>
            <a:r>
              <a:rPr lang="it-IT" sz="1200" dirty="0"/>
              <a:t>, </a:t>
            </a:r>
            <a:r>
              <a:rPr lang="it-IT" sz="1200" dirty="0" err="1"/>
              <a:t>but</a:t>
            </a:r>
            <a:r>
              <a:rPr lang="it-IT" sz="1200" dirty="0"/>
              <a:t> training of </a:t>
            </a:r>
            <a:r>
              <a:rPr lang="it-IT" sz="1200" dirty="0" err="1"/>
              <a:t>pilots</a:t>
            </a:r>
            <a:r>
              <a:rPr lang="it-IT" sz="1200" dirty="0"/>
              <a:t> </a:t>
            </a:r>
            <a:r>
              <a:rPr lang="it-IT" sz="1200" dirty="0" err="1"/>
              <a:t>did</a:t>
            </a:r>
            <a:r>
              <a:rPr lang="it-IT" sz="1200" dirty="0"/>
              <a:t> </a:t>
            </a:r>
            <a:r>
              <a:rPr lang="it-IT" sz="1200" dirty="0" err="1"/>
              <a:t>not</a:t>
            </a:r>
            <a:r>
              <a:rPr lang="it-IT" sz="1200" dirty="0"/>
              <a:t> </a:t>
            </a:r>
            <a:r>
              <a:rPr lang="it-IT" sz="1200" dirty="0" err="1"/>
              <a:t>decrease</a:t>
            </a:r>
            <a:r>
              <a:rPr lang="it-IT" sz="1200" dirty="0"/>
              <a:t>.</a:t>
            </a:r>
          </a:p>
          <a:p>
            <a:r>
              <a:rPr lang="it-IT" sz="1200" dirty="0" err="1"/>
              <a:t>You</a:t>
            </a:r>
            <a:r>
              <a:rPr lang="it-IT" sz="1200" dirty="0"/>
              <a:t> </a:t>
            </a:r>
            <a:r>
              <a:rPr lang="it-IT" sz="1200" dirty="0" err="1"/>
              <a:t>choose</a:t>
            </a:r>
            <a:r>
              <a:rPr lang="it-IT" sz="1200" dirty="0"/>
              <a:t> an hospital for the </a:t>
            </a:r>
            <a:r>
              <a:rPr lang="it-IT" sz="1200" dirty="0" err="1"/>
              <a:t>equipement</a:t>
            </a:r>
            <a:r>
              <a:rPr lang="it-IT" sz="1200" dirty="0"/>
              <a:t> </a:t>
            </a:r>
            <a:r>
              <a:rPr lang="it-IT" sz="1200" dirty="0" err="1"/>
              <a:t>they</a:t>
            </a:r>
            <a:r>
              <a:rPr lang="it-IT" sz="1200" dirty="0"/>
              <a:t> </a:t>
            </a:r>
            <a:r>
              <a:rPr lang="it-IT" sz="1200" dirty="0" err="1"/>
              <a:t>have</a:t>
            </a:r>
            <a:r>
              <a:rPr lang="it-IT" sz="1200" dirty="0"/>
              <a:t> or for the </a:t>
            </a:r>
            <a:r>
              <a:rPr lang="it-IT" sz="1200" dirty="0" err="1"/>
              <a:t>equipes</a:t>
            </a:r>
            <a:r>
              <a:rPr lang="it-IT" sz="1200" dirty="0"/>
              <a:t> </a:t>
            </a:r>
            <a:r>
              <a:rPr lang="it-IT" sz="1200" dirty="0" err="1"/>
              <a:t>they</a:t>
            </a:r>
            <a:r>
              <a:rPr lang="it-IT" sz="1200" dirty="0"/>
              <a:t> </a:t>
            </a:r>
            <a:r>
              <a:rPr lang="it-IT" sz="1200" dirty="0" err="1"/>
              <a:t>have</a:t>
            </a:r>
            <a:r>
              <a:rPr lang="it-IT" sz="1200" dirty="0"/>
              <a:t>?</a:t>
            </a:r>
          </a:p>
          <a:p>
            <a:endParaRPr lang="it-IT" dirty="0"/>
          </a:p>
        </p:txBody>
      </p:sp>
      <p:sp>
        <p:nvSpPr>
          <p:cNvPr id="4" name="Segnaposto numero diapositiva 3"/>
          <p:cNvSpPr>
            <a:spLocks noGrp="1"/>
          </p:cNvSpPr>
          <p:nvPr>
            <p:ph type="sldNum" sz="quarter" idx="10"/>
          </p:nvPr>
        </p:nvSpPr>
        <p:spPr/>
        <p:txBody>
          <a:bodyPr/>
          <a:lstStyle/>
          <a:p>
            <a:fld id="{8428CEBE-E468-4997-9B23-F99AEC32F2E9}" type="slidenum">
              <a:rPr lang="it-IT" smtClean="0"/>
              <a:t>36</a:t>
            </a:fld>
            <a:endParaRPr lang="it-IT"/>
          </a:p>
        </p:txBody>
      </p:sp>
    </p:spTree>
    <p:extLst>
      <p:ext uri="{BB962C8B-B14F-4D97-AF65-F5344CB8AC3E}">
        <p14:creationId xmlns:p14="http://schemas.microsoft.com/office/powerpoint/2010/main" val="348634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8428CEBE-E468-4997-9B23-F99AEC32F2E9}" type="slidenum">
              <a:rPr lang="it-IT" smtClean="0"/>
              <a:t>143</a:t>
            </a:fld>
            <a:endParaRPr lang="it-IT"/>
          </a:p>
        </p:txBody>
      </p:sp>
    </p:spTree>
    <p:extLst>
      <p:ext uri="{BB962C8B-B14F-4D97-AF65-F5344CB8AC3E}">
        <p14:creationId xmlns:p14="http://schemas.microsoft.com/office/powerpoint/2010/main" val="272258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interesting observation is that the model does not require authentication</a:t>
            </a:r>
          </a:p>
          <a:p>
            <a:r>
              <a:rPr lang="en-US" sz="1200" b="0" i="0" u="none" strike="noStrike" kern="1200" baseline="0" dirty="0">
                <a:solidFill>
                  <a:schemeClr val="tx1"/>
                </a:solidFill>
                <a:latin typeface="+mn-lt"/>
                <a:ea typeface="+mn-ea"/>
                <a:cs typeface="+mn-cs"/>
              </a:rPr>
              <a:t>when a user logs into the system, because the user may manipulate only UDIs.</a:t>
            </a:r>
            <a:endParaRPr lang="en-US" dirty="0"/>
          </a:p>
        </p:txBody>
      </p:sp>
      <p:sp>
        <p:nvSpPr>
          <p:cNvPr id="4" name="Segnaposto numero diapositiva 3"/>
          <p:cNvSpPr>
            <a:spLocks noGrp="1"/>
          </p:cNvSpPr>
          <p:nvPr>
            <p:ph type="sldNum" sz="quarter" idx="10"/>
          </p:nvPr>
        </p:nvSpPr>
        <p:spPr/>
        <p:txBody>
          <a:bodyPr/>
          <a:lstStyle/>
          <a:p>
            <a:fld id="{8428CEBE-E468-4997-9B23-F99AEC32F2E9}" type="slidenum">
              <a:rPr lang="it-IT" smtClean="0"/>
              <a:t>145</a:t>
            </a:fld>
            <a:endParaRPr lang="it-IT"/>
          </a:p>
        </p:txBody>
      </p:sp>
    </p:spTree>
    <p:extLst>
      <p:ext uri="{BB962C8B-B14F-4D97-AF65-F5344CB8AC3E}">
        <p14:creationId xmlns:p14="http://schemas.microsoft.com/office/powerpoint/2010/main" val="1320074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the </a:t>
            </a:r>
            <a:r>
              <a:rPr lang="it-IT" dirty="0" err="1"/>
              <a:t>Biba</a:t>
            </a:r>
            <a:r>
              <a:rPr lang="it-IT" dirty="0"/>
              <a:t> model </a:t>
            </a:r>
            <a:r>
              <a:rPr lang="en-US" sz="1200" b="0" i="0" u="none" strike="noStrike" kern="1200" baseline="0" dirty="0">
                <a:solidFill>
                  <a:schemeClr val="tx1"/>
                </a:solidFill>
                <a:latin typeface="+mn-lt"/>
                <a:ea typeface="+mn-ea"/>
                <a:cs typeface="+mn-cs"/>
              </a:rPr>
              <a:t>No mechanism or procedure is provided to verify the trusted entities </a:t>
            </a:r>
            <a:r>
              <a:rPr lang="en-US" sz="1200" b="0" i="1" u="none" strike="noStrike" kern="1200" baseline="0" dirty="0">
                <a:solidFill>
                  <a:schemeClr val="tx1"/>
                </a:solidFill>
                <a:latin typeface="+mn-lt"/>
                <a:ea typeface="+mn-ea"/>
                <a:cs typeface="+mn-cs"/>
              </a:rPr>
              <a:t>or their actions</a:t>
            </a:r>
            <a:r>
              <a:rPr lang="en-US" sz="1200" b="0" i="0" u="none" strike="noStrike" kern="1200" baseline="0" dirty="0">
                <a:solidFill>
                  <a:schemeClr val="tx1"/>
                </a:solidFill>
                <a:latin typeface="+mn-lt"/>
                <a:ea typeface="+mn-ea"/>
                <a:cs typeface="+mn-cs"/>
              </a:rPr>
              <a:t>.</a:t>
            </a:r>
            <a:endParaRPr lang="en-US" dirty="0"/>
          </a:p>
        </p:txBody>
      </p:sp>
      <p:sp>
        <p:nvSpPr>
          <p:cNvPr id="4" name="Segnaposto numero diapositiva 3"/>
          <p:cNvSpPr>
            <a:spLocks noGrp="1"/>
          </p:cNvSpPr>
          <p:nvPr>
            <p:ph type="sldNum" sz="quarter" idx="10"/>
          </p:nvPr>
        </p:nvSpPr>
        <p:spPr/>
        <p:txBody>
          <a:bodyPr/>
          <a:lstStyle/>
          <a:p>
            <a:fld id="{8428CEBE-E468-4997-9B23-F99AEC32F2E9}" type="slidenum">
              <a:rPr lang="it-IT" smtClean="0"/>
              <a:t>148</a:t>
            </a:fld>
            <a:endParaRPr lang="it-IT"/>
          </a:p>
        </p:txBody>
      </p:sp>
    </p:spTree>
    <p:extLst>
      <p:ext uri="{BB962C8B-B14F-4D97-AF65-F5344CB8AC3E}">
        <p14:creationId xmlns:p14="http://schemas.microsoft.com/office/powerpoint/2010/main" val="541529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Anthony has access to the objects in the CD of Bank of America. Because the</a:t>
            </a:r>
          </a:p>
          <a:p>
            <a:r>
              <a:rPr lang="en-US" sz="1200" b="0" i="0" u="none" strike="noStrike" kern="1200" baseline="0" dirty="0">
                <a:solidFill>
                  <a:schemeClr val="tx1"/>
                </a:solidFill>
                <a:latin typeface="+mn-lt"/>
                <a:ea typeface="+mn-ea"/>
                <a:cs typeface="+mn-cs"/>
              </a:rPr>
              <a:t>CD of Citibank is in the same COI class as that of Bank of America, Anthony cannot</a:t>
            </a:r>
          </a:p>
          <a:p>
            <a:r>
              <a:rPr lang="en-US" sz="1200" b="0" i="0" u="none" strike="noStrike" kern="1200" baseline="0" dirty="0">
                <a:solidFill>
                  <a:schemeClr val="tx1"/>
                </a:solidFill>
                <a:latin typeface="+mn-lt"/>
                <a:ea typeface="+mn-ea"/>
                <a:cs typeface="+mn-cs"/>
              </a:rPr>
              <a:t>gain access to the objects in Citibank’s CD. Thus, this structure of the database provides</a:t>
            </a:r>
          </a:p>
          <a:p>
            <a:r>
              <a:rPr lang="en-US" sz="1200" b="0" i="0" u="none" strike="noStrike" kern="1200" baseline="0" dirty="0">
                <a:solidFill>
                  <a:schemeClr val="tx1"/>
                </a:solidFill>
                <a:latin typeface="+mn-lt"/>
                <a:ea typeface="+mn-ea"/>
                <a:cs typeface="+mn-cs"/>
              </a:rPr>
              <a:t>the required ability. (See Figure 7–1.)</a:t>
            </a:r>
          </a:p>
          <a:p>
            <a:r>
              <a:rPr lang="en-US" sz="1200" b="0" i="0" u="none" strike="noStrike" kern="1200" baseline="0" dirty="0">
                <a:solidFill>
                  <a:schemeClr val="tx1"/>
                </a:solidFill>
                <a:latin typeface="+mn-lt"/>
                <a:ea typeface="+mn-ea"/>
                <a:cs typeface="+mn-cs"/>
              </a:rPr>
              <a:t>This implies a </a:t>
            </a:r>
            <a:r>
              <a:rPr lang="en-US" sz="1200" b="1" i="0" u="none" strike="noStrike" kern="1200" baseline="0" dirty="0">
                <a:solidFill>
                  <a:schemeClr val="tx1"/>
                </a:solidFill>
                <a:latin typeface="+mn-lt"/>
                <a:ea typeface="+mn-ea"/>
                <a:cs typeface="+mn-cs"/>
              </a:rPr>
              <a:t>temporal element</a:t>
            </a:r>
            <a:r>
              <a:rPr lang="en-US" sz="1200" b="0" i="0" u="none" strike="noStrike" kern="1200" baseline="0" dirty="0">
                <a:solidFill>
                  <a:schemeClr val="tx1"/>
                </a:solidFill>
                <a:latin typeface="+mn-lt"/>
                <a:ea typeface="+mn-ea"/>
                <a:cs typeface="+mn-cs"/>
              </a:rPr>
              <a:t>. Suppose Anthony first worked on Bank of</a:t>
            </a:r>
          </a:p>
          <a:p>
            <a:r>
              <a:rPr lang="en-US" sz="1200" b="0" i="0" u="none" strike="noStrike" kern="1200" baseline="0" dirty="0">
                <a:solidFill>
                  <a:schemeClr val="tx1"/>
                </a:solidFill>
                <a:latin typeface="+mn-lt"/>
                <a:ea typeface="+mn-ea"/>
                <a:cs typeface="+mn-cs"/>
              </a:rPr>
              <a:t>America’s portfolio and was then transferred to Citibank’s portfolio. Even though he is</a:t>
            </a:r>
          </a:p>
          <a:p>
            <a:r>
              <a:rPr lang="en-US" sz="1200" b="0" i="0" u="none" strike="noStrike" kern="1200" baseline="0" dirty="0">
                <a:solidFill>
                  <a:schemeClr val="tx1"/>
                </a:solidFill>
                <a:latin typeface="+mn-lt"/>
                <a:ea typeface="+mn-ea"/>
                <a:cs typeface="+mn-cs"/>
              </a:rPr>
              <a:t>working only on one CD in the bank COI class at a time, much of the information he</a:t>
            </a:r>
          </a:p>
          <a:p>
            <a:r>
              <a:rPr lang="en-US" sz="1200" b="0" i="0" u="none" strike="noStrike" kern="1200" baseline="0" dirty="0">
                <a:solidFill>
                  <a:schemeClr val="tx1"/>
                </a:solidFill>
                <a:latin typeface="+mn-lt"/>
                <a:ea typeface="+mn-ea"/>
                <a:cs typeface="+mn-cs"/>
              </a:rPr>
              <a:t>learned from Bank of America’s portfolio will be current. Hence, he can guide Citibank’s investments using information about Bank of America—a conflict of interest</a:t>
            </a:r>
            <a:endParaRPr lang="it-IT" dirty="0"/>
          </a:p>
        </p:txBody>
      </p:sp>
      <p:sp>
        <p:nvSpPr>
          <p:cNvPr id="4" name="Segnaposto numero diapositiva 3"/>
          <p:cNvSpPr>
            <a:spLocks noGrp="1"/>
          </p:cNvSpPr>
          <p:nvPr>
            <p:ph type="sldNum" sz="quarter" idx="10"/>
          </p:nvPr>
        </p:nvSpPr>
        <p:spPr/>
        <p:txBody>
          <a:bodyPr/>
          <a:lstStyle/>
          <a:p>
            <a:fld id="{8428CEBE-E468-4997-9B23-F99AEC32F2E9}" type="slidenum">
              <a:rPr lang="it-IT" smtClean="0"/>
              <a:t>151</a:t>
            </a:fld>
            <a:endParaRPr lang="it-IT"/>
          </a:p>
        </p:txBody>
      </p:sp>
    </p:spTree>
    <p:extLst>
      <p:ext uri="{BB962C8B-B14F-4D97-AF65-F5344CB8AC3E}">
        <p14:creationId xmlns:p14="http://schemas.microsoft.com/office/powerpoint/2010/main" val="433879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err="1">
                <a:solidFill>
                  <a:schemeClr val="tx1"/>
                </a:solidFill>
                <a:latin typeface="+mn-lt"/>
                <a:ea typeface="+mn-ea"/>
                <a:cs typeface="+mn-cs"/>
              </a:rPr>
              <a:t>Given</a:t>
            </a:r>
            <a:endParaRPr lang="it-IT"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these assumptions, in the situation above, Bank of America’s COI class and</a:t>
            </a:r>
          </a:p>
          <a:p>
            <a:r>
              <a:rPr lang="en-US" sz="1200" b="0" i="0" u="none" strike="noStrike" kern="1200" baseline="0" dirty="0">
                <a:solidFill>
                  <a:schemeClr val="tx1"/>
                </a:solidFill>
                <a:latin typeface="+mn-lt"/>
                <a:ea typeface="+mn-ea"/>
                <a:cs typeface="+mn-cs"/>
              </a:rPr>
              <a:t>Citibank’s COI class are the same, so the second part of the CW-simple security condition</a:t>
            </a:r>
          </a:p>
          <a:p>
            <a:r>
              <a:rPr lang="en-US" sz="1200" b="0" i="0" u="none" strike="noStrike" kern="1200" baseline="0" dirty="0">
                <a:solidFill>
                  <a:schemeClr val="tx1"/>
                </a:solidFill>
                <a:latin typeface="+mn-lt"/>
                <a:ea typeface="+mn-ea"/>
                <a:cs typeface="+mn-cs"/>
              </a:rPr>
              <a:t>applies, and Anthony cannot access an object in the former, having already</a:t>
            </a:r>
          </a:p>
          <a:p>
            <a:r>
              <a:rPr lang="en-US" sz="1200" b="0" i="0" u="none" strike="noStrike" kern="1200" baseline="0" dirty="0">
                <a:solidFill>
                  <a:schemeClr val="tx1"/>
                </a:solidFill>
                <a:latin typeface="+mn-lt"/>
                <a:ea typeface="+mn-ea"/>
                <a:cs typeface="+mn-cs"/>
              </a:rPr>
              <a:t>accessed an object in the latter.</a:t>
            </a:r>
          </a:p>
          <a:p>
            <a:r>
              <a:rPr lang="en-US" sz="1200" b="0" i="0" u="none" strike="noStrike" kern="1200" baseline="0" dirty="0">
                <a:solidFill>
                  <a:schemeClr val="tx1"/>
                </a:solidFill>
                <a:latin typeface="+mn-lt"/>
                <a:ea typeface="+mn-ea"/>
                <a:cs typeface="+mn-cs"/>
              </a:rPr>
              <a:t>Two immediate consequences of this rule affect subject rights. First, once a</a:t>
            </a:r>
          </a:p>
          <a:p>
            <a:r>
              <a:rPr lang="en-US" sz="1200" b="0" i="0" u="none" strike="noStrike" kern="1200" baseline="0" dirty="0">
                <a:solidFill>
                  <a:schemeClr val="tx1"/>
                </a:solidFill>
                <a:latin typeface="+mn-lt"/>
                <a:ea typeface="+mn-ea"/>
                <a:cs typeface="+mn-cs"/>
              </a:rPr>
              <a:t>subject reads any object in a COI class, the only other objects in that COI class that</a:t>
            </a:r>
          </a:p>
          <a:p>
            <a:r>
              <a:rPr lang="en-US" sz="1200" b="0" i="0" u="none" strike="noStrike" kern="1200" baseline="0" dirty="0">
                <a:solidFill>
                  <a:schemeClr val="tx1"/>
                </a:solidFill>
                <a:latin typeface="+mn-lt"/>
                <a:ea typeface="+mn-ea"/>
                <a:cs typeface="+mn-cs"/>
              </a:rPr>
              <a:t>the subject can read are in the same CD as the read object. So, if Susan accesses</a:t>
            </a:r>
          </a:p>
          <a:p>
            <a:r>
              <a:rPr lang="en-US" sz="1200" b="0" i="0" u="none" strike="noStrike" kern="1200" baseline="0" dirty="0">
                <a:solidFill>
                  <a:schemeClr val="tx1"/>
                </a:solidFill>
                <a:latin typeface="+mn-lt"/>
                <a:ea typeface="+mn-ea"/>
                <a:cs typeface="+mn-cs"/>
              </a:rPr>
              <a:t>some information in Citibank’s CD, </a:t>
            </a:r>
            <a:r>
              <a:rPr lang="en-US" sz="1200" b="1" i="0" u="none" strike="noStrike" kern="1200" baseline="0" dirty="0">
                <a:solidFill>
                  <a:schemeClr val="tx1"/>
                </a:solidFill>
                <a:latin typeface="+mn-lt"/>
                <a:ea typeface="+mn-ea"/>
                <a:cs typeface="+mn-cs"/>
              </a:rPr>
              <a:t>she cannot later access information in Bank of</a:t>
            </a:r>
          </a:p>
          <a:p>
            <a:r>
              <a:rPr lang="it-IT" sz="1200" b="1" i="0" u="none" strike="noStrike" kern="1200" baseline="0" dirty="0" err="1">
                <a:solidFill>
                  <a:schemeClr val="tx1"/>
                </a:solidFill>
                <a:latin typeface="+mn-lt"/>
                <a:ea typeface="+mn-ea"/>
                <a:cs typeface="+mn-cs"/>
              </a:rPr>
              <a:t>America’s</a:t>
            </a:r>
            <a:r>
              <a:rPr lang="it-IT" sz="1200" b="1" i="0" u="none" strike="noStrike" kern="1200" baseline="0" dirty="0">
                <a:solidFill>
                  <a:schemeClr val="tx1"/>
                </a:solidFill>
                <a:latin typeface="+mn-lt"/>
                <a:ea typeface="+mn-ea"/>
                <a:cs typeface="+mn-cs"/>
              </a:rPr>
              <a:t> CD</a:t>
            </a:r>
            <a:r>
              <a:rPr lang="it-IT"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Second, the minimum number of subjects needed to access every object in a</a:t>
            </a:r>
          </a:p>
          <a:p>
            <a:r>
              <a:rPr lang="en-US" sz="1200" b="0" i="0" u="none" strike="noStrike" kern="1200" baseline="0" dirty="0">
                <a:solidFill>
                  <a:schemeClr val="tx1"/>
                </a:solidFill>
                <a:latin typeface="+mn-lt"/>
                <a:ea typeface="+mn-ea"/>
                <a:cs typeface="+mn-cs"/>
              </a:rPr>
              <a:t>COI class is the same as the number of CDs in that COI class. If the gasoline company</a:t>
            </a:r>
          </a:p>
          <a:p>
            <a:r>
              <a:rPr lang="en-US" sz="1200" b="0" i="0" u="none" strike="noStrike" kern="1200" baseline="0" dirty="0">
                <a:solidFill>
                  <a:schemeClr val="tx1"/>
                </a:solidFill>
                <a:latin typeface="+mn-lt"/>
                <a:ea typeface="+mn-ea"/>
                <a:cs typeface="+mn-cs"/>
              </a:rPr>
              <a:t>COI class has four CDs, then at least </a:t>
            </a:r>
            <a:r>
              <a:rPr lang="en-US" sz="1200" b="1" i="0" u="none" strike="noStrike" kern="1200" baseline="0" dirty="0">
                <a:solidFill>
                  <a:schemeClr val="tx1"/>
                </a:solidFill>
                <a:latin typeface="+mn-lt"/>
                <a:ea typeface="+mn-ea"/>
                <a:cs typeface="+mn-cs"/>
              </a:rPr>
              <a:t>four analysts are needed to access all</a:t>
            </a:r>
          </a:p>
          <a:p>
            <a:r>
              <a:rPr lang="en-US" sz="1200" b="1" i="0" u="none" strike="noStrike" kern="1200" baseline="0" dirty="0">
                <a:solidFill>
                  <a:schemeClr val="tx1"/>
                </a:solidFill>
                <a:latin typeface="+mn-lt"/>
                <a:ea typeface="+mn-ea"/>
                <a:cs typeface="+mn-cs"/>
              </a:rPr>
              <a:t>information in the COI class</a:t>
            </a:r>
            <a:r>
              <a:rPr lang="en-US" sz="1200" b="0" i="0" u="none" strike="noStrike" kern="1200" baseline="0" dirty="0">
                <a:solidFill>
                  <a:schemeClr val="tx1"/>
                </a:solidFill>
                <a:latin typeface="+mn-lt"/>
                <a:ea typeface="+mn-ea"/>
                <a:cs typeface="+mn-cs"/>
              </a:rPr>
              <a:t>. Thus, any trading house must have at least four analysts</a:t>
            </a:r>
          </a:p>
          <a:p>
            <a:r>
              <a:rPr lang="en-US" sz="1200" b="0" i="0" u="none" strike="noStrike" kern="1200" baseline="0" dirty="0">
                <a:solidFill>
                  <a:schemeClr val="tx1"/>
                </a:solidFill>
                <a:latin typeface="+mn-lt"/>
                <a:ea typeface="+mn-ea"/>
                <a:cs typeface="+mn-cs"/>
              </a:rPr>
              <a:t>to access all information in that COI class without creating a conflict of interest.</a:t>
            </a:r>
            <a:endParaRPr lang="it-IT" dirty="0"/>
          </a:p>
        </p:txBody>
      </p:sp>
      <p:sp>
        <p:nvSpPr>
          <p:cNvPr id="4" name="Segnaposto numero diapositiva 3"/>
          <p:cNvSpPr>
            <a:spLocks noGrp="1"/>
          </p:cNvSpPr>
          <p:nvPr>
            <p:ph type="sldNum" sz="quarter" idx="10"/>
          </p:nvPr>
        </p:nvSpPr>
        <p:spPr/>
        <p:txBody>
          <a:bodyPr/>
          <a:lstStyle/>
          <a:p>
            <a:fld id="{8428CEBE-E468-4997-9B23-F99AEC32F2E9}" type="slidenum">
              <a:rPr lang="it-IT" smtClean="0"/>
              <a:t>152</a:t>
            </a:fld>
            <a:endParaRPr lang="it-IT"/>
          </a:p>
        </p:txBody>
      </p:sp>
    </p:spTree>
    <p:extLst>
      <p:ext uri="{BB962C8B-B14F-4D97-AF65-F5344CB8AC3E}">
        <p14:creationId xmlns:p14="http://schemas.microsoft.com/office/powerpoint/2010/main" val="993622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Discretionary access controls are insufficient for this purpose, because the owner</a:t>
            </a:r>
          </a:p>
          <a:p>
            <a:r>
              <a:rPr lang="en-US" sz="1200" b="0" i="0" u="none" strike="noStrike" kern="1200" baseline="0" dirty="0">
                <a:solidFill>
                  <a:schemeClr val="tx1"/>
                </a:solidFill>
                <a:latin typeface="+mn-lt"/>
                <a:ea typeface="+mn-ea"/>
                <a:cs typeface="+mn-cs"/>
              </a:rPr>
              <a:t>of an object can set any permissions desired. Thus, </a:t>
            </a:r>
            <a:r>
              <a:rPr lang="en-US" sz="1200" b="0" i="1" u="none" strike="noStrike" kern="1200" baseline="0" dirty="0">
                <a:solidFill>
                  <a:schemeClr val="tx1"/>
                </a:solidFill>
                <a:latin typeface="+mn-lt"/>
                <a:ea typeface="+mn-ea"/>
                <a:cs typeface="+mn-cs"/>
              </a:rPr>
              <a:t>X </a:t>
            </a:r>
            <a:r>
              <a:rPr lang="en-US" sz="1200" b="0" i="0" u="none" strike="noStrike" kern="1200" baseline="0" dirty="0">
                <a:solidFill>
                  <a:schemeClr val="tx1"/>
                </a:solidFill>
                <a:latin typeface="+mn-lt"/>
                <a:ea typeface="+mn-ea"/>
                <a:cs typeface="+mn-cs"/>
              </a:rPr>
              <a:t>cannot enforce condition (b).</a:t>
            </a:r>
            <a:endParaRPr lang="it-IT" dirty="0"/>
          </a:p>
        </p:txBody>
      </p:sp>
      <p:sp>
        <p:nvSpPr>
          <p:cNvPr id="4" name="Segnaposto numero diapositiva 3"/>
          <p:cNvSpPr>
            <a:spLocks noGrp="1"/>
          </p:cNvSpPr>
          <p:nvPr>
            <p:ph type="sldNum" sz="quarter" idx="10"/>
          </p:nvPr>
        </p:nvSpPr>
        <p:spPr/>
        <p:txBody>
          <a:bodyPr/>
          <a:lstStyle/>
          <a:p>
            <a:fld id="{8428CEBE-E468-4997-9B23-F99AEC32F2E9}" type="slidenum">
              <a:rPr lang="it-IT" smtClean="0"/>
              <a:t>156</a:t>
            </a:fld>
            <a:endParaRPr lang="it-IT"/>
          </a:p>
        </p:txBody>
      </p:sp>
    </p:spTree>
    <p:extLst>
      <p:ext uri="{BB962C8B-B14F-4D97-AF65-F5344CB8AC3E}">
        <p14:creationId xmlns:p14="http://schemas.microsoft.com/office/powerpoint/2010/main" val="898017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Suppose a member </a:t>
            </a:r>
            <a:r>
              <a:rPr lang="en-US" sz="1200" b="0" i="1" u="none" strike="noStrike" kern="1200" baseline="0" dirty="0">
                <a:solidFill>
                  <a:schemeClr val="tx1"/>
                </a:solidFill>
                <a:latin typeface="+mn-lt"/>
                <a:ea typeface="+mn-ea"/>
                <a:cs typeface="+mn-cs"/>
              </a:rPr>
              <a:t>w </a:t>
            </a:r>
            <a:r>
              <a:rPr lang="en-US" sz="1200" b="0" i="0" u="none" strike="noStrike" kern="1200" baseline="0" dirty="0">
                <a:solidFill>
                  <a:schemeClr val="tx1"/>
                </a:solidFill>
                <a:latin typeface="+mn-lt"/>
                <a:ea typeface="+mn-ea"/>
                <a:cs typeface="+mn-cs"/>
              </a:rPr>
              <a:t>of an organization </a:t>
            </a:r>
            <a:r>
              <a:rPr lang="en-US" sz="1200" b="0" i="1" u="none" strike="noStrike" kern="1200" baseline="0" dirty="0">
                <a:solidFill>
                  <a:schemeClr val="tx1"/>
                </a:solidFill>
                <a:latin typeface="+mn-lt"/>
                <a:ea typeface="+mn-ea"/>
                <a:cs typeface="+mn-cs"/>
              </a:rPr>
              <a:t>W </a:t>
            </a:r>
            <a:r>
              <a:rPr lang="en-US" sz="1200" b="0" i="0" u="none" strike="noStrike" kern="1200" baseline="0" dirty="0">
                <a:solidFill>
                  <a:schemeClr val="tx1"/>
                </a:solidFill>
                <a:latin typeface="+mn-lt"/>
                <a:ea typeface="+mn-ea"/>
                <a:cs typeface="+mn-cs"/>
              </a:rPr>
              <a:t>wants to provide access to a document</a:t>
            </a:r>
          </a:p>
          <a:p>
            <a:r>
              <a:rPr lang="en-US" sz="1200" b="0" i="1" u="none" strike="noStrike" kern="1200" baseline="0" dirty="0">
                <a:solidFill>
                  <a:schemeClr val="tx1"/>
                </a:solidFill>
                <a:latin typeface="+mn-lt"/>
                <a:ea typeface="+mn-ea"/>
                <a:cs typeface="+mn-cs"/>
              </a:rPr>
              <a:t>d </a:t>
            </a:r>
            <a:r>
              <a:rPr lang="en-US" sz="1200" b="0" i="0" u="none" strike="noStrike" kern="1200" baseline="0" dirty="0">
                <a:solidFill>
                  <a:schemeClr val="tx1"/>
                </a:solidFill>
                <a:latin typeface="+mn-lt"/>
                <a:ea typeface="+mn-ea"/>
                <a:cs typeface="+mn-cs"/>
              </a:rPr>
              <a:t>to members of organization </a:t>
            </a:r>
            <a:r>
              <a:rPr lang="en-US" sz="1200" b="0" i="1" u="none" strike="noStrike" kern="1200" baseline="0" dirty="0">
                <a:solidFill>
                  <a:schemeClr val="tx1"/>
                </a:solidFill>
                <a:latin typeface="+mn-lt"/>
                <a:ea typeface="+mn-ea"/>
                <a:cs typeface="+mn-cs"/>
              </a:rPr>
              <a:t>Y</a:t>
            </a:r>
            <a:r>
              <a:rPr lang="en-US" sz="1200" b="0" i="0" u="none" strike="noStrike" kern="1200" baseline="0" dirty="0">
                <a:solidFill>
                  <a:schemeClr val="tx1"/>
                </a:solidFill>
                <a:latin typeface="+mn-lt"/>
                <a:ea typeface="+mn-ea"/>
                <a:cs typeface="+mn-cs"/>
              </a:rPr>
              <a:t>, but the document is not to be shared with members</a:t>
            </a:r>
          </a:p>
          <a:p>
            <a:r>
              <a:rPr lang="en-US" sz="1200" b="0" i="0" u="none" strike="noStrike" kern="1200" baseline="0" dirty="0">
                <a:solidFill>
                  <a:schemeClr val="tx1"/>
                </a:solidFill>
                <a:latin typeface="+mn-lt"/>
                <a:ea typeface="+mn-ea"/>
                <a:cs typeface="+mn-cs"/>
              </a:rPr>
              <a:t>of organization </a:t>
            </a:r>
            <a:r>
              <a:rPr lang="en-US" sz="1200" b="0" i="1" u="none" strike="noStrike" kern="1200" baseline="0" dirty="0">
                <a:solidFill>
                  <a:schemeClr val="tx1"/>
                </a:solidFill>
                <a:latin typeface="+mn-lt"/>
                <a:ea typeface="+mn-ea"/>
                <a:cs typeface="+mn-cs"/>
              </a:rPr>
              <a:t>X </a:t>
            </a:r>
            <a:r>
              <a:rPr lang="en-US" sz="1200" b="0" i="0" u="none" strike="noStrike" kern="1200" baseline="0" dirty="0">
                <a:solidFill>
                  <a:schemeClr val="tx1"/>
                </a:solidFill>
                <a:latin typeface="+mn-lt"/>
                <a:ea typeface="+mn-ea"/>
                <a:cs typeface="+mn-cs"/>
              </a:rPr>
              <a:t>or </a:t>
            </a:r>
            <a:r>
              <a:rPr lang="en-US" sz="1200" b="0" i="1" u="none" strike="noStrike" kern="1200" baseline="0" dirty="0">
                <a:solidFill>
                  <a:schemeClr val="tx1"/>
                </a:solidFill>
                <a:latin typeface="+mn-lt"/>
                <a:ea typeface="+mn-ea"/>
                <a:cs typeface="+mn-cs"/>
              </a:rPr>
              <a:t>Z</a:t>
            </a:r>
            <a:r>
              <a:rPr lang="en-US" sz="1200" b="0" i="0" u="none" strike="noStrike" kern="1200" baseline="0" dirty="0">
                <a:solidFill>
                  <a:schemeClr val="tx1"/>
                </a:solidFill>
                <a:latin typeface="+mn-lt"/>
                <a:ea typeface="+mn-ea"/>
                <a:cs typeface="+mn-cs"/>
              </a:rPr>
              <a:t>. So, </a:t>
            </a:r>
            <a:r>
              <a:rPr lang="en-US" sz="1200" b="0" i="1" u="none" strike="noStrike" kern="1200" baseline="0" dirty="0">
                <a:solidFill>
                  <a:schemeClr val="tx1"/>
                </a:solidFill>
                <a:latin typeface="+mn-lt"/>
                <a:ea typeface="+mn-ea"/>
                <a:cs typeface="+mn-cs"/>
              </a:rPr>
              <a:t>d </a:t>
            </a:r>
            <a:r>
              <a:rPr lang="en-US" sz="1200" b="0" i="0" u="none" strike="noStrike" kern="1200" baseline="0" dirty="0">
                <a:solidFill>
                  <a:schemeClr val="tx1"/>
                </a:solidFill>
                <a:latin typeface="+mn-lt"/>
                <a:ea typeface="+mn-ea"/>
                <a:cs typeface="+mn-cs"/>
              </a:rPr>
              <a:t>cannot be in category </a:t>
            </a:r>
            <a:r>
              <a:rPr lang="en-US" sz="1200" b="0" i="1" u="none" strike="noStrike" kern="1200" baseline="0" dirty="0">
                <a:solidFill>
                  <a:schemeClr val="tx1"/>
                </a:solidFill>
                <a:latin typeface="+mn-lt"/>
                <a:ea typeface="+mn-ea"/>
                <a:cs typeface="+mn-cs"/>
              </a:rPr>
              <a:t>C </a:t>
            </a:r>
            <a:r>
              <a:rPr lang="en-US" sz="1200" b="0" i="0" u="none" strike="noStrike" kern="1200" baseline="0" dirty="0">
                <a:solidFill>
                  <a:schemeClr val="tx1"/>
                </a:solidFill>
                <a:latin typeface="+mn-lt"/>
                <a:ea typeface="+mn-ea"/>
                <a:cs typeface="+mn-cs"/>
              </a:rPr>
              <a:t>because if it were,</a:t>
            </a:r>
          </a:p>
          <a:p>
            <a:r>
              <a:rPr lang="en-US" sz="1200" b="0" i="0" u="none" strike="noStrike" kern="1200" baseline="0" dirty="0">
                <a:solidFill>
                  <a:schemeClr val="tx1"/>
                </a:solidFill>
                <a:latin typeface="+mn-lt"/>
                <a:ea typeface="+mn-ea"/>
                <a:cs typeface="+mn-cs"/>
              </a:rPr>
              <a:t>members </a:t>
            </a:r>
            <a:r>
              <a:rPr lang="en-US" sz="1200" b="0" i="1" u="none" strike="noStrike" kern="1200" baseline="0" dirty="0">
                <a:solidFill>
                  <a:schemeClr val="tx1"/>
                </a:solidFill>
                <a:latin typeface="+mn-lt"/>
                <a:ea typeface="+mn-ea"/>
                <a:cs typeface="+mn-cs"/>
              </a:rPr>
              <a:t>x </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X </a:t>
            </a:r>
            <a:r>
              <a:rPr lang="en-US" sz="1200" b="0" i="0" u="none" strike="noStrike" kern="1200" baseline="0" dirty="0">
                <a:solidFill>
                  <a:schemeClr val="tx1"/>
                </a:solidFill>
                <a:latin typeface="+mn-lt"/>
                <a:ea typeface="+mn-ea"/>
                <a:cs typeface="+mn-cs"/>
              </a:rPr>
              <a:t>and </a:t>
            </a:r>
            <a:r>
              <a:rPr lang="en-US" sz="1200" b="0" i="1" u="none" strike="noStrike" kern="1200" baseline="0" dirty="0">
                <a:solidFill>
                  <a:schemeClr val="tx1"/>
                </a:solidFill>
                <a:latin typeface="+mn-lt"/>
                <a:ea typeface="+mn-ea"/>
                <a:cs typeface="+mn-cs"/>
              </a:rPr>
              <a:t>z </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Z </a:t>
            </a:r>
            <a:r>
              <a:rPr lang="en-US" sz="1200" b="0" i="0" u="none" strike="noStrike" kern="1200" baseline="0" dirty="0">
                <a:solidFill>
                  <a:schemeClr val="tx1"/>
                </a:solidFill>
                <a:latin typeface="+mn-lt"/>
                <a:ea typeface="+mn-ea"/>
                <a:cs typeface="+mn-cs"/>
              </a:rPr>
              <a:t>could access </a:t>
            </a:r>
            <a:r>
              <a:rPr lang="en-US" sz="1200" b="0" i="1" u="none" strike="noStrike" kern="1200" baseline="0" dirty="0">
                <a:solidFill>
                  <a:schemeClr val="tx1"/>
                </a:solidFill>
                <a:latin typeface="+mn-lt"/>
                <a:ea typeface="+mn-ea"/>
                <a:cs typeface="+mn-cs"/>
              </a:rPr>
              <a:t>d</a:t>
            </a:r>
            <a:r>
              <a:rPr lang="en-US" sz="1200" b="0" i="0" u="none" strike="noStrike" kern="1200" baseline="0" dirty="0">
                <a:solidFill>
                  <a:schemeClr val="tx1"/>
                </a:solidFill>
                <a:latin typeface="+mn-lt"/>
                <a:ea typeface="+mn-ea"/>
                <a:cs typeface="+mn-cs"/>
              </a:rPr>
              <a:t>. Another category containing </a:t>
            </a:r>
            <a:r>
              <a:rPr lang="en-US" sz="1200" b="0" i="1" u="none" strike="noStrike" kern="1200" baseline="0" dirty="0">
                <a:solidFill>
                  <a:schemeClr val="tx1"/>
                </a:solidFill>
                <a:latin typeface="+mn-lt"/>
                <a:ea typeface="+mn-ea"/>
                <a:cs typeface="+mn-cs"/>
              </a:rPr>
              <a:t>d</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W</a:t>
            </a:r>
            <a:r>
              <a:rPr lang="en-US" sz="1200" b="0" i="0" u="none" strike="noStrike" kern="1200" baseline="0" dirty="0">
                <a:solidFill>
                  <a:schemeClr val="tx1"/>
                </a:solidFill>
                <a:latin typeface="+mn-lt"/>
                <a:ea typeface="+mn-ea"/>
                <a:cs typeface="+mn-cs"/>
              </a:rPr>
              <a:t>, and </a:t>
            </a:r>
            <a:r>
              <a:rPr lang="en-US" sz="1200" b="0" i="1" u="none" strike="noStrike" kern="1200" baseline="0" dirty="0">
                <a:solidFill>
                  <a:schemeClr val="tx1"/>
                </a:solidFill>
                <a:latin typeface="+mn-lt"/>
                <a:ea typeface="+mn-ea"/>
                <a:cs typeface="+mn-cs"/>
              </a:rPr>
              <a:t>Y</a:t>
            </a:r>
          </a:p>
          <a:p>
            <a:r>
              <a:rPr lang="en-US" sz="1200" b="0" i="0" u="none" strike="noStrike" kern="1200" baseline="0" dirty="0">
                <a:solidFill>
                  <a:schemeClr val="tx1"/>
                </a:solidFill>
                <a:latin typeface="+mn-lt"/>
                <a:ea typeface="+mn-ea"/>
                <a:cs typeface="+mn-cs"/>
              </a:rPr>
              <a:t>must be created. Multiplying this by several thousand possible relationships and documents</a:t>
            </a:r>
          </a:p>
          <a:p>
            <a:r>
              <a:rPr lang="en-US" sz="1200" b="0" i="0" u="none" strike="noStrike" kern="1200" baseline="0" dirty="0">
                <a:solidFill>
                  <a:schemeClr val="tx1"/>
                </a:solidFill>
                <a:latin typeface="+mn-lt"/>
                <a:ea typeface="+mn-ea"/>
                <a:cs typeface="+mn-cs"/>
              </a:rPr>
              <a:t>creates an unacceptably large number of categories.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ORCON is a decentralized system of access</a:t>
            </a:r>
          </a:p>
          <a:p>
            <a:r>
              <a:rPr lang="en-US" sz="1200" b="0" i="0" u="none" strike="noStrike" kern="1200" baseline="0" dirty="0">
                <a:solidFill>
                  <a:schemeClr val="tx1"/>
                </a:solidFill>
                <a:latin typeface="+mn-lt"/>
                <a:ea typeface="+mn-ea"/>
                <a:cs typeface="+mn-cs"/>
              </a:rPr>
              <a:t>control in which each originator determines who needs access to the data. No centralized</a:t>
            </a:r>
          </a:p>
          <a:p>
            <a:r>
              <a:rPr lang="en-US" sz="1200" b="0" i="0" u="none" strike="noStrike" kern="1200" baseline="0" dirty="0">
                <a:solidFill>
                  <a:schemeClr val="tx1"/>
                </a:solidFill>
                <a:latin typeface="+mn-lt"/>
                <a:ea typeface="+mn-ea"/>
                <a:cs typeface="+mn-cs"/>
              </a:rPr>
              <a:t>set of rules controls access to data; access is at the complete discretion of the</a:t>
            </a:r>
          </a:p>
          <a:p>
            <a:r>
              <a:rPr lang="en-US" sz="1200" b="0" i="0" u="none" strike="noStrike" kern="1200" baseline="0" dirty="0">
                <a:solidFill>
                  <a:schemeClr val="tx1"/>
                </a:solidFill>
                <a:latin typeface="+mn-lt"/>
                <a:ea typeface="+mn-ea"/>
                <a:cs typeface="+mn-cs"/>
              </a:rPr>
              <a:t>originator. Hence, the MAC representation of ORCON is not suitable.</a:t>
            </a:r>
            <a:endParaRPr lang="it-IT" dirty="0"/>
          </a:p>
        </p:txBody>
      </p:sp>
      <p:sp>
        <p:nvSpPr>
          <p:cNvPr id="4" name="Segnaposto numero diapositiva 3"/>
          <p:cNvSpPr>
            <a:spLocks noGrp="1"/>
          </p:cNvSpPr>
          <p:nvPr>
            <p:ph type="sldNum" sz="quarter" idx="10"/>
          </p:nvPr>
        </p:nvSpPr>
        <p:spPr/>
        <p:txBody>
          <a:bodyPr/>
          <a:lstStyle/>
          <a:p>
            <a:fld id="{8428CEBE-E468-4997-9B23-F99AEC32F2E9}" type="slidenum">
              <a:rPr lang="it-IT" smtClean="0"/>
              <a:t>157</a:t>
            </a:fld>
            <a:endParaRPr lang="it-IT"/>
          </a:p>
        </p:txBody>
      </p:sp>
    </p:spTree>
    <p:extLst>
      <p:ext uri="{BB962C8B-B14F-4D97-AF65-F5344CB8AC3E}">
        <p14:creationId xmlns:p14="http://schemas.microsoft.com/office/powerpoint/2010/main" val="3976124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first two rules are from mandatory access controls. They say that the system controls</a:t>
            </a:r>
          </a:p>
          <a:p>
            <a:r>
              <a:rPr lang="en-US" sz="1200" b="0" i="0" u="none" strike="noStrike" kern="1200" baseline="0" dirty="0">
                <a:solidFill>
                  <a:schemeClr val="tx1"/>
                </a:solidFill>
                <a:latin typeface="+mn-lt"/>
                <a:ea typeface="+mn-ea"/>
                <a:cs typeface="+mn-cs"/>
              </a:rPr>
              <a:t>all accesses, and no one may alter the rules governing access to those objects.</a:t>
            </a:r>
          </a:p>
          <a:p>
            <a:r>
              <a:rPr lang="en-US" sz="1200" b="0" i="0" u="none" strike="noStrike" kern="1200" baseline="0" dirty="0">
                <a:solidFill>
                  <a:schemeClr val="tx1"/>
                </a:solidFill>
                <a:latin typeface="+mn-lt"/>
                <a:ea typeface="+mn-ea"/>
                <a:cs typeface="+mn-cs"/>
              </a:rPr>
              <a:t>The third rule is discretionary and gives the originator power to determine who can</a:t>
            </a:r>
          </a:p>
          <a:p>
            <a:r>
              <a:rPr lang="en-US" sz="1200" b="0" i="0" u="none" strike="noStrike" kern="1200" baseline="0" dirty="0">
                <a:solidFill>
                  <a:schemeClr val="tx1"/>
                </a:solidFill>
                <a:latin typeface="+mn-lt"/>
                <a:ea typeface="+mn-ea"/>
                <a:cs typeface="+mn-cs"/>
              </a:rPr>
              <a:t>access the object. Hence, this </a:t>
            </a:r>
          </a:p>
          <a:p>
            <a:endParaRPr lang="en-US" sz="1200" b="0" i="0" u="none" strike="noStrike" kern="1200" baseline="0" dirty="0">
              <a:solidFill>
                <a:schemeClr val="tx1"/>
              </a:solidFill>
              <a:latin typeface="+mn-lt"/>
              <a:ea typeface="+mn-ea"/>
              <a:cs typeface="+mn-cs"/>
            </a:endParaRPr>
          </a:p>
          <a:p>
            <a:r>
              <a:rPr lang="it-IT" sz="1200" b="0" i="0" u="none" strike="noStrike" kern="1200" baseline="0" dirty="0" err="1">
                <a:solidFill>
                  <a:schemeClr val="tx1"/>
                </a:solidFill>
                <a:latin typeface="+mn-lt"/>
                <a:ea typeface="+mn-ea"/>
                <a:cs typeface="+mn-cs"/>
              </a:rPr>
              <a:t>Possession</a:t>
            </a:r>
            <a:endParaRPr lang="it-IT"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equates to only some control. The owner of the object may determine to whom</a:t>
            </a:r>
          </a:p>
          <a:p>
            <a:r>
              <a:rPr lang="en-US" sz="1200" b="0" i="0" u="none" strike="noStrike" kern="1200" baseline="0" dirty="0">
                <a:solidFill>
                  <a:schemeClr val="tx1"/>
                </a:solidFill>
                <a:latin typeface="+mn-lt"/>
                <a:ea typeface="+mn-ea"/>
                <a:cs typeface="+mn-cs"/>
              </a:rPr>
              <a:t>he or she gives access, but only if the originator allows the access. The owner may</a:t>
            </a:r>
          </a:p>
          <a:p>
            <a:r>
              <a:rPr lang="it-IT" sz="1200" b="0" i="0" u="none" strike="noStrike" kern="1200" baseline="0" dirty="0" err="1">
                <a:solidFill>
                  <a:schemeClr val="tx1"/>
                </a:solidFill>
                <a:latin typeface="+mn-lt"/>
                <a:ea typeface="+mn-ea"/>
                <a:cs typeface="+mn-cs"/>
              </a:rPr>
              <a:t>not</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override</a:t>
            </a:r>
            <a:r>
              <a:rPr lang="it-IT" sz="1200" b="0" i="0" u="none" strike="noStrike" kern="1200" baseline="0" dirty="0">
                <a:solidFill>
                  <a:schemeClr val="tx1"/>
                </a:solidFill>
                <a:latin typeface="+mn-lt"/>
                <a:ea typeface="+mn-ea"/>
                <a:cs typeface="+mn-cs"/>
              </a:rPr>
              <a:t> the originator.</a:t>
            </a:r>
            <a:r>
              <a:rPr lang="en-US" sz="1200" b="0" i="0" u="none" strike="noStrike" kern="1200" baseline="0" dirty="0">
                <a:solidFill>
                  <a:schemeClr val="tx1"/>
                </a:solidFill>
                <a:latin typeface="+mn-lt"/>
                <a:ea typeface="+mn-ea"/>
                <a:cs typeface="+mn-cs"/>
              </a:rPr>
              <a:t>hybrid scheme is neither MAC nor DAC.</a:t>
            </a:r>
            <a:endParaRPr lang="it-IT" dirty="0"/>
          </a:p>
        </p:txBody>
      </p:sp>
      <p:sp>
        <p:nvSpPr>
          <p:cNvPr id="4" name="Segnaposto numero diapositiva 3"/>
          <p:cNvSpPr>
            <a:spLocks noGrp="1"/>
          </p:cNvSpPr>
          <p:nvPr>
            <p:ph type="sldNum" sz="quarter" idx="10"/>
          </p:nvPr>
        </p:nvSpPr>
        <p:spPr/>
        <p:txBody>
          <a:bodyPr/>
          <a:lstStyle/>
          <a:p>
            <a:fld id="{8428CEBE-E468-4997-9B23-F99AEC32F2E9}" type="slidenum">
              <a:rPr lang="it-IT" smtClean="0"/>
              <a:t>158</a:t>
            </a:fld>
            <a:endParaRPr lang="it-IT"/>
          </a:p>
        </p:txBody>
      </p:sp>
    </p:spTree>
    <p:extLst>
      <p:ext uri="{BB962C8B-B14F-4D97-AF65-F5344CB8AC3E}">
        <p14:creationId xmlns:p14="http://schemas.microsoft.com/office/powerpoint/2010/main" val="11561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John Draper</a:t>
            </a:r>
          </a:p>
        </p:txBody>
      </p:sp>
      <p:sp>
        <p:nvSpPr>
          <p:cNvPr id="4" name="Segnaposto numero diapositiva 3"/>
          <p:cNvSpPr>
            <a:spLocks noGrp="1"/>
          </p:cNvSpPr>
          <p:nvPr>
            <p:ph type="sldNum" sz="quarter" idx="5"/>
          </p:nvPr>
        </p:nvSpPr>
        <p:spPr/>
        <p:txBody>
          <a:bodyPr/>
          <a:lstStyle/>
          <a:p>
            <a:fld id="{8428CEBE-E468-4997-9B23-F99AEC32F2E9}" type="slidenum">
              <a:rPr lang="it-IT" smtClean="0"/>
              <a:t>45</a:t>
            </a:fld>
            <a:endParaRPr lang="it-IT"/>
          </a:p>
        </p:txBody>
      </p:sp>
    </p:spTree>
    <p:extLst>
      <p:ext uri="{BB962C8B-B14F-4D97-AF65-F5344CB8AC3E}">
        <p14:creationId xmlns:p14="http://schemas.microsoft.com/office/powerpoint/2010/main" val="1504715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problem of “analysis paralysis” refers to making risk analyses</a:t>
            </a:r>
          </a:p>
          <a:p>
            <a:r>
              <a:rPr lang="en-US" sz="1200" b="0" i="0" u="none" strike="noStrike" kern="1200" baseline="0" dirty="0">
                <a:solidFill>
                  <a:schemeClr val="tx1"/>
                </a:solidFill>
                <a:latin typeface="+mn-lt"/>
                <a:ea typeface="+mn-ea"/>
                <a:cs typeface="+mn-cs"/>
              </a:rPr>
              <a:t>with no effort to act on those analyses.</a:t>
            </a:r>
            <a:endParaRPr lang="en-US" dirty="0"/>
          </a:p>
        </p:txBody>
      </p:sp>
      <p:sp>
        <p:nvSpPr>
          <p:cNvPr id="4" name="Segnaposto numero diapositiva 3"/>
          <p:cNvSpPr>
            <a:spLocks noGrp="1"/>
          </p:cNvSpPr>
          <p:nvPr>
            <p:ph type="sldNum" sz="quarter" idx="10"/>
          </p:nvPr>
        </p:nvSpPr>
        <p:spPr/>
        <p:txBody>
          <a:bodyPr/>
          <a:lstStyle/>
          <a:p>
            <a:fld id="{8428CEBE-E468-4997-9B23-F99AEC32F2E9}" type="slidenum">
              <a:rPr lang="it-IT" smtClean="0"/>
              <a:t>88</a:t>
            </a:fld>
            <a:endParaRPr lang="it-IT"/>
          </a:p>
        </p:txBody>
      </p:sp>
    </p:spTree>
    <p:extLst>
      <p:ext uri="{BB962C8B-B14F-4D97-AF65-F5344CB8AC3E}">
        <p14:creationId xmlns:p14="http://schemas.microsoft.com/office/powerpoint/2010/main" val="3409690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DNA SAMPLES</a:t>
            </a:r>
          </a:p>
          <a:p>
            <a:endParaRPr lang="en-US" dirty="0"/>
          </a:p>
        </p:txBody>
      </p:sp>
      <p:sp>
        <p:nvSpPr>
          <p:cNvPr id="4" name="Segnaposto numero diapositiva 3"/>
          <p:cNvSpPr>
            <a:spLocks noGrp="1"/>
          </p:cNvSpPr>
          <p:nvPr>
            <p:ph type="sldNum" sz="quarter" idx="10"/>
          </p:nvPr>
        </p:nvSpPr>
        <p:spPr/>
        <p:txBody>
          <a:bodyPr/>
          <a:lstStyle/>
          <a:p>
            <a:fld id="{8428CEBE-E468-4997-9B23-F99AEC32F2E9}" type="slidenum">
              <a:rPr lang="it-IT" smtClean="0"/>
              <a:t>89</a:t>
            </a:fld>
            <a:endParaRPr lang="it-IT"/>
          </a:p>
        </p:txBody>
      </p:sp>
    </p:spTree>
    <p:extLst>
      <p:ext uri="{BB962C8B-B14F-4D97-AF65-F5344CB8AC3E}">
        <p14:creationId xmlns:p14="http://schemas.microsoft.com/office/powerpoint/2010/main" val="1413064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Telegraph</a:t>
            </a:r>
            <a:r>
              <a:rPr lang="it-IT" dirty="0"/>
              <a:t>= pc + ftp </a:t>
            </a:r>
            <a:r>
              <a:rPr lang="it-IT" dirty="0" err="1"/>
              <a:t>cliet</a:t>
            </a:r>
            <a:endParaRPr lang="it-IT" dirty="0"/>
          </a:p>
          <a:p>
            <a:r>
              <a:rPr lang="it-IT" dirty="0" err="1"/>
              <a:t>Nob</a:t>
            </a:r>
            <a:r>
              <a:rPr lang="it-IT" dirty="0"/>
              <a:t> </a:t>
            </a:r>
            <a:r>
              <a:rPr lang="it-IT" dirty="0" err="1"/>
              <a:t>provides</a:t>
            </a:r>
            <a:r>
              <a:rPr lang="it-IT" dirty="0"/>
              <a:t> NFS service to clients </a:t>
            </a:r>
            <a:r>
              <a:rPr lang="it-IT" dirty="0" err="1"/>
              <a:t>but</a:t>
            </a:r>
            <a:r>
              <a:rPr lang="it-IT" dirty="0"/>
              <a:t> </a:t>
            </a:r>
            <a:r>
              <a:rPr lang="it-IT" dirty="0" err="1"/>
              <a:t>not</a:t>
            </a:r>
            <a:r>
              <a:rPr lang="it-IT" dirty="0"/>
              <a:t> to </a:t>
            </a:r>
            <a:r>
              <a:rPr lang="it-IT" dirty="0" err="1"/>
              <a:t>toasflax</a:t>
            </a:r>
            <a:endParaRPr lang="it-IT" dirty="0"/>
          </a:p>
        </p:txBody>
      </p:sp>
      <p:sp>
        <p:nvSpPr>
          <p:cNvPr id="4" name="Segnaposto numero diapositiva 3"/>
          <p:cNvSpPr>
            <a:spLocks noGrp="1"/>
          </p:cNvSpPr>
          <p:nvPr>
            <p:ph type="sldNum" sz="quarter" idx="10"/>
          </p:nvPr>
        </p:nvSpPr>
        <p:spPr/>
        <p:txBody>
          <a:bodyPr/>
          <a:lstStyle/>
          <a:p>
            <a:fld id="{8428CEBE-E468-4997-9B23-F99AEC32F2E9}" type="slidenum">
              <a:rPr lang="it-IT" smtClean="0"/>
              <a:t>102</a:t>
            </a:fld>
            <a:endParaRPr lang="it-IT"/>
          </a:p>
        </p:txBody>
      </p:sp>
    </p:spTree>
    <p:extLst>
      <p:ext uri="{BB962C8B-B14F-4D97-AF65-F5344CB8AC3E}">
        <p14:creationId xmlns:p14="http://schemas.microsoft.com/office/powerpoint/2010/main" val="3983334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Given a computer system, how can we determine if it is secure? More simply, is</a:t>
            </a:r>
          </a:p>
          <a:p>
            <a:r>
              <a:rPr lang="en-US" sz="1200" b="0" i="0" u="none" strike="noStrike" kern="1200" baseline="0" dirty="0">
                <a:solidFill>
                  <a:schemeClr val="tx1"/>
                </a:solidFill>
                <a:latin typeface="+mn-lt"/>
                <a:ea typeface="+mn-ea"/>
                <a:cs typeface="+mn-cs"/>
              </a:rPr>
              <a:t>there a generic algorithm that allows us to determine whether a computer system is</a:t>
            </a:r>
          </a:p>
          <a:p>
            <a:r>
              <a:rPr lang="it-IT" sz="1200" b="0" i="0" u="none" strike="noStrike" kern="1200" baseline="0" dirty="0" err="1">
                <a:solidFill>
                  <a:schemeClr val="tx1"/>
                </a:solidFill>
                <a:latin typeface="+mn-lt"/>
                <a:ea typeface="+mn-ea"/>
                <a:cs typeface="+mn-cs"/>
              </a:rPr>
              <a:t>secure</a:t>
            </a:r>
            <a:r>
              <a:rPr lang="it-IT"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Our policy defines the authorized set of states </a:t>
            </a:r>
            <a:r>
              <a:rPr lang="en-US" sz="1200" b="0" i="1" u="none" strike="noStrike" kern="1200" baseline="0" dirty="0">
                <a:solidFill>
                  <a:schemeClr val="tx1"/>
                </a:solidFill>
                <a:latin typeface="+mn-lt"/>
                <a:ea typeface="+mn-ea"/>
                <a:cs typeface="+mn-cs"/>
              </a:rPr>
              <a:t>A </a:t>
            </a:r>
            <a:r>
              <a:rPr lang="en-US" sz="1200" b="0" i="0" u="none" strike="noStrike" kern="1200" baseline="0" dirty="0">
                <a:solidFill>
                  <a:schemeClr val="tx1"/>
                </a:solidFill>
                <a:latin typeface="+mn-lt"/>
                <a:ea typeface="+mn-ea"/>
                <a:cs typeface="+mn-cs"/>
              </a:rPr>
              <a:t>to be the set of states in which no command </a:t>
            </a:r>
            <a:r>
              <a:rPr lang="en-US" sz="1200" b="0" i="1" u="none" strike="noStrike" kern="1200" baseline="0" dirty="0">
                <a:solidFill>
                  <a:schemeClr val="tx1"/>
                </a:solidFill>
                <a:latin typeface="+mn-lt"/>
                <a:ea typeface="+mn-ea"/>
                <a:cs typeface="+mn-cs"/>
              </a:rPr>
              <a:t>c</a:t>
            </a:r>
            <a:r>
              <a:rPr lang="en-US" sz="1200" b="0" i="0" u="none" strike="noStrike" kern="1200" baseline="0" dirty="0">
                <a:solidFill>
                  <a:schemeClr val="tx1"/>
                </a:solidFill>
                <a:latin typeface="+mn-lt"/>
                <a:ea typeface="+mn-ea"/>
                <a:cs typeface="+mn-cs"/>
              </a:rPr>
              <a:t>(</a:t>
            </a:r>
            <a:r>
              <a:rPr lang="en-US" sz="1200" b="0" i="1" u="none" strike="noStrike" kern="1200" baseline="0" dirty="0">
                <a:solidFill>
                  <a:schemeClr val="tx1"/>
                </a:solidFill>
                <a:latin typeface="+mn-lt"/>
                <a:ea typeface="+mn-ea"/>
                <a:cs typeface="+mn-cs"/>
              </a:rPr>
              <a:t>x</a:t>
            </a:r>
            <a:r>
              <a:rPr lang="en-US" sz="1200" b="0" i="0" u="none" strike="noStrike" kern="1200" baseline="0" dirty="0">
                <a:solidFill>
                  <a:schemeClr val="tx1"/>
                </a:solidFill>
                <a:latin typeface="+mn-lt"/>
                <a:ea typeface="+mn-ea"/>
                <a:cs typeface="+mn-cs"/>
              </a:rPr>
              <a:t>1, ..., </a:t>
            </a:r>
            <a:r>
              <a:rPr lang="en-US" sz="1200" b="0" i="1" u="none" strike="noStrike" kern="1200" baseline="0" dirty="0" err="1">
                <a:solidFill>
                  <a:schemeClr val="tx1"/>
                </a:solidFill>
                <a:latin typeface="+mn-lt"/>
                <a:ea typeface="+mn-ea"/>
                <a:cs typeface="+mn-cs"/>
              </a:rPr>
              <a:t>xn</a:t>
            </a:r>
            <a:r>
              <a:rPr lang="en-US" sz="1200" b="0" i="0" u="none" strike="noStrike" kern="1200" baseline="0" dirty="0">
                <a:solidFill>
                  <a:schemeClr val="tx1"/>
                </a:solidFill>
                <a:latin typeface="+mn-lt"/>
                <a:ea typeface="+mn-ea"/>
                <a:cs typeface="+mn-cs"/>
              </a:rPr>
              <a:t>) can leak </a:t>
            </a:r>
            <a:r>
              <a:rPr lang="en-US" sz="1200" b="0" i="1" u="none" strike="noStrike" kern="1200" baseline="0" dirty="0">
                <a:solidFill>
                  <a:schemeClr val="tx1"/>
                </a:solidFill>
                <a:latin typeface="+mn-lt"/>
                <a:ea typeface="+mn-ea"/>
                <a:cs typeface="+mn-cs"/>
              </a:rPr>
              <a:t>r</a:t>
            </a:r>
            <a:r>
              <a:rPr lang="en-US" sz="1200" b="0" i="0" u="none" strike="noStrike" kern="1200" baseline="0" dirty="0">
                <a:solidFill>
                  <a:schemeClr val="tx1"/>
                </a:solidFill>
                <a:latin typeface="+mn-lt"/>
                <a:ea typeface="+mn-ea"/>
                <a:cs typeface="+mn-cs"/>
              </a:rPr>
              <a:t>. This means that no generic rights can be added</a:t>
            </a:r>
          </a:p>
          <a:p>
            <a:r>
              <a:rPr lang="it-IT" sz="1200" b="0" i="0" u="none" strike="noStrike" kern="1200" baseline="0" dirty="0">
                <a:solidFill>
                  <a:schemeClr val="tx1"/>
                </a:solidFill>
                <a:latin typeface="+mn-lt"/>
                <a:ea typeface="+mn-ea"/>
                <a:cs typeface="+mn-cs"/>
              </a:rPr>
              <a:t>to the </a:t>
            </a:r>
            <a:r>
              <a:rPr lang="it-IT" sz="1200" b="0" i="0" u="none" strike="noStrike" kern="1200" baseline="0" dirty="0" err="1">
                <a:solidFill>
                  <a:schemeClr val="tx1"/>
                </a:solidFill>
                <a:latin typeface="+mn-lt"/>
                <a:ea typeface="+mn-ea"/>
                <a:cs typeface="+mn-cs"/>
              </a:rPr>
              <a:t>matrix</a:t>
            </a:r>
            <a:r>
              <a:rPr lang="it-IT"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We do not distinguish between the </a:t>
            </a:r>
            <a:r>
              <a:rPr lang="en-US" sz="1200" b="0" i="1" u="none" strike="noStrike" kern="1200" baseline="0" dirty="0">
                <a:solidFill>
                  <a:schemeClr val="tx1"/>
                </a:solidFill>
                <a:latin typeface="+mn-lt"/>
                <a:ea typeface="+mn-ea"/>
                <a:cs typeface="+mn-cs"/>
              </a:rPr>
              <a:t>leaking </a:t>
            </a:r>
            <a:r>
              <a:rPr lang="en-US" sz="1200" b="0" i="0" u="none" strike="noStrike" kern="1200" baseline="0" dirty="0">
                <a:solidFill>
                  <a:schemeClr val="tx1"/>
                </a:solidFill>
                <a:latin typeface="+mn-lt"/>
                <a:ea typeface="+mn-ea"/>
                <a:cs typeface="+mn-cs"/>
              </a:rPr>
              <a:t>of rights and an </a:t>
            </a:r>
            <a:r>
              <a:rPr lang="en-US" sz="1200" b="0" i="1" u="none" strike="noStrike" kern="1200" baseline="0" dirty="0">
                <a:solidFill>
                  <a:schemeClr val="tx1"/>
                </a:solidFill>
                <a:latin typeface="+mn-lt"/>
                <a:ea typeface="+mn-ea"/>
                <a:cs typeface="+mn-cs"/>
              </a:rPr>
              <a:t>authorized </a:t>
            </a:r>
            <a:r>
              <a:rPr lang="en-US" sz="1200" b="0" i="0" u="none" strike="noStrike" kern="1200" baseline="0" dirty="0">
                <a:solidFill>
                  <a:schemeClr val="tx1"/>
                </a:solidFill>
                <a:latin typeface="+mn-lt"/>
                <a:ea typeface="+mn-ea"/>
                <a:cs typeface="+mn-cs"/>
              </a:rPr>
              <a:t>transfer of rights. In our model, there is </a:t>
            </a:r>
            <a:r>
              <a:rPr lang="en-US" sz="1200" b="0" i="1" u="none" strike="noStrike" kern="1200" baseline="0" dirty="0">
                <a:solidFill>
                  <a:schemeClr val="tx1"/>
                </a:solidFill>
                <a:latin typeface="+mn-lt"/>
                <a:ea typeface="+mn-ea"/>
                <a:cs typeface="+mn-cs"/>
              </a:rPr>
              <a:t>no </a:t>
            </a:r>
            <a:r>
              <a:rPr lang="en-US" sz="1200" b="0" i="0" u="none" strike="noStrike" kern="1200" baseline="0" dirty="0">
                <a:solidFill>
                  <a:schemeClr val="tx1"/>
                </a:solidFill>
                <a:latin typeface="+mn-lt"/>
                <a:ea typeface="+mn-ea"/>
                <a:cs typeface="+mn-cs"/>
              </a:rPr>
              <a:t>authorized transfer of rights. (If we wish to allow such a transfer, we designate the subjects involved as “trusted.” We then eliminate all trusted subjects from the matrix, because the security mechanisms no longer apply to them.)</a:t>
            </a:r>
            <a:endParaRPr lang="it-IT" dirty="0"/>
          </a:p>
        </p:txBody>
      </p:sp>
      <p:sp>
        <p:nvSpPr>
          <p:cNvPr id="4" name="Segnaposto numero diapositiva 3"/>
          <p:cNvSpPr>
            <a:spLocks noGrp="1"/>
          </p:cNvSpPr>
          <p:nvPr>
            <p:ph type="sldNum" sz="quarter" idx="10"/>
          </p:nvPr>
        </p:nvSpPr>
        <p:spPr/>
        <p:txBody>
          <a:bodyPr/>
          <a:lstStyle/>
          <a:p>
            <a:fld id="{8428CEBE-E468-4997-9B23-F99AEC32F2E9}" type="slidenum">
              <a:rPr lang="it-IT" smtClean="0"/>
              <a:t>119</a:t>
            </a:fld>
            <a:endParaRPr lang="it-IT"/>
          </a:p>
        </p:txBody>
      </p:sp>
    </p:spTree>
    <p:extLst>
      <p:ext uri="{BB962C8B-B14F-4D97-AF65-F5344CB8AC3E}">
        <p14:creationId xmlns:p14="http://schemas.microsoft.com/office/powerpoint/2010/main" val="1308137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Commercial </a:t>
            </a:r>
            <a:r>
              <a:rPr lang="it-IT" dirty="0" err="1"/>
              <a:t>requirement</a:t>
            </a:r>
            <a:r>
              <a:rPr lang="it-IT" baseline="0" dirty="0"/>
              <a:t> </a:t>
            </a:r>
            <a:r>
              <a:rPr lang="it-IT" baseline="0" dirty="0" err="1"/>
              <a:t>differ</a:t>
            </a:r>
            <a:r>
              <a:rPr lang="it-IT" baseline="0" dirty="0"/>
              <a:t> from </a:t>
            </a:r>
            <a:r>
              <a:rPr lang="it-IT" baseline="0" dirty="0" err="1"/>
              <a:t>military</a:t>
            </a:r>
            <a:r>
              <a:rPr lang="it-IT" baseline="0" dirty="0"/>
              <a:t> </a:t>
            </a:r>
            <a:r>
              <a:rPr lang="it-IT" baseline="0" dirty="0" err="1"/>
              <a:t>requirements</a:t>
            </a:r>
            <a:endParaRPr lang="it-IT" dirty="0"/>
          </a:p>
        </p:txBody>
      </p:sp>
      <p:sp>
        <p:nvSpPr>
          <p:cNvPr id="4" name="Segnaposto numero diapositiva 3"/>
          <p:cNvSpPr>
            <a:spLocks noGrp="1"/>
          </p:cNvSpPr>
          <p:nvPr>
            <p:ph type="sldNum" sz="quarter" idx="10"/>
          </p:nvPr>
        </p:nvSpPr>
        <p:spPr/>
        <p:txBody>
          <a:bodyPr/>
          <a:lstStyle/>
          <a:p>
            <a:fld id="{8428CEBE-E468-4997-9B23-F99AEC32F2E9}" type="slidenum">
              <a:rPr lang="it-IT" smtClean="0"/>
              <a:t>137</a:t>
            </a:fld>
            <a:endParaRPr lang="it-IT"/>
          </a:p>
        </p:txBody>
      </p:sp>
    </p:spTree>
    <p:extLst>
      <p:ext uri="{BB962C8B-B14F-4D97-AF65-F5344CB8AC3E}">
        <p14:creationId xmlns:p14="http://schemas.microsoft.com/office/powerpoint/2010/main" val="56749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Depending on the sensitivity of the data, the developers and testers may receive sanitized production data. Further, the development environment must be as similar as possible to the actual production environment.</a:t>
            </a:r>
            <a:endParaRPr lang="it-IT" dirty="0"/>
          </a:p>
        </p:txBody>
      </p:sp>
      <p:sp>
        <p:nvSpPr>
          <p:cNvPr id="4" name="Segnaposto numero diapositiva 3"/>
          <p:cNvSpPr>
            <a:spLocks noGrp="1"/>
          </p:cNvSpPr>
          <p:nvPr>
            <p:ph type="sldNum" sz="quarter" idx="10"/>
          </p:nvPr>
        </p:nvSpPr>
        <p:spPr/>
        <p:txBody>
          <a:bodyPr/>
          <a:lstStyle/>
          <a:p>
            <a:fld id="{8428CEBE-E468-4997-9B23-F99AEC32F2E9}" type="slidenum">
              <a:rPr lang="it-IT" smtClean="0"/>
              <a:t>138</a:t>
            </a:fld>
            <a:endParaRPr lang="it-IT"/>
          </a:p>
        </p:txBody>
      </p:sp>
    </p:spTree>
    <p:extLst>
      <p:ext uri="{BB962C8B-B14F-4D97-AF65-F5344CB8AC3E}">
        <p14:creationId xmlns:p14="http://schemas.microsoft.com/office/powerpoint/2010/main" val="3411856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by replacing the notion of “integrity level” with “integrity compartments,” and adding</a:t>
            </a:r>
          </a:p>
          <a:p>
            <a:r>
              <a:rPr lang="en-US" sz="1200" b="0" i="0" u="none" strike="noStrike" kern="1200" baseline="0" dirty="0">
                <a:solidFill>
                  <a:schemeClr val="tx1"/>
                </a:solidFill>
                <a:latin typeface="+mn-lt"/>
                <a:ea typeface="+mn-ea"/>
                <a:cs typeface="+mn-cs"/>
              </a:rPr>
              <a:t>the notion of discretionary controls, one obtains the full dual of Bell-</a:t>
            </a:r>
            <a:r>
              <a:rPr lang="en-US" sz="1200" b="0" i="0" u="none" strike="noStrike" kern="1200" baseline="0" dirty="0" err="1">
                <a:solidFill>
                  <a:schemeClr val="tx1"/>
                </a:solidFill>
                <a:latin typeface="+mn-lt"/>
                <a:ea typeface="+mn-ea"/>
                <a:cs typeface="+mn-cs"/>
              </a:rPr>
              <a:t>LaPadula</a:t>
            </a:r>
            <a:r>
              <a:rPr lang="en-US" sz="1200" b="0" i="0" u="none" strike="noStrike" kern="1200" baseline="0" dirty="0">
                <a:solidFill>
                  <a:schemeClr val="tx1"/>
                </a:solidFill>
                <a:latin typeface="+mn-lt"/>
                <a:ea typeface="+mn-ea"/>
                <a:cs typeface="+mn-cs"/>
              </a:rPr>
              <a:t>.</a:t>
            </a:r>
          </a:p>
          <a:p>
            <a:endParaRPr lang="it-IT"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Pozzo</a:t>
            </a:r>
            <a:r>
              <a:rPr lang="en-US" sz="1200" b="0" i="0" u="none" strike="noStrike" kern="1200" baseline="0" dirty="0">
                <a:solidFill>
                  <a:schemeClr val="tx1"/>
                </a:solidFill>
                <a:latin typeface="+mn-lt"/>
                <a:ea typeface="+mn-ea"/>
                <a:cs typeface="+mn-cs"/>
              </a:rPr>
              <a:t> and Gray [730, 731] implemented Biba’s strict integrity model on</a:t>
            </a:r>
          </a:p>
          <a:p>
            <a:r>
              <a:rPr lang="en-US" sz="1200" b="0" i="0" u="none" strike="noStrike" kern="1200" baseline="0" dirty="0">
                <a:solidFill>
                  <a:schemeClr val="tx1"/>
                </a:solidFill>
                <a:latin typeface="+mn-lt"/>
                <a:ea typeface="+mn-ea"/>
                <a:cs typeface="+mn-cs"/>
              </a:rPr>
              <a:t>the distributed operating system LOCUS [724]. Limit execution domains -&gt; make explicit the level of trust of software</a:t>
            </a:r>
          </a:p>
          <a:p>
            <a:endParaRPr lang="it-IT" sz="1200" b="0" i="0" u="none" strike="noStrike" kern="1200" baseline="0" dirty="0">
              <a:solidFill>
                <a:schemeClr val="tx1"/>
              </a:solidFill>
              <a:latin typeface="+mn-lt"/>
              <a:ea typeface="+mn-ea"/>
              <a:cs typeface="+mn-cs"/>
            </a:endParaRPr>
          </a:p>
          <a:p>
            <a:r>
              <a:rPr lang="it-IT" sz="1200" b="0" i="0" u="none" strike="noStrike" kern="1200" baseline="0" dirty="0" err="1">
                <a:solidFill>
                  <a:schemeClr val="tx1"/>
                </a:solidFill>
                <a:latin typeface="+mn-lt"/>
                <a:ea typeface="+mn-ea"/>
                <a:cs typeface="+mn-cs"/>
              </a:rPr>
              <a:t>Credibility</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ratings</a:t>
            </a:r>
            <a:r>
              <a:rPr lang="it-IT" sz="1200" b="0" i="0" u="none" strike="noStrike" kern="1200" baseline="0" dirty="0">
                <a:solidFill>
                  <a:schemeClr val="tx1"/>
                </a:solidFill>
                <a:latin typeface="+mn-lt"/>
                <a:ea typeface="+mn-ea"/>
                <a:cs typeface="+mn-cs"/>
              </a:rPr>
              <a:t>-&gt;in the file </a:t>
            </a:r>
            <a:r>
              <a:rPr lang="it-IT" sz="1200" b="0" i="0" u="none" strike="noStrike" kern="1200" baseline="0" dirty="0" err="1">
                <a:solidFill>
                  <a:schemeClr val="tx1"/>
                </a:solidFill>
                <a:latin typeface="+mn-lt"/>
                <a:ea typeface="+mn-ea"/>
                <a:cs typeface="+mn-cs"/>
              </a:rPr>
              <a:t>system</a:t>
            </a:r>
            <a:endParaRPr lang="it-IT" sz="1200" b="0" i="0" u="none" strike="noStrike" kern="1200" baseline="0" dirty="0">
              <a:solidFill>
                <a:schemeClr val="tx1"/>
              </a:solidFill>
              <a:latin typeface="+mn-lt"/>
              <a:ea typeface="+mn-ea"/>
              <a:cs typeface="+mn-cs"/>
            </a:endParaRPr>
          </a:p>
          <a:p>
            <a:r>
              <a:rPr lang="it-IT" sz="1200" b="0" i="0" u="none" strike="noStrike" kern="1200" baseline="0" dirty="0" err="1">
                <a:solidFill>
                  <a:schemeClr val="tx1"/>
                </a:solidFill>
                <a:latin typeface="+mn-lt"/>
                <a:ea typeface="+mn-ea"/>
                <a:cs typeface="+mn-cs"/>
              </a:rPr>
              <a:t>Risk</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level</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associated</a:t>
            </a:r>
            <a:r>
              <a:rPr lang="it-IT" sz="1200" b="0" i="0" u="none" strike="noStrike" kern="1200" baseline="0" dirty="0">
                <a:solidFill>
                  <a:schemeClr val="tx1"/>
                </a:solidFill>
                <a:latin typeface="+mn-lt"/>
                <a:ea typeface="+mn-ea"/>
                <a:cs typeface="+mn-cs"/>
              </a:rPr>
              <a:t> to the </a:t>
            </a:r>
            <a:r>
              <a:rPr lang="it-IT" sz="1200" b="0" i="0" u="none" strike="noStrike" kern="1200" baseline="0" dirty="0" err="1">
                <a:solidFill>
                  <a:schemeClr val="tx1"/>
                </a:solidFill>
                <a:latin typeface="+mn-lt"/>
                <a:ea typeface="+mn-ea"/>
                <a:cs typeface="+mn-cs"/>
              </a:rPr>
              <a:t>user</a:t>
            </a:r>
            <a:r>
              <a:rPr lang="it-IT" sz="1200" b="0" i="0" u="none" strike="noStrike" kern="1200" baseline="0" dirty="0">
                <a:solidFill>
                  <a:schemeClr val="tx1"/>
                </a:solidFill>
                <a:latin typeface="+mn-lt"/>
                <a:ea typeface="+mn-ea"/>
                <a:cs typeface="+mn-cs"/>
              </a:rPr>
              <a:t> (tetto </a:t>
            </a:r>
            <a:r>
              <a:rPr lang="it-IT" sz="1200" b="0" i="0" u="none" strike="noStrike" kern="1200" baseline="0" dirty="0" err="1">
                <a:solidFill>
                  <a:schemeClr val="tx1"/>
                </a:solidFill>
                <a:latin typeface="+mn-lt"/>
                <a:ea typeface="+mn-ea"/>
                <a:cs typeface="+mn-cs"/>
              </a:rPr>
              <a:t>masssimo</a:t>
            </a:r>
            <a:r>
              <a:rPr lang="it-IT" sz="1200" b="0" i="0" u="none" strike="noStrike" kern="1200" baseline="0" dirty="0">
                <a:solidFill>
                  <a:schemeClr val="tx1"/>
                </a:solidFill>
                <a:latin typeface="+mn-lt"/>
                <a:ea typeface="+mn-ea"/>
                <a:cs typeface="+mn-cs"/>
              </a:rPr>
              <a:t> di </a:t>
            </a:r>
            <a:r>
              <a:rPr lang="it-IT" sz="1200" b="0" i="0" u="none" strike="noStrike" kern="1200" baseline="0" dirty="0" err="1">
                <a:solidFill>
                  <a:schemeClr val="tx1"/>
                </a:solidFill>
                <a:latin typeface="+mn-lt"/>
                <a:ea typeface="+mn-ea"/>
                <a:cs typeface="+mn-cs"/>
              </a:rPr>
              <a:t>credinblity</a:t>
            </a:r>
            <a:r>
              <a:rPr lang="it-IT" sz="1200" b="0" i="0" u="none" strike="noStrike" kern="1200" baseline="0" dirty="0">
                <a:solidFill>
                  <a:schemeClr val="tx1"/>
                </a:solidFill>
                <a:latin typeface="+mn-lt"/>
                <a:ea typeface="+mn-ea"/>
                <a:cs typeface="+mn-cs"/>
              </a:rPr>
              <a:t> rating dei programmi che potevano eseguire)</a:t>
            </a:r>
            <a:endParaRPr lang="it-IT" dirty="0"/>
          </a:p>
        </p:txBody>
      </p:sp>
      <p:sp>
        <p:nvSpPr>
          <p:cNvPr id="4" name="Segnaposto numero diapositiva 3"/>
          <p:cNvSpPr>
            <a:spLocks noGrp="1"/>
          </p:cNvSpPr>
          <p:nvPr>
            <p:ph type="sldNum" sz="quarter" idx="10"/>
          </p:nvPr>
        </p:nvSpPr>
        <p:spPr/>
        <p:txBody>
          <a:bodyPr/>
          <a:lstStyle/>
          <a:p>
            <a:fld id="{8428CEBE-E468-4997-9B23-F99AEC32F2E9}" type="slidenum">
              <a:rPr lang="it-IT" smtClean="0"/>
              <a:t>140</a:t>
            </a:fld>
            <a:endParaRPr lang="it-IT"/>
          </a:p>
        </p:txBody>
      </p:sp>
    </p:spTree>
    <p:extLst>
      <p:ext uri="{BB962C8B-B14F-4D97-AF65-F5344CB8AC3E}">
        <p14:creationId xmlns:p14="http://schemas.microsoft.com/office/powerpoint/2010/main" val="2245456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fld id="{3D3E1101-1602-47A9-962E-8C9C3641BA59}" type="datetimeFigureOut">
              <a:rPr lang="en-US" smtClean="0"/>
              <a:t>11/12/2019</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D89BFE95-63C6-4A1E-8557-EBBA452910FD}" type="slidenum">
              <a:rPr lang="en-US" smtClean="0"/>
              <a:t>‹N›</a:t>
            </a:fld>
            <a:endParaRPr lang="en-US"/>
          </a:p>
        </p:txBody>
      </p:sp>
    </p:spTree>
    <p:extLst>
      <p:ext uri="{BB962C8B-B14F-4D97-AF65-F5344CB8AC3E}">
        <p14:creationId xmlns:p14="http://schemas.microsoft.com/office/powerpoint/2010/main" val="1190072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3D3E1101-1602-47A9-962E-8C9C3641BA59}" type="datetimeFigureOut">
              <a:rPr lang="en-US" smtClean="0"/>
              <a:t>11/12/2019</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D89BFE95-63C6-4A1E-8557-EBBA452910FD}" type="slidenum">
              <a:rPr lang="en-US" smtClean="0"/>
              <a:t>‹N›</a:t>
            </a:fld>
            <a:endParaRPr lang="en-US"/>
          </a:p>
        </p:txBody>
      </p:sp>
    </p:spTree>
    <p:extLst>
      <p:ext uri="{BB962C8B-B14F-4D97-AF65-F5344CB8AC3E}">
        <p14:creationId xmlns:p14="http://schemas.microsoft.com/office/powerpoint/2010/main" val="1206884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3D3E1101-1602-47A9-962E-8C9C3641BA59}" type="datetimeFigureOut">
              <a:rPr lang="en-US" smtClean="0"/>
              <a:t>11/12/2019</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D89BFE95-63C6-4A1E-8557-EBBA452910FD}" type="slidenum">
              <a:rPr lang="en-US" smtClean="0"/>
              <a:t>‹N›</a:t>
            </a:fld>
            <a:endParaRPr lang="en-US"/>
          </a:p>
        </p:txBody>
      </p:sp>
    </p:spTree>
    <p:extLst>
      <p:ext uri="{BB962C8B-B14F-4D97-AF65-F5344CB8AC3E}">
        <p14:creationId xmlns:p14="http://schemas.microsoft.com/office/powerpoint/2010/main" val="2950391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3D3E1101-1602-47A9-962E-8C9C3641BA59}" type="datetimeFigureOut">
              <a:rPr lang="en-US" smtClean="0"/>
              <a:t>11/12/2019</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D89BFE95-63C6-4A1E-8557-EBBA452910FD}" type="slidenum">
              <a:rPr lang="en-US" smtClean="0"/>
              <a:t>‹N›</a:t>
            </a:fld>
            <a:endParaRPr lang="en-US"/>
          </a:p>
        </p:txBody>
      </p:sp>
    </p:spTree>
    <p:extLst>
      <p:ext uri="{BB962C8B-B14F-4D97-AF65-F5344CB8AC3E}">
        <p14:creationId xmlns:p14="http://schemas.microsoft.com/office/powerpoint/2010/main" val="1764463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3D3E1101-1602-47A9-962E-8C9C3641BA59}" type="datetimeFigureOut">
              <a:rPr lang="en-US" smtClean="0"/>
              <a:t>11/12/2019</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D89BFE95-63C6-4A1E-8557-EBBA452910FD}" type="slidenum">
              <a:rPr lang="en-US" smtClean="0"/>
              <a:t>‹N›</a:t>
            </a:fld>
            <a:endParaRPr lang="en-US"/>
          </a:p>
        </p:txBody>
      </p:sp>
    </p:spTree>
    <p:extLst>
      <p:ext uri="{BB962C8B-B14F-4D97-AF65-F5344CB8AC3E}">
        <p14:creationId xmlns:p14="http://schemas.microsoft.com/office/powerpoint/2010/main" val="1706271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3D3E1101-1602-47A9-962E-8C9C3641BA59}" type="datetimeFigureOut">
              <a:rPr lang="en-US" smtClean="0"/>
              <a:t>11/12/2019</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D89BFE95-63C6-4A1E-8557-EBBA452910FD}" type="slidenum">
              <a:rPr lang="en-US" smtClean="0"/>
              <a:t>‹N›</a:t>
            </a:fld>
            <a:endParaRPr lang="en-US"/>
          </a:p>
        </p:txBody>
      </p:sp>
    </p:spTree>
    <p:extLst>
      <p:ext uri="{BB962C8B-B14F-4D97-AF65-F5344CB8AC3E}">
        <p14:creationId xmlns:p14="http://schemas.microsoft.com/office/powerpoint/2010/main" val="3994576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3D3E1101-1602-47A9-962E-8C9C3641BA59}" type="datetimeFigureOut">
              <a:rPr lang="en-US" smtClean="0"/>
              <a:t>11/12/2019</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D89BFE95-63C6-4A1E-8557-EBBA452910FD}" type="slidenum">
              <a:rPr lang="en-US" smtClean="0"/>
              <a:t>‹N›</a:t>
            </a:fld>
            <a:endParaRPr lang="en-US"/>
          </a:p>
        </p:txBody>
      </p:sp>
    </p:spTree>
    <p:extLst>
      <p:ext uri="{BB962C8B-B14F-4D97-AF65-F5344CB8AC3E}">
        <p14:creationId xmlns:p14="http://schemas.microsoft.com/office/powerpoint/2010/main" val="1621381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2"/>
          <p:cNvSpPr>
            <a:spLocks noGrp="1"/>
          </p:cNvSpPr>
          <p:nvPr>
            <p:ph type="dt" sz="half" idx="10"/>
          </p:nvPr>
        </p:nvSpPr>
        <p:spPr/>
        <p:txBody>
          <a:bodyPr/>
          <a:lstStyle/>
          <a:p>
            <a:fld id="{3D3E1101-1602-47A9-962E-8C9C3641BA59}" type="datetimeFigureOut">
              <a:rPr lang="en-US" smtClean="0"/>
              <a:t>11/12/2019</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D89BFE95-63C6-4A1E-8557-EBBA452910FD}" type="slidenum">
              <a:rPr lang="en-US" smtClean="0"/>
              <a:t>‹N›</a:t>
            </a:fld>
            <a:endParaRPr lang="en-US"/>
          </a:p>
        </p:txBody>
      </p:sp>
    </p:spTree>
    <p:extLst>
      <p:ext uri="{BB962C8B-B14F-4D97-AF65-F5344CB8AC3E}">
        <p14:creationId xmlns:p14="http://schemas.microsoft.com/office/powerpoint/2010/main" val="3018078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D3E1101-1602-47A9-962E-8C9C3641BA59}" type="datetimeFigureOut">
              <a:rPr lang="en-US" smtClean="0"/>
              <a:t>11/12/2019</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D89BFE95-63C6-4A1E-8557-EBBA452910FD}" type="slidenum">
              <a:rPr lang="en-US" smtClean="0"/>
              <a:t>‹N›</a:t>
            </a:fld>
            <a:endParaRPr lang="en-US"/>
          </a:p>
        </p:txBody>
      </p:sp>
    </p:spTree>
    <p:extLst>
      <p:ext uri="{BB962C8B-B14F-4D97-AF65-F5344CB8AC3E}">
        <p14:creationId xmlns:p14="http://schemas.microsoft.com/office/powerpoint/2010/main" val="2211692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D3E1101-1602-47A9-962E-8C9C3641BA59}" type="datetimeFigureOut">
              <a:rPr lang="en-US" smtClean="0"/>
              <a:t>11/12/2019</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D89BFE95-63C6-4A1E-8557-EBBA452910FD}" type="slidenum">
              <a:rPr lang="en-US" smtClean="0"/>
              <a:t>‹N›</a:t>
            </a:fld>
            <a:endParaRPr lang="en-US"/>
          </a:p>
        </p:txBody>
      </p:sp>
    </p:spTree>
    <p:extLst>
      <p:ext uri="{BB962C8B-B14F-4D97-AF65-F5344CB8AC3E}">
        <p14:creationId xmlns:p14="http://schemas.microsoft.com/office/powerpoint/2010/main" val="3500751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D3E1101-1602-47A9-962E-8C9C3641BA59}" type="datetimeFigureOut">
              <a:rPr lang="en-US" smtClean="0"/>
              <a:t>11/12/2019</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D89BFE95-63C6-4A1E-8557-EBBA452910FD}" type="slidenum">
              <a:rPr lang="en-US" smtClean="0"/>
              <a:t>‹N›</a:t>
            </a:fld>
            <a:endParaRPr lang="en-US"/>
          </a:p>
        </p:txBody>
      </p:sp>
    </p:spTree>
    <p:extLst>
      <p:ext uri="{BB962C8B-B14F-4D97-AF65-F5344CB8AC3E}">
        <p14:creationId xmlns:p14="http://schemas.microsoft.com/office/powerpoint/2010/main" val="23605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3E1101-1602-47A9-962E-8C9C3641BA59}" type="datetimeFigureOut">
              <a:rPr lang="en-US" smtClean="0"/>
              <a:t>11/12/2019</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BFE95-63C6-4A1E-8557-EBBA452910FD}" type="slidenum">
              <a:rPr lang="en-US" smtClean="0"/>
              <a:t>‹N›</a:t>
            </a:fld>
            <a:endParaRPr lang="en-US"/>
          </a:p>
        </p:txBody>
      </p:sp>
    </p:spTree>
    <p:extLst>
      <p:ext uri="{BB962C8B-B14F-4D97-AF65-F5344CB8AC3E}">
        <p14:creationId xmlns:p14="http://schemas.microsoft.com/office/powerpoint/2010/main" val="3601268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1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Interoperability" TargetMode="External"/><Relationship Id="rId2" Type="http://schemas.openxmlformats.org/officeDocument/2006/relationships/hyperlink" Target="https://en.wikipedia.org/w/index.php?title=Suitability&amp;action=edit&amp;redlink=1" TargetMode="External"/><Relationship Id="rId1" Type="http://schemas.openxmlformats.org/officeDocument/2006/relationships/slideLayout" Target="../slideLayouts/slideLayout2.xml"/><Relationship Id="rId4" Type="http://schemas.openxmlformats.org/officeDocument/2006/relationships/hyperlink" Target="https://en.wikipedia.org/wiki/Computer_security"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mailto:visaggio@unisannio.it" TargetMode="External"/><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hyperlink" Target="mailto:aaron.visaggio@gmail.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en-US" dirty="0"/>
          </a:p>
        </p:txBody>
      </p:sp>
      <p:pic>
        <p:nvPicPr>
          <p:cNvPr id="2050" name="Picture 2" descr="Related image">
            <a:extLst>
              <a:ext uri="{FF2B5EF4-FFF2-40B4-BE49-F238E27FC236}">
                <a16:creationId xmlns:a16="http://schemas.microsoft.com/office/drawing/2014/main" id="{AF433EA6-E37D-4C19-AFDB-7004A2A55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20"/>
            <a:ext cx="9295699" cy="694347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266FB13E-6B43-49E1-B28F-F3EF6CBF5C05}"/>
              </a:ext>
            </a:extLst>
          </p:cNvPr>
          <p:cNvSpPr txBox="1"/>
          <p:nvPr/>
        </p:nvSpPr>
        <p:spPr>
          <a:xfrm>
            <a:off x="2411760" y="332656"/>
            <a:ext cx="4464496" cy="646331"/>
          </a:xfrm>
          <a:prstGeom prst="rect">
            <a:avLst/>
          </a:prstGeom>
          <a:noFill/>
        </p:spPr>
        <p:txBody>
          <a:bodyPr wrap="square" rtlCol="0">
            <a:spAutoFit/>
          </a:bodyPr>
          <a:lstStyle/>
          <a:p>
            <a:r>
              <a:rPr lang="it-IT" sz="3600" dirty="0">
                <a:solidFill>
                  <a:schemeClr val="tx2">
                    <a:lumMod val="60000"/>
                    <a:lumOff val="40000"/>
                  </a:schemeClr>
                </a:solidFill>
              </a:rPr>
              <a:t>BENVENUTI</a:t>
            </a:r>
          </a:p>
        </p:txBody>
      </p:sp>
    </p:spTree>
    <p:extLst>
      <p:ext uri="{BB962C8B-B14F-4D97-AF65-F5344CB8AC3E}">
        <p14:creationId xmlns:p14="http://schemas.microsoft.com/office/powerpoint/2010/main" val="3743108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8DD580-9322-4FDE-99D8-C91D318F31C2}"/>
              </a:ext>
            </a:extLst>
          </p:cNvPr>
          <p:cNvSpPr>
            <a:spLocks noGrp="1"/>
          </p:cNvSpPr>
          <p:nvPr>
            <p:ph type="title"/>
          </p:nvPr>
        </p:nvSpPr>
        <p:spPr/>
        <p:txBody>
          <a:bodyPr>
            <a:normAutofit fontScale="90000"/>
          </a:bodyPr>
          <a:lstStyle/>
          <a:p>
            <a:r>
              <a:rPr lang="it-IT" dirty="0"/>
              <a:t>How d’</a:t>
            </a:r>
            <a:r>
              <a:rPr lang="it-IT" dirty="0" err="1"/>
              <a:t>you</a:t>
            </a:r>
            <a:r>
              <a:rPr lang="it-IT" dirty="0"/>
              <a:t> </a:t>
            </a:r>
            <a:r>
              <a:rPr lang="it-IT" dirty="0" err="1"/>
              <a:t>say</a:t>
            </a:r>
            <a:r>
              <a:rPr lang="it-IT" dirty="0"/>
              <a:t> cybersecurity in </a:t>
            </a:r>
            <a:r>
              <a:rPr lang="it-IT" dirty="0" err="1"/>
              <a:t>Italian</a:t>
            </a:r>
            <a:r>
              <a:rPr lang="it-IT" dirty="0"/>
              <a:t>?</a:t>
            </a:r>
          </a:p>
        </p:txBody>
      </p:sp>
      <p:sp>
        <p:nvSpPr>
          <p:cNvPr id="3" name="Segnaposto contenuto 2">
            <a:extLst>
              <a:ext uri="{FF2B5EF4-FFF2-40B4-BE49-F238E27FC236}">
                <a16:creationId xmlns:a16="http://schemas.microsoft.com/office/drawing/2014/main" id="{7AE2AA76-0058-4BA8-8402-791E303396FB}"/>
              </a:ext>
            </a:extLst>
          </p:cNvPr>
          <p:cNvSpPr>
            <a:spLocks noGrp="1"/>
          </p:cNvSpPr>
          <p:nvPr>
            <p:ph idx="1"/>
          </p:nvPr>
        </p:nvSpPr>
        <p:spPr>
          <a:xfrm>
            <a:off x="457200" y="1600201"/>
            <a:ext cx="8229600" cy="748680"/>
          </a:xfrm>
        </p:spPr>
        <p:txBody>
          <a:bodyPr/>
          <a:lstStyle/>
          <a:p>
            <a:pPr marL="0" indent="0">
              <a:buNone/>
            </a:pPr>
            <a:r>
              <a:rPr lang="it-IT" dirty="0"/>
              <a:t>Sicurezza cibernetica?</a:t>
            </a:r>
          </a:p>
        </p:txBody>
      </p:sp>
      <p:sp>
        <p:nvSpPr>
          <p:cNvPr id="4" name="CasellaDiTesto 3">
            <a:extLst>
              <a:ext uri="{FF2B5EF4-FFF2-40B4-BE49-F238E27FC236}">
                <a16:creationId xmlns:a16="http://schemas.microsoft.com/office/drawing/2014/main" id="{A3C7D113-6887-45B2-B0D5-731F956469A5}"/>
              </a:ext>
            </a:extLst>
          </p:cNvPr>
          <p:cNvSpPr txBox="1"/>
          <p:nvPr/>
        </p:nvSpPr>
        <p:spPr>
          <a:xfrm>
            <a:off x="611560" y="2708920"/>
            <a:ext cx="7848872" cy="2308324"/>
          </a:xfrm>
          <a:prstGeom prst="rect">
            <a:avLst/>
          </a:prstGeom>
          <a:noFill/>
        </p:spPr>
        <p:txBody>
          <a:bodyPr wrap="square" rtlCol="0">
            <a:spAutoFit/>
          </a:bodyPr>
          <a:lstStyle/>
          <a:p>
            <a:r>
              <a:rPr lang="it-IT" dirty="0"/>
              <a:t>cibernetica</a:t>
            </a:r>
          </a:p>
          <a:p>
            <a:r>
              <a:rPr lang="it-IT" dirty="0" err="1"/>
              <a:t>ci·ber·nè·ti·ca</a:t>
            </a:r>
            <a:r>
              <a:rPr lang="it-IT" dirty="0"/>
              <a:t>/</a:t>
            </a:r>
          </a:p>
          <a:p>
            <a:r>
              <a:rPr lang="it-IT" i="1" dirty="0"/>
              <a:t>sostantivo femminile</a:t>
            </a:r>
            <a:endParaRPr lang="it-IT" dirty="0"/>
          </a:p>
          <a:p>
            <a:r>
              <a:rPr lang="it-IT" dirty="0"/>
              <a:t>Ramo della scienza pura e applicata, che si prefigge lo studio e la realizzazione di dispositivi e macchine capaci di simulare le funzioni del cervello umano, autoregolandosi per mezzo di segnali di comando e di controllo in circuiti elettrici ed elettronici o in sistemi meccanici.</a:t>
            </a:r>
          </a:p>
          <a:p>
            <a:endParaRPr lang="it-IT" dirty="0"/>
          </a:p>
        </p:txBody>
      </p:sp>
    </p:spTree>
    <p:extLst>
      <p:ext uri="{BB962C8B-B14F-4D97-AF65-F5344CB8AC3E}">
        <p14:creationId xmlns:p14="http://schemas.microsoft.com/office/powerpoint/2010/main" val="42271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Access Control Matrix Model…</a:t>
            </a:r>
            <a:endParaRPr lang="en-US" dirty="0"/>
          </a:p>
        </p:txBody>
      </p:sp>
      <p:sp>
        <p:nvSpPr>
          <p:cNvPr id="3" name="Segnaposto contenuto 2"/>
          <p:cNvSpPr>
            <a:spLocks noGrp="1"/>
          </p:cNvSpPr>
          <p:nvPr>
            <p:ph idx="1"/>
          </p:nvPr>
        </p:nvSpPr>
        <p:spPr/>
        <p:txBody>
          <a:bodyPr>
            <a:normAutofit fontScale="62500" lnSpcReduction="20000"/>
          </a:bodyPr>
          <a:lstStyle/>
          <a:p>
            <a:r>
              <a:rPr lang="en-US" dirty="0"/>
              <a:t>The simplest framework for describing a protection system is the </a:t>
            </a:r>
            <a:r>
              <a:rPr lang="en-US" b="1" i="1" dirty="0">
                <a:solidFill>
                  <a:srgbClr val="FF0000"/>
                </a:solidFill>
              </a:rPr>
              <a:t>access control matrix model</a:t>
            </a:r>
            <a:r>
              <a:rPr lang="en-US" dirty="0"/>
              <a:t>, which describes the rights of users over files in a matrix</a:t>
            </a:r>
          </a:p>
          <a:p>
            <a:r>
              <a:rPr lang="en-US" dirty="0"/>
              <a:t>Butler Lampson first proposed this model in 1971; Graham and Denning refined it, and we will use their version.</a:t>
            </a:r>
          </a:p>
          <a:p>
            <a:r>
              <a:rPr lang="en-US" dirty="0"/>
              <a:t>The set of all protected entities (that is, entities that are relevant to the protection state of the system) is called the set of </a:t>
            </a:r>
            <a:r>
              <a:rPr lang="en-US" i="1" dirty="0"/>
              <a:t>objects O</a:t>
            </a:r>
            <a:r>
              <a:rPr lang="en-US" dirty="0"/>
              <a:t>. </a:t>
            </a:r>
          </a:p>
          <a:p>
            <a:r>
              <a:rPr lang="en-US" dirty="0"/>
              <a:t>The set of </a:t>
            </a:r>
            <a:r>
              <a:rPr lang="en-US" i="1" dirty="0"/>
              <a:t>subjects S </a:t>
            </a:r>
            <a:r>
              <a:rPr lang="en-US" dirty="0"/>
              <a:t>is the set of active objects, such as processes and users. </a:t>
            </a:r>
          </a:p>
          <a:p>
            <a:r>
              <a:rPr lang="en-US" dirty="0"/>
              <a:t>In the access control matrix model, the relationship between these entities is captured by a matrix </a:t>
            </a:r>
            <a:r>
              <a:rPr lang="en-US" i="1" dirty="0"/>
              <a:t>A </a:t>
            </a:r>
            <a:r>
              <a:rPr lang="en-US" dirty="0"/>
              <a:t>with </a:t>
            </a:r>
            <a:r>
              <a:rPr lang="en-US" i="1" dirty="0"/>
              <a:t>rights </a:t>
            </a:r>
            <a:r>
              <a:rPr lang="en-US" dirty="0"/>
              <a:t>drawn from a set of rights </a:t>
            </a:r>
            <a:r>
              <a:rPr lang="en-US" i="1" dirty="0"/>
              <a:t>R </a:t>
            </a:r>
            <a:r>
              <a:rPr lang="en-US" dirty="0"/>
              <a:t>in each entry </a:t>
            </a:r>
            <a:r>
              <a:rPr lang="en-US" i="1" dirty="0"/>
              <a:t>a</a:t>
            </a:r>
            <a:r>
              <a:rPr lang="en-US" dirty="0"/>
              <a:t>[</a:t>
            </a:r>
            <a:r>
              <a:rPr lang="en-US" i="1" dirty="0"/>
              <a:t>s</a:t>
            </a:r>
            <a:r>
              <a:rPr lang="en-US" dirty="0"/>
              <a:t>, </a:t>
            </a:r>
            <a:r>
              <a:rPr lang="en-US" i="1" dirty="0"/>
              <a:t>o</a:t>
            </a:r>
            <a:r>
              <a:rPr lang="en-US" dirty="0"/>
              <a:t>], where </a:t>
            </a:r>
            <a:r>
              <a:rPr lang="en-US" i="1" dirty="0"/>
              <a:t>s </a:t>
            </a:r>
            <a:r>
              <a:rPr lang="en-US" dirty="0"/>
              <a:t>∈ </a:t>
            </a:r>
            <a:r>
              <a:rPr lang="en-US" i="1" dirty="0"/>
              <a:t>S</a:t>
            </a:r>
            <a:r>
              <a:rPr lang="en-US" dirty="0"/>
              <a:t>, </a:t>
            </a:r>
            <a:r>
              <a:rPr lang="en-US" i="1" dirty="0"/>
              <a:t>o </a:t>
            </a:r>
            <a:r>
              <a:rPr lang="en-US" dirty="0"/>
              <a:t>∈ </a:t>
            </a:r>
            <a:r>
              <a:rPr lang="en-US" i="1" dirty="0"/>
              <a:t>O</a:t>
            </a:r>
            <a:r>
              <a:rPr lang="en-US" dirty="0"/>
              <a:t>, and </a:t>
            </a:r>
            <a:r>
              <a:rPr lang="en-US" i="1" dirty="0"/>
              <a:t>a</a:t>
            </a:r>
            <a:r>
              <a:rPr lang="en-US" dirty="0"/>
              <a:t>[</a:t>
            </a:r>
            <a:r>
              <a:rPr lang="en-US" i="1" dirty="0"/>
              <a:t>s</a:t>
            </a:r>
            <a:r>
              <a:rPr lang="en-US" dirty="0"/>
              <a:t>, </a:t>
            </a:r>
            <a:r>
              <a:rPr lang="en-US" i="1" dirty="0"/>
              <a:t>o</a:t>
            </a:r>
            <a:r>
              <a:rPr lang="en-US" dirty="0"/>
              <a:t>] ⊆ </a:t>
            </a:r>
            <a:r>
              <a:rPr lang="en-US" i="1" dirty="0"/>
              <a:t>R</a:t>
            </a:r>
            <a:r>
              <a:rPr lang="en-US" dirty="0"/>
              <a:t>.</a:t>
            </a:r>
          </a:p>
          <a:p>
            <a:r>
              <a:rPr lang="en-US" dirty="0"/>
              <a:t>The subject </a:t>
            </a:r>
            <a:r>
              <a:rPr lang="en-US" i="1" dirty="0"/>
              <a:t>s </a:t>
            </a:r>
            <a:r>
              <a:rPr lang="en-US" dirty="0"/>
              <a:t>has the set of rights </a:t>
            </a:r>
            <a:r>
              <a:rPr lang="en-US" i="1" dirty="0"/>
              <a:t>a</a:t>
            </a:r>
            <a:r>
              <a:rPr lang="en-US" dirty="0"/>
              <a:t>[</a:t>
            </a:r>
            <a:r>
              <a:rPr lang="en-US" i="1" dirty="0"/>
              <a:t>s</a:t>
            </a:r>
            <a:r>
              <a:rPr lang="en-US" dirty="0"/>
              <a:t>, </a:t>
            </a:r>
            <a:r>
              <a:rPr lang="en-US" i="1" dirty="0"/>
              <a:t>o</a:t>
            </a:r>
            <a:r>
              <a:rPr lang="en-US" dirty="0"/>
              <a:t>] over the object </a:t>
            </a:r>
            <a:r>
              <a:rPr lang="en-US" i="1" dirty="0"/>
              <a:t>o</a:t>
            </a:r>
            <a:r>
              <a:rPr lang="en-US" dirty="0"/>
              <a:t>. The set of protection </a:t>
            </a:r>
            <a:r>
              <a:rPr lang="en-US" i="1" dirty="0"/>
              <a:t>states </a:t>
            </a:r>
            <a:r>
              <a:rPr lang="en-US" dirty="0"/>
              <a:t>of the system is represented by the triple (</a:t>
            </a:r>
            <a:r>
              <a:rPr lang="en-US" i="1" dirty="0"/>
              <a:t>S</a:t>
            </a:r>
            <a:r>
              <a:rPr lang="en-US" dirty="0"/>
              <a:t>, </a:t>
            </a:r>
            <a:r>
              <a:rPr lang="en-US" i="1" dirty="0"/>
              <a:t>O</a:t>
            </a:r>
            <a:r>
              <a:rPr lang="en-US" dirty="0"/>
              <a:t>, </a:t>
            </a:r>
            <a:r>
              <a:rPr lang="en-US" i="1" dirty="0"/>
              <a:t>A</a:t>
            </a:r>
            <a:r>
              <a:rPr lang="en-US" dirty="0"/>
              <a:t>)</a:t>
            </a:r>
          </a:p>
          <a:p>
            <a:r>
              <a:rPr lang="en-US" b="1" dirty="0">
                <a:solidFill>
                  <a:srgbClr val="FF0000"/>
                </a:solidFill>
              </a:rPr>
              <a:t>Disadvantage</a:t>
            </a:r>
            <a:r>
              <a:rPr lang="en-US" dirty="0"/>
              <a:t>: in a large system may be enormous or sparse.</a:t>
            </a:r>
          </a:p>
        </p:txBody>
      </p:sp>
    </p:spTree>
    <p:extLst>
      <p:ext uri="{BB962C8B-B14F-4D97-AF65-F5344CB8AC3E}">
        <p14:creationId xmlns:p14="http://schemas.microsoft.com/office/powerpoint/2010/main" val="33282642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…Access Control Matrix Model…</a:t>
            </a:r>
            <a:endParaRPr lang="en-US" dirty="0"/>
          </a:p>
        </p:txBody>
      </p:sp>
      <p:sp>
        <p:nvSpPr>
          <p:cNvPr id="3" name="Segnaposto contenuto 2"/>
          <p:cNvSpPr>
            <a:spLocks noGrp="1"/>
          </p:cNvSpPr>
          <p:nvPr>
            <p:ph idx="1"/>
          </p:nvPr>
        </p:nvSpPr>
        <p:spPr>
          <a:xfrm>
            <a:off x="457200" y="3212976"/>
            <a:ext cx="8229600" cy="2913187"/>
          </a:xfrm>
        </p:spPr>
        <p:txBody>
          <a:bodyPr>
            <a:normAutofit fontScale="62500" lnSpcReduction="20000"/>
          </a:bodyPr>
          <a:lstStyle/>
          <a:p>
            <a:r>
              <a:rPr lang="en-US" dirty="0"/>
              <a:t>Interpretation of the meaning of these rights varies from system to system. Reading from, writing to, and appending to files is usually clear enough, but what does “reading from” a process mean?</a:t>
            </a:r>
          </a:p>
          <a:p>
            <a:r>
              <a:rPr lang="en-US" dirty="0"/>
              <a:t>The meaning of the right may vary depending on the object involved.</a:t>
            </a:r>
          </a:p>
          <a:p>
            <a:r>
              <a:rPr lang="en-US" dirty="0"/>
              <a:t>The point is that the access control matrix model is an </a:t>
            </a:r>
            <a:r>
              <a:rPr lang="en-US" i="1" dirty="0"/>
              <a:t>abstract </a:t>
            </a:r>
            <a:r>
              <a:rPr lang="en-US" dirty="0"/>
              <a:t>model of the protection state.</a:t>
            </a:r>
          </a:p>
          <a:p>
            <a:r>
              <a:rPr lang="en-US" dirty="0"/>
              <a:t>The </a:t>
            </a:r>
            <a:r>
              <a:rPr lang="en-US" i="1" dirty="0"/>
              <a:t>own </a:t>
            </a:r>
            <a:r>
              <a:rPr lang="en-US" dirty="0"/>
              <a:t>right is a distinguished right. In most systems, the creator of an object has special privileges: the ability to add and delete rights for other users (and for the owner)</a:t>
            </a:r>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065490"/>
            <a:ext cx="6967174"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92009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…Access Control Matrix Model…</a:t>
            </a:r>
            <a:endParaRPr lang="en-US" dirty="0"/>
          </a:p>
        </p:txBody>
      </p:sp>
      <p:sp>
        <p:nvSpPr>
          <p:cNvPr id="3" name="Segnaposto contenuto 2"/>
          <p:cNvSpPr>
            <a:spLocks noGrp="1"/>
          </p:cNvSpPr>
          <p:nvPr>
            <p:ph idx="1"/>
          </p:nvPr>
        </p:nvSpPr>
        <p:spPr>
          <a:xfrm>
            <a:off x="457200" y="1600201"/>
            <a:ext cx="8229600" cy="2260848"/>
          </a:xfrm>
        </p:spPr>
        <p:txBody>
          <a:bodyPr>
            <a:normAutofit fontScale="85000" lnSpcReduction="20000"/>
          </a:bodyPr>
          <a:lstStyle/>
          <a:p>
            <a:r>
              <a:rPr lang="en-US" dirty="0"/>
              <a:t>Although the “objects” involved in the access control matrix are normally thought of as files, devices, and processes, they could just as easily be messages sent between processes, or indeed systems themselves</a:t>
            </a:r>
          </a:p>
          <a:p>
            <a:r>
              <a:rPr lang="en-US" dirty="0"/>
              <a:t>access control matrix for three systems on a local area network (LAN). </a:t>
            </a:r>
          </a:p>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365104"/>
            <a:ext cx="7806940" cy="154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61472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…Access Control Matrix Model…</a:t>
            </a:r>
            <a:endParaRPr lang="en-US" dirty="0"/>
          </a:p>
        </p:txBody>
      </p:sp>
      <p:sp>
        <p:nvSpPr>
          <p:cNvPr id="3" name="Segnaposto contenuto 2"/>
          <p:cNvSpPr>
            <a:spLocks noGrp="1"/>
          </p:cNvSpPr>
          <p:nvPr>
            <p:ph idx="1"/>
          </p:nvPr>
        </p:nvSpPr>
        <p:spPr>
          <a:xfrm>
            <a:off x="457200" y="1600201"/>
            <a:ext cx="8229600" cy="2188840"/>
          </a:xfrm>
        </p:spPr>
        <p:txBody>
          <a:bodyPr/>
          <a:lstStyle/>
          <a:p>
            <a:r>
              <a:rPr lang="en-US" dirty="0"/>
              <a:t>At the micro level, access control matrices can model programming language accesses; in this case, the objects are the variables and the subjects are the procedures (or modules).</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365104"/>
            <a:ext cx="7490968" cy="1765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45261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31BBCE-96C8-4A76-B9C9-FC89BAAD7B65}"/>
              </a:ext>
            </a:extLst>
          </p:cNvPr>
          <p:cNvSpPr>
            <a:spLocks noGrp="1"/>
          </p:cNvSpPr>
          <p:nvPr>
            <p:ph type="title"/>
          </p:nvPr>
        </p:nvSpPr>
        <p:spPr/>
        <p:txBody>
          <a:bodyPr/>
          <a:lstStyle/>
          <a:p>
            <a:r>
              <a:rPr lang="it-IT" dirty="0"/>
              <a:t>Access Control List</a:t>
            </a:r>
          </a:p>
        </p:txBody>
      </p:sp>
      <p:sp>
        <p:nvSpPr>
          <p:cNvPr id="3" name="Segnaposto contenuto 2">
            <a:extLst>
              <a:ext uri="{FF2B5EF4-FFF2-40B4-BE49-F238E27FC236}">
                <a16:creationId xmlns:a16="http://schemas.microsoft.com/office/drawing/2014/main" id="{A22167F4-E758-4B44-B814-109D4318527F}"/>
              </a:ext>
            </a:extLst>
          </p:cNvPr>
          <p:cNvSpPr>
            <a:spLocks noGrp="1"/>
          </p:cNvSpPr>
          <p:nvPr>
            <p:ph idx="1"/>
          </p:nvPr>
        </p:nvSpPr>
        <p:spPr/>
        <p:txBody>
          <a:bodyPr>
            <a:normAutofit/>
          </a:bodyPr>
          <a:lstStyle/>
          <a:p>
            <a:r>
              <a:rPr lang="en-US" sz="2400" dirty="0"/>
              <a:t>The column of access control matrix.</a:t>
            </a:r>
          </a:p>
          <a:p>
            <a:r>
              <a:rPr lang="it-IT" sz="2400" dirty="0" err="1"/>
              <a:t>Pros</a:t>
            </a:r>
            <a:r>
              <a:rPr lang="it-IT" sz="2400" dirty="0"/>
              <a:t>:</a:t>
            </a:r>
          </a:p>
          <a:p>
            <a:pPr lvl="1"/>
            <a:r>
              <a:rPr lang="en-US" sz="2000" dirty="0"/>
              <a:t>Easy to determine who can access a given object.</a:t>
            </a:r>
          </a:p>
          <a:p>
            <a:pPr lvl="1"/>
            <a:r>
              <a:rPr lang="en-US" sz="2000" dirty="0"/>
              <a:t>Easy to revoke all access to an object</a:t>
            </a:r>
          </a:p>
          <a:p>
            <a:r>
              <a:rPr lang="it-IT" sz="2400" dirty="0"/>
              <a:t>Cons:</a:t>
            </a:r>
          </a:p>
          <a:p>
            <a:pPr lvl="1"/>
            <a:r>
              <a:rPr lang="en-US" sz="2000" dirty="0"/>
              <a:t> Difficult to know the access right of a given subject.</a:t>
            </a:r>
          </a:p>
          <a:p>
            <a:pPr lvl="1"/>
            <a:r>
              <a:rPr lang="en-US" sz="2000" dirty="0"/>
              <a:t> Difficult to revoke a user’s right on all objects.</a:t>
            </a:r>
          </a:p>
          <a:p>
            <a:r>
              <a:rPr lang="en-US" sz="2400" dirty="0"/>
              <a:t>Used by most mainstream operating systems.</a:t>
            </a:r>
            <a:endParaRPr lang="it-IT" sz="2400" dirty="0"/>
          </a:p>
        </p:txBody>
      </p:sp>
    </p:spTree>
    <p:extLst>
      <p:ext uri="{BB962C8B-B14F-4D97-AF65-F5344CB8AC3E}">
        <p14:creationId xmlns:p14="http://schemas.microsoft.com/office/powerpoint/2010/main" val="33772033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0EDB4D-8F1F-4450-9C0B-7B2CA74E8C15}"/>
              </a:ext>
            </a:extLst>
          </p:cNvPr>
          <p:cNvSpPr>
            <a:spLocks noGrp="1"/>
          </p:cNvSpPr>
          <p:nvPr>
            <p:ph type="title"/>
          </p:nvPr>
        </p:nvSpPr>
        <p:spPr/>
        <p:txBody>
          <a:bodyPr/>
          <a:lstStyle/>
          <a:p>
            <a:r>
              <a:rPr lang="it-IT" dirty="0" err="1"/>
              <a:t>Capability</a:t>
            </a:r>
            <a:r>
              <a:rPr lang="it-IT" dirty="0"/>
              <a:t> List</a:t>
            </a:r>
          </a:p>
        </p:txBody>
      </p:sp>
      <p:sp>
        <p:nvSpPr>
          <p:cNvPr id="3" name="Segnaposto contenuto 2">
            <a:extLst>
              <a:ext uri="{FF2B5EF4-FFF2-40B4-BE49-F238E27FC236}">
                <a16:creationId xmlns:a16="http://schemas.microsoft.com/office/drawing/2014/main" id="{E58F7A07-5F5E-4952-87FC-2214D53E2032}"/>
              </a:ext>
            </a:extLst>
          </p:cNvPr>
          <p:cNvSpPr>
            <a:spLocks noGrp="1"/>
          </p:cNvSpPr>
          <p:nvPr>
            <p:ph idx="1"/>
          </p:nvPr>
        </p:nvSpPr>
        <p:spPr/>
        <p:txBody>
          <a:bodyPr>
            <a:normAutofit lnSpcReduction="10000"/>
          </a:bodyPr>
          <a:lstStyle/>
          <a:p>
            <a:r>
              <a:rPr lang="en-US" sz="2400" dirty="0"/>
              <a:t>The row of access control matrix</a:t>
            </a:r>
          </a:p>
          <a:p>
            <a:pPr lvl="1"/>
            <a:r>
              <a:rPr lang="en-US" sz="2000" dirty="0"/>
              <a:t>A capability can be thought of as a pair (x, r) where x is the name of an object and r is a set of </a:t>
            </a:r>
            <a:r>
              <a:rPr lang="it-IT" sz="2000" dirty="0" err="1"/>
              <a:t>privileges</a:t>
            </a:r>
            <a:r>
              <a:rPr lang="it-IT" sz="2000" dirty="0"/>
              <a:t> or </a:t>
            </a:r>
            <a:r>
              <a:rPr lang="it-IT" sz="2000" dirty="0" err="1"/>
              <a:t>rights</a:t>
            </a:r>
            <a:r>
              <a:rPr lang="it-IT" sz="2000" dirty="0"/>
              <a:t>.</a:t>
            </a:r>
          </a:p>
          <a:p>
            <a:r>
              <a:rPr lang="it-IT" sz="2400" dirty="0" err="1"/>
              <a:t>Pros</a:t>
            </a:r>
            <a:r>
              <a:rPr lang="it-IT" sz="2400" dirty="0"/>
              <a:t>:</a:t>
            </a:r>
          </a:p>
          <a:p>
            <a:pPr lvl="1"/>
            <a:r>
              <a:rPr lang="en-US" sz="2000" dirty="0"/>
              <a:t> Easy to know the access right of a given subject.</a:t>
            </a:r>
          </a:p>
          <a:p>
            <a:pPr lvl="1"/>
            <a:r>
              <a:rPr lang="en-US" sz="2000" dirty="0"/>
              <a:t> Easy to revoke a users access right on all objects.</a:t>
            </a:r>
          </a:p>
          <a:p>
            <a:r>
              <a:rPr lang="it-IT" sz="2400" dirty="0"/>
              <a:t>Cons:</a:t>
            </a:r>
          </a:p>
          <a:p>
            <a:pPr lvl="1"/>
            <a:r>
              <a:rPr lang="en-US" sz="2000" dirty="0"/>
              <a:t> Difficult to know who can access a given object.</a:t>
            </a:r>
          </a:p>
          <a:p>
            <a:pPr lvl="1"/>
            <a:r>
              <a:rPr lang="en-US" sz="2000" dirty="0"/>
              <a:t> Difficult to revoke all access rights to an object.</a:t>
            </a:r>
          </a:p>
          <a:p>
            <a:r>
              <a:rPr lang="en-US" sz="2400" dirty="0"/>
              <a:t>A number of capability-based computer systems were developed, but have not proven to be </a:t>
            </a:r>
            <a:r>
              <a:rPr lang="it-IT" sz="2400" dirty="0" err="1"/>
              <a:t>commercially</a:t>
            </a:r>
            <a:r>
              <a:rPr lang="it-IT" sz="2400" dirty="0"/>
              <a:t> </a:t>
            </a:r>
            <a:r>
              <a:rPr lang="it-IT" sz="2400" dirty="0" err="1"/>
              <a:t>successful</a:t>
            </a:r>
            <a:r>
              <a:rPr lang="it-IT" sz="2400" dirty="0"/>
              <a:t>.</a:t>
            </a:r>
          </a:p>
        </p:txBody>
      </p:sp>
    </p:spTree>
    <p:extLst>
      <p:ext uri="{BB962C8B-B14F-4D97-AF65-F5344CB8AC3E}">
        <p14:creationId xmlns:p14="http://schemas.microsoft.com/office/powerpoint/2010/main" val="33665879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2C18C8-5121-4929-AA06-E9E1039606FE}"/>
              </a:ext>
            </a:extLst>
          </p:cNvPr>
          <p:cNvSpPr>
            <a:spLocks noGrp="1"/>
          </p:cNvSpPr>
          <p:nvPr>
            <p:ph type="ctrTitle"/>
          </p:nvPr>
        </p:nvSpPr>
        <p:spPr/>
        <p:txBody>
          <a:bodyPr/>
          <a:lstStyle/>
          <a:p>
            <a:r>
              <a:rPr lang="it-IT" dirty="0"/>
              <a:t>Access Control List </a:t>
            </a:r>
            <a:r>
              <a:rPr lang="it-IT" dirty="0" err="1"/>
              <a:t>Examples</a:t>
            </a:r>
            <a:endParaRPr lang="it-IT" dirty="0"/>
          </a:p>
        </p:txBody>
      </p:sp>
      <p:sp>
        <p:nvSpPr>
          <p:cNvPr id="3" name="Sottotitolo 2">
            <a:extLst>
              <a:ext uri="{FF2B5EF4-FFF2-40B4-BE49-F238E27FC236}">
                <a16:creationId xmlns:a16="http://schemas.microsoft.com/office/drawing/2014/main" id="{68B0131C-52E1-4426-B5BC-B3CA34E3E30D}"/>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5249894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F9C39C-271A-4737-AB40-DBE88F9400EC}"/>
              </a:ext>
            </a:extLst>
          </p:cNvPr>
          <p:cNvSpPr>
            <a:spLocks noGrp="1"/>
          </p:cNvSpPr>
          <p:nvPr>
            <p:ph type="title"/>
          </p:nvPr>
        </p:nvSpPr>
        <p:spPr/>
        <p:txBody>
          <a:bodyPr/>
          <a:lstStyle/>
          <a:p>
            <a:r>
              <a:rPr lang="it-IT" dirty="0"/>
              <a:t>UNIX ACL</a:t>
            </a:r>
          </a:p>
        </p:txBody>
      </p:sp>
      <p:sp>
        <p:nvSpPr>
          <p:cNvPr id="3" name="Segnaposto contenuto 2">
            <a:extLst>
              <a:ext uri="{FF2B5EF4-FFF2-40B4-BE49-F238E27FC236}">
                <a16:creationId xmlns:a16="http://schemas.microsoft.com/office/drawing/2014/main" id="{65D7C2DC-47CD-4E1D-95A4-C985138CF3CF}"/>
              </a:ext>
            </a:extLst>
          </p:cNvPr>
          <p:cNvSpPr>
            <a:spLocks noGrp="1"/>
          </p:cNvSpPr>
          <p:nvPr>
            <p:ph idx="1"/>
          </p:nvPr>
        </p:nvSpPr>
        <p:spPr/>
        <p:txBody>
          <a:bodyPr/>
          <a:lstStyle/>
          <a:p>
            <a:r>
              <a:rPr lang="en-US" dirty="0"/>
              <a:t>Abbreviations of Access Control Lists:</a:t>
            </a:r>
          </a:p>
          <a:p>
            <a:pPr lvl="1"/>
            <a:r>
              <a:rPr lang="en-US" dirty="0"/>
              <a:t> Three classes: owner, group, other users</a:t>
            </a:r>
          </a:p>
          <a:p>
            <a:pPr lvl="1"/>
            <a:r>
              <a:rPr lang="en-US" dirty="0"/>
              <a:t> Suffer from a loss of granularity</a:t>
            </a:r>
          </a:p>
          <a:p>
            <a:r>
              <a:rPr lang="it-IT" dirty="0"/>
              <a:t> Full Access Control </a:t>
            </a:r>
            <a:r>
              <a:rPr lang="it-IT" dirty="0" err="1"/>
              <a:t>Lists</a:t>
            </a:r>
            <a:endParaRPr lang="it-IT" dirty="0"/>
          </a:p>
        </p:txBody>
      </p:sp>
    </p:spTree>
    <p:extLst>
      <p:ext uri="{BB962C8B-B14F-4D97-AF65-F5344CB8AC3E}">
        <p14:creationId xmlns:p14="http://schemas.microsoft.com/office/powerpoint/2010/main" val="3533147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32C0C7-0A7A-439C-A794-FC0B6FBA57BD}"/>
              </a:ext>
            </a:extLst>
          </p:cNvPr>
          <p:cNvSpPr>
            <a:spLocks noGrp="1"/>
          </p:cNvSpPr>
          <p:nvPr>
            <p:ph type="title"/>
          </p:nvPr>
        </p:nvSpPr>
        <p:spPr/>
        <p:txBody>
          <a:bodyPr/>
          <a:lstStyle/>
          <a:p>
            <a:r>
              <a:rPr lang="it-IT" dirty="0"/>
              <a:t>Windows NT</a:t>
            </a:r>
          </a:p>
        </p:txBody>
      </p:sp>
      <p:sp>
        <p:nvSpPr>
          <p:cNvPr id="3" name="Segnaposto contenuto 2">
            <a:extLst>
              <a:ext uri="{FF2B5EF4-FFF2-40B4-BE49-F238E27FC236}">
                <a16:creationId xmlns:a16="http://schemas.microsoft.com/office/drawing/2014/main" id="{F03507F2-CB06-4825-9E68-F98523B702D8}"/>
              </a:ext>
            </a:extLst>
          </p:cNvPr>
          <p:cNvSpPr>
            <a:spLocks noGrp="1"/>
          </p:cNvSpPr>
          <p:nvPr>
            <p:ph idx="1"/>
          </p:nvPr>
        </p:nvSpPr>
        <p:spPr/>
        <p:txBody>
          <a:bodyPr>
            <a:normAutofit lnSpcReduction="10000"/>
          </a:bodyPr>
          <a:lstStyle/>
          <a:p>
            <a:r>
              <a:rPr lang="en-US" dirty="0"/>
              <a:t>Generic rights: No access, Read, Change, Full control.</a:t>
            </a:r>
          </a:p>
          <a:p>
            <a:r>
              <a:rPr lang="en-US" dirty="0"/>
              <a:t>Built-in Groups (each has different privileges)</a:t>
            </a:r>
          </a:p>
          <a:p>
            <a:pPr lvl="1"/>
            <a:r>
              <a:rPr lang="it-IT" dirty="0"/>
              <a:t> </a:t>
            </a:r>
            <a:r>
              <a:rPr lang="it-IT" dirty="0" err="1"/>
              <a:t>Everyone</a:t>
            </a:r>
            <a:r>
              <a:rPr lang="it-IT" dirty="0"/>
              <a:t>: </a:t>
            </a:r>
            <a:r>
              <a:rPr lang="it-IT" dirty="0" err="1"/>
              <a:t>all</a:t>
            </a:r>
            <a:r>
              <a:rPr lang="it-IT" dirty="0"/>
              <a:t> users</a:t>
            </a:r>
          </a:p>
          <a:p>
            <a:pPr lvl="1"/>
            <a:r>
              <a:rPr lang="en-US" dirty="0"/>
              <a:t> Interactive: users logged on locally</a:t>
            </a:r>
          </a:p>
          <a:p>
            <a:pPr lvl="1"/>
            <a:r>
              <a:rPr lang="en-US" dirty="0"/>
              <a:t> Network: users logged on over the network</a:t>
            </a:r>
          </a:p>
          <a:p>
            <a:pPr lvl="1"/>
            <a:r>
              <a:rPr lang="it-IT" dirty="0"/>
              <a:t> System: the </a:t>
            </a:r>
            <a:r>
              <a:rPr lang="it-IT" dirty="0" err="1"/>
              <a:t>operating</a:t>
            </a:r>
            <a:r>
              <a:rPr lang="it-IT" dirty="0"/>
              <a:t> system</a:t>
            </a:r>
          </a:p>
          <a:p>
            <a:pPr lvl="1"/>
            <a:r>
              <a:rPr lang="en-US" dirty="0"/>
              <a:t> Creator / Owner: creator or owner of a file or a resource</a:t>
            </a:r>
            <a:endParaRPr lang="it-IT" dirty="0"/>
          </a:p>
        </p:txBody>
      </p:sp>
    </p:spTree>
    <p:extLst>
      <p:ext uri="{BB962C8B-B14F-4D97-AF65-F5344CB8AC3E}">
        <p14:creationId xmlns:p14="http://schemas.microsoft.com/office/powerpoint/2010/main" val="6051613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7CD50A-0725-457E-BBD9-BD1007638733}"/>
              </a:ext>
            </a:extLst>
          </p:cNvPr>
          <p:cNvSpPr>
            <a:spLocks noGrp="1"/>
          </p:cNvSpPr>
          <p:nvPr>
            <p:ph type="title"/>
          </p:nvPr>
        </p:nvSpPr>
        <p:spPr/>
        <p:txBody>
          <a:bodyPr/>
          <a:lstStyle/>
          <a:p>
            <a:r>
              <a:rPr lang="it-IT" dirty="0"/>
              <a:t>Social networks</a:t>
            </a:r>
          </a:p>
        </p:txBody>
      </p:sp>
      <p:sp>
        <p:nvSpPr>
          <p:cNvPr id="3" name="Segnaposto contenuto 2">
            <a:extLst>
              <a:ext uri="{FF2B5EF4-FFF2-40B4-BE49-F238E27FC236}">
                <a16:creationId xmlns:a16="http://schemas.microsoft.com/office/drawing/2014/main" id="{2ED2FF45-0015-4CF2-8E29-774C758A5FD8}"/>
              </a:ext>
            </a:extLst>
          </p:cNvPr>
          <p:cNvSpPr>
            <a:spLocks noGrp="1"/>
          </p:cNvSpPr>
          <p:nvPr>
            <p:ph idx="1"/>
          </p:nvPr>
        </p:nvSpPr>
        <p:spPr/>
        <p:txBody>
          <a:bodyPr/>
          <a:lstStyle/>
          <a:p>
            <a:r>
              <a:rPr lang="en-US" dirty="0"/>
              <a:t>Most social networks use ACL as its main access control model. Users can specify who can access their profiles, friend lists, etc.</a:t>
            </a:r>
            <a:endParaRPr lang="it-IT" dirty="0"/>
          </a:p>
        </p:txBody>
      </p:sp>
    </p:spTree>
    <p:extLst>
      <p:ext uri="{BB962C8B-B14F-4D97-AF65-F5344CB8AC3E}">
        <p14:creationId xmlns:p14="http://schemas.microsoft.com/office/powerpoint/2010/main" val="4000972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8DD580-9322-4FDE-99D8-C91D318F31C2}"/>
              </a:ext>
            </a:extLst>
          </p:cNvPr>
          <p:cNvSpPr>
            <a:spLocks noGrp="1"/>
          </p:cNvSpPr>
          <p:nvPr>
            <p:ph type="title"/>
          </p:nvPr>
        </p:nvSpPr>
        <p:spPr/>
        <p:txBody>
          <a:bodyPr>
            <a:normAutofit fontScale="90000"/>
          </a:bodyPr>
          <a:lstStyle/>
          <a:p>
            <a:r>
              <a:rPr lang="it-IT" dirty="0"/>
              <a:t>How d’</a:t>
            </a:r>
            <a:r>
              <a:rPr lang="it-IT" dirty="0" err="1"/>
              <a:t>you</a:t>
            </a:r>
            <a:r>
              <a:rPr lang="it-IT" dirty="0"/>
              <a:t> </a:t>
            </a:r>
            <a:r>
              <a:rPr lang="it-IT" dirty="0" err="1"/>
              <a:t>say</a:t>
            </a:r>
            <a:r>
              <a:rPr lang="it-IT" dirty="0"/>
              <a:t> cybersecurity in </a:t>
            </a:r>
            <a:r>
              <a:rPr lang="it-IT" dirty="0" err="1"/>
              <a:t>Italian</a:t>
            </a:r>
            <a:r>
              <a:rPr lang="it-IT" dirty="0"/>
              <a:t>?</a:t>
            </a:r>
          </a:p>
        </p:txBody>
      </p:sp>
      <p:sp>
        <p:nvSpPr>
          <p:cNvPr id="3" name="Segnaposto contenuto 2">
            <a:extLst>
              <a:ext uri="{FF2B5EF4-FFF2-40B4-BE49-F238E27FC236}">
                <a16:creationId xmlns:a16="http://schemas.microsoft.com/office/drawing/2014/main" id="{7AE2AA76-0058-4BA8-8402-791E303396FB}"/>
              </a:ext>
            </a:extLst>
          </p:cNvPr>
          <p:cNvSpPr>
            <a:spLocks noGrp="1"/>
          </p:cNvSpPr>
          <p:nvPr>
            <p:ph idx="1"/>
          </p:nvPr>
        </p:nvSpPr>
        <p:spPr>
          <a:xfrm>
            <a:off x="457200" y="1600201"/>
            <a:ext cx="8229600" cy="748680"/>
          </a:xfrm>
        </p:spPr>
        <p:txBody>
          <a:bodyPr/>
          <a:lstStyle/>
          <a:p>
            <a:pPr marL="0" indent="0">
              <a:buNone/>
            </a:pPr>
            <a:r>
              <a:rPr lang="it-IT" dirty="0"/>
              <a:t>Sicurezza informatica e delle telecomunicazioni</a:t>
            </a:r>
          </a:p>
        </p:txBody>
      </p:sp>
      <p:sp>
        <p:nvSpPr>
          <p:cNvPr id="5" name="Segnaposto contenuto 2">
            <a:extLst>
              <a:ext uri="{FF2B5EF4-FFF2-40B4-BE49-F238E27FC236}">
                <a16:creationId xmlns:a16="http://schemas.microsoft.com/office/drawing/2014/main" id="{BB856111-3018-41CE-B597-77231234377D}"/>
              </a:ext>
            </a:extLst>
          </p:cNvPr>
          <p:cNvSpPr txBox="1">
            <a:spLocks/>
          </p:cNvSpPr>
          <p:nvPr/>
        </p:nvSpPr>
        <p:spPr>
          <a:xfrm>
            <a:off x="457200" y="2680320"/>
            <a:ext cx="8229600" cy="7486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it-IT" dirty="0"/>
              <a:t>Sicurezza delle reti e dei sistemi software</a:t>
            </a:r>
          </a:p>
        </p:txBody>
      </p:sp>
      <p:sp>
        <p:nvSpPr>
          <p:cNvPr id="6" name="Segnaposto contenuto 2">
            <a:extLst>
              <a:ext uri="{FF2B5EF4-FFF2-40B4-BE49-F238E27FC236}">
                <a16:creationId xmlns:a16="http://schemas.microsoft.com/office/drawing/2014/main" id="{9F8C9C19-F6E7-41C0-8FD5-D7F9B2E677E2}"/>
              </a:ext>
            </a:extLst>
          </p:cNvPr>
          <p:cNvSpPr txBox="1">
            <a:spLocks/>
          </p:cNvSpPr>
          <p:nvPr/>
        </p:nvSpPr>
        <p:spPr>
          <a:xfrm>
            <a:off x="457200" y="3793781"/>
            <a:ext cx="8229600" cy="74868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it-IT" dirty="0"/>
              <a:t>Sicurezza dei dispositivi con capacità computazionali e comunicative</a:t>
            </a:r>
          </a:p>
        </p:txBody>
      </p:sp>
    </p:spTree>
    <p:extLst>
      <p:ext uri="{BB962C8B-B14F-4D97-AF65-F5344CB8AC3E}">
        <p14:creationId xmlns:p14="http://schemas.microsoft.com/office/powerpoint/2010/main" val="149842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FB61F7-62C7-4973-B972-CC133040F87A}"/>
              </a:ext>
            </a:extLst>
          </p:cNvPr>
          <p:cNvSpPr>
            <a:spLocks noGrp="1"/>
          </p:cNvSpPr>
          <p:nvPr>
            <p:ph type="title"/>
          </p:nvPr>
        </p:nvSpPr>
        <p:spPr/>
        <p:txBody>
          <a:bodyPr>
            <a:normAutofit fontScale="90000"/>
          </a:bodyPr>
          <a:lstStyle/>
          <a:p>
            <a:r>
              <a:rPr lang="en-US" dirty="0"/>
              <a:t>How is the ACL implemented in operating systems?</a:t>
            </a:r>
            <a:endParaRPr lang="it-IT" dirty="0"/>
          </a:p>
        </p:txBody>
      </p:sp>
      <p:sp>
        <p:nvSpPr>
          <p:cNvPr id="3" name="Segnaposto contenuto 2">
            <a:extLst>
              <a:ext uri="{FF2B5EF4-FFF2-40B4-BE49-F238E27FC236}">
                <a16:creationId xmlns:a16="http://schemas.microsoft.com/office/drawing/2014/main" id="{FB3AD9D3-383A-4721-9B77-1E8DFA1DDCC5}"/>
              </a:ext>
            </a:extLst>
          </p:cNvPr>
          <p:cNvSpPr>
            <a:spLocks noGrp="1"/>
          </p:cNvSpPr>
          <p:nvPr>
            <p:ph idx="1"/>
          </p:nvPr>
        </p:nvSpPr>
        <p:spPr/>
        <p:txBody>
          <a:bodyPr/>
          <a:lstStyle/>
          <a:p>
            <a:r>
              <a:rPr lang="en-US" dirty="0"/>
              <a:t>Where to store the access control list? (Must be in a safe place)</a:t>
            </a:r>
          </a:p>
          <a:p>
            <a:pPr lvl="1"/>
            <a:r>
              <a:rPr lang="en-US" dirty="0"/>
              <a:t>ACL is saved in the </a:t>
            </a:r>
            <a:r>
              <a:rPr lang="en-US" dirty="0" err="1"/>
              <a:t>i</a:t>
            </a:r>
            <a:r>
              <a:rPr lang="en-US" dirty="0"/>
              <a:t>-node data structure.</a:t>
            </a:r>
          </a:p>
          <a:p>
            <a:pPr lvl="1"/>
            <a:r>
              <a:rPr lang="it-IT" dirty="0"/>
              <a:t>The i-</a:t>
            </a:r>
            <a:r>
              <a:rPr lang="it-IT" dirty="0" err="1"/>
              <a:t>node</a:t>
            </a:r>
            <a:r>
              <a:rPr lang="it-IT" dirty="0"/>
              <a:t> data </a:t>
            </a:r>
            <a:r>
              <a:rPr lang="it-IT" dirty="0" err="1"/>
              <a:t>structure</a:t>
            </a:r>
            <a:endParaRPr lang="it-IT" dirty="0"/>
          </a:p>
        </p:txBody>
      </p:sp>
    </p:spTree>
    <p:extLst>
      <p:ext uri="{BB962C8B-B14F-4D97-AF65-F5344CB8AC3E}">
        <p14:creationId xmlns:p14="http://schemas.microsoft.com/office/powerpoint/2010/main" val="3476979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465D-1C0A-40AB-9ECF-A7FD5B605077}"/>
              </a:ext>
            </a:extLst>
          </p:cNvPr>
          <p:cNvSpPr>
            <a:spLocks noGrp="1"/>
          </p:cNvSpPr>
          <p:nvPr>
            <p:ph type="title"/>
          </p:nvPr>
        </p:nvSpPr>
        <p:spPr/>
        <p:txBody>
          <a:bodyPr/>
          <a:lstStyle/>
          <a:p>
            <a:r>
              <a:rPr lang="it-IT" dirty="0"/>
              <a:t>The i-</a:t>
            </a:r>
            <a:r>
              <a:rPr lang="it-IT" dirty="0" err="1"/>
              <a:t>node</a:t>
            </a:r>
            <a:r>
              <a:rPr lang="it-IT" dirty="0"/>
              <a:t> Data </a:t>
            </a:r>
            <a:r>
              <a:rPr lang="it-IT" dirty="0" err="1"/>
              <a:t>Structure</a:t>
            </a:r>
            <a:r>
              <a:rPr lang="it-IT" dirty="0"/>
              <a:t> in </a:t>
            </a:r>
            <a:r>
              <a:rPr lang="it-IT" dirty="0" err="1"/>
              <a:t>Minix</a:t>
            </a:r>
            <a:endParaRPr lang="it-IT" dirty="0"/>
          </a:p>
        </p:txBody>
      </p:sp>
      <p:pic>
        <p:nvPicPr>
          <p:cNvPr id="4" name="Immagine 3">
            <a:extLst>
              <a:ext uri="{FF2B5EF4-FFF2-40B4-BE49-F238E27FC236}">
                <a16:creationId xmlns:a16="http://schemas.microsoft.com/office/drawing/2014/main" id="{576A8384-283E-47EF-9573-26408F66D347}"/>
              </a:ext>
            </a:extLst>
          </p:cNvPr>
          <p:cNvPicPr>
            <a:picLocks noChangeAspect="1"/>
          </p:cNvPicPr>
          <p:nvPr/>
        </p:nvPicPr>
        <p:blipFill>
          <a:blip r:embed="rId2"/>
          <a:stretch>
            <a:fillRect/>
          </a:stretch>
        </p:blipFill>
        <p:spPr>
          <a:xfrm>
            <a:off x="805199" y="1922266"/>
            <a:ext cx="7533601" cy="3013467"/>
          </a:xfrm>
          <a:prstGeom prst="rect">
            <a:avLst/>
          </a:prstGeom>
        </p:spPr>
      </p:pic>
    </p:spTree>
    <p:extLst>
      <p:ext uri="{BB962C8B-B14F-4D97-AF65-F5344CB8AC3E}">
        <p14:creationId xmlns:p14="http://schemas.microsoft.com/office/powerpoint/2010/main" val="6647372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B1D767-2EFA-4D59-BE31-9D6EF374B46A}"/>
              </a:ext>
            </a:extLst>
          </p:cNvPr>
          <p:cNvSpPr>
            <a:spLocks noGrp="1"/>
          </p:cNvSpPr>
          <p:nvPr>
            <p:ph type="title"/>
          </p:nvPr>
        </p:nvSpPr>
        <p:spPr/>
        <p:txBody>
          <a:bodyPr/>
          <a:lstStyle/>
          <a:p>
            <a:r>
              <a:rPr lang="it-IT" dirty="0"/>
              <a:t>Reference Monitor</a:t>
            </a:r>
          </a:p>
        </p:txBody>
      </p:sp>
      <p:sp>
        <p:nvSpPr>
          <p:cNvPr id="3" name="Segnaposto contenuto 2">
            <a:extLst>
              <a:ext uri="{FF2B5EF4-FFF2-40B4-BE49-F238E27FC236}">
                <a16:creationId xmlns:a16="http://schemas.microsoft.com/office/drawing/2014/main" id="{936F01BC-2DBD-4D99-BFAB-FBA13BA7B573}"/>
              </a:ext>
            </a:extLst>
          </p:cNvPr>
          <p:cNvSpPr>
            <a:spLocks noGrp="1"/>
          </p:cNvSpPr>
          <p:nvPr>
            <p:ph idx="1"/>
          </p:nvPr>
        </p:nvSpPr>
        <p:spPr/>
        <p:txBody>
          <a:bodyPr>
            <a:normAutofit fontScale="77500" lnSpcReduction="20000"/>
          </a:bodyPr>
          <a:lstStyle/>
          <a:p>
            <a:r>
              <a:rPr lang="en-US" sz="2800" dirty="0"/>
              <a:t>introduced in the Computer Security Technology Planning Study (Oct, 1972) by James Anderson &amp; Co</a:t>
            </a:r>
          </a:p>
          <a:p>
            <a:pPr marL="514350" indent="-514350">
              <a:buFont typeface="+mj-lt"/>
              <a:buAutoNum type="arabicPeriod"/>
            </a:pPr>
            <a:r>
              <a:rPr lang="en-US" sz="2900" dirty="0"/>
              <a:t>The </a:t>
            </a:r>
            <a:r>
              <a:rPr lang="en-US" sz="2900" b="1" dirty="0">
                <a:solidFill>
                  <a:srgbClr val="FF0000"/>
                </a:solidFill>
              </a:rPr>
              <a:t>access mediation mechanism </a:t>
            </a:r>
            <a:r>
              <a:rPr lang="en-US" sz="2900" dirty="0"/>
              <a:t>is always </a:t>
            </a:r>
            <a:r>
              <a:rPr lang="en-US" sz="2900" b="1" dirty="0">
                <a:solidFill>
                  <a:srgbClr val="FF0000"/>
                </a:solidFill>
              </a:rPr>
              <a:t>invoked</a:t>
            </a:r>
            <a:r>
              <a:rPr lang="en-US" sz="2900" dirty="0"/>
              <a:t> </a:t>
            </a:r>
            <a:r>
              <a:rPr lang="en-US" sz="2900" b="1" i="1" u="sng" dirty="0"/>
              <a:t>every access is mediated</a:t>
            </a:r>
            <a:r>
              <a:rPr lang="en-US" sz="2900" dirty="0"/>
              <a:t>. If this were not the case, then it would be possible for an entity to bypass the mechanism and violate the policy that must </a:t>
            </a:r>
            <a:r>
              <a:rPr lang="it-IT" sz="2900" dirty="0"/>
              <a:t>be </a:t>
            </a:r>
            <a:r>
              <a:rPr lang="it-IT" sz="2900" dirty="0" err="1"/>
              <a:t>enforced</a:t>
            </a:r>
            <a:r>
              <a:rPr lang="it-IT" sz="2900" dirty="0"/>
              <a:t>.</a:t>
            </a:r>
          </a:p>
          <a:p>
            <a:pPr marL="514350" indent="-514350">
              <a:buFont typeface="+mj-lt"/>
              <a:buAutoNum type="arabicPeriod"/>
            </a:pPr>
            <a:r>
              <a:rPr lang="en-US" sz="2900" dirty="0"/>
              <a:t>The </a:t>
            </a:r>
            <a:r>
              <a:rPr lang="en-US" sz="2900" b="1" dirty="0">
                <a:solidFill>
                  <a:srgbClr val="FF0000"/>
                </a:solidFill>
              </a:rPr>
              <a:t>access mediation mechanism </a:t>
            </a:r>
            <a:r>
              <a:rPr lang="en-US" sz="2900" dirty="0"/>
              <a:t>is </a:t>
            </a:r>
            <a:r>
              <a:rPr lang="en-US" sz="2800" b="1" dirty="0">
                <a:solidFill>
                  <a:srgbClr val="FF0000"/>
                </a:solidFill>
              </a:rPr>
              <a:t>tamperproof.</a:t>
            </a:r>
            <a:r>
              <a:rPr lang="en-US" sz="2900" dirty="0"/>
              <a:t> In the model, it is impossible for a penetrator to attack the access mediation mechanism such that the required access checks are not performed and </a:t>
            </a:r>
            <a:r>
              <a:rPr lang="it-IT" sz="2900" dirty="0" err="1"/>
              <a:t>authorizations</a:t>
            </a:r>
            <a:r>
              <a:rPr lang="it-IT" sz="2900" dirty="0"/>
              <a:t> </a:t>
            </a:r>
            <a:r>
              <a:rPr lang="it-IT" sz="2900" dirty="0" err="1"/>
              <a:t>not</a:t>
            </a:r>
            <a:r>
              <a:rPr lang="it-IT" sz="2900" dirty="0"/>
              <a:t> </a:t>
            </a:r>
            <a:r>
              <a:rPr lang="it-IT" sz="2900" dirty="0" err="1"/>
              <a:t>enforced</a:t>
            </a:r>
            <a:r>
              <a:rPr lang="it-IT" sz="2900" dirty="0"/>
              <a:t>.</a:t>
            </a:r>
          </a:p>
          <a:p>
            <a:pPr marL="514350" indent="-514350">
              <a:buFont typeface="+mj-lt"/>
              <a:buAutoNum type="arabicPeriod"/>
            </a:pPr>
            <a:r>
              <a:rPr lang="en-US" sz="2900" dirty="0"/>
              <a:t>It must be </a:t>
            </a:r>
            <a:r>
              <a:rPr lang="en-US" sz="2900" b="1" dirty="0">
                <a:solidFill>
                  <a:srgbClr val="FF0000"/>
                </a:solidFill>
              </a:rPr>
              <a:t>small enough to be subject to analysis and tests</a:t>
            </a:r>
            <a:r>
              <a:rPr lang="en-US" sz="2900" dirty="0"/>
              <a:t>, the completeness of which can be assured. This must be the case, since if the mechanism could be demonstrated to be flawed, then it would not </a:t>
            </a:r>
            <a:r>
              <a:rPr lang="it-IT" sz="2900" dirty="0" err="1"/>
              <a:t>enforce</a:t>
            </a:r>
            <a:r>
              <a:rPr lang="it-IT" sz="2900" dirty="0"/>
              <a:t> the policy.</a:t>
            </a:r>
            <a:endParaRPr lang="it-IT" sz="2600" dirty="0"/>
          </a:p>
        </p:txBody>
      </p:sp>
    </p:spTree>
    <p:extLst>
      <p:ext uri="{BB962C8B-B14F-4D97-AF65-F5344CB8AC3E}">
        <p14:creationId xmlns:p14="http://schemas.microsoft.com/office/powerpoint/2010/main" val="39447279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Protect</a:t>
            </a:r>
            <a:r>
              <a:rPr lang="it-IT" dirty="0"/>
              <a:t> State </a:t>
            </a:r>
            <a:r>
              <a:rPr lang="it-IT" dirty="0" err="1"/>
              <a:t>Transition</a:t>
            </a:r>
            <a:r>
              <a:rPr lang="it-IT" dirty="0"/>
              <a:t>…</a:t>
            </a:r>
            <a:endParaRPr lang="en-US" dirty="0"/>
          </a:p>
        </p:txBody>
      </p:sp>
      <p:sp>
        <p:nvSpPr>
          <p:cNvPr id="3" name="Segnaposto contenuto 2"/>
          <p:cNvSpPr>
            <a:spLocks noGrp="1"/>
          </p:cNvSpPr>
          <p:nvPr>
            <p:ph idx="1"/>
          </p:nvPr>
        </p:nvSpPr>
        <p:spPr/>
        <p:txBody>
          <a:bodyPr>
            <a:normAutofit fontScale="92500"/>
          </a:bodyPr>
          <a:lstStyle/>
          <a:p>
            <a:r>
              <a:rPr lang="en-US" sz="2400" dirty="0"/>
              <a:t>As processes execute operations, the state of the protection system changes.</a:t>
            </a:r>
          </a:p>
          <a:p>
            <a:r>
              <a:rPr lang="en-US" sz="2400" dirty="0"/>
              <a:t>Let the initial state of the system be </a:t>
            </a:r>
            <a:r>
              <a:rPr lang="en-US" sz="2400" i="1" dirty="0"/>
              <a:t>X</a:t>
            </a:r>
            <a:r>
              <a:rPr lang="en-US" sz="2400" baseline="-25000" dirty="0"/>
              <a:t>0</a:t>
            </a:r>
            <a:r>
              <a:rPr lang="en-US" sz="2400" dirty="0"/>
              <a:t> = (</a:t>
            </a:r>
            <a:r>
              <a:rPr lang="en-US" sz="2400" i="1" dirty="0"/>
              <a:t>S</a:t>
            </a:r>
            <a:r>
              <a:rPr lang="en-US" sz="2400" baseline="-25000" dirty="0"/>
              <a:t>0</a:t>
            </a:r>
            <a:r>
              <a:rPr lang="en-US" sz="2400" dirty="0"/>
              <a:t>, </a:t>
            </a:r>
            <a:r>
              <a:rPr lang="en-US" sz="2400" i="1" dirty="0"/>
              <a:t>O</a:t>
            </a:r>
            <a:r>
              <a:rPr lang="en-US" sz="2400" baseline="-25000" dirty="0"/>
              <a:t>0</a:t>
            </a:r>
            <a:r>
              <a:rPr lang="en-US" sz="2400" dirty="0"/>
              <a:t>, </a:t>
            </a:r>
            <a:r>
              <a:rPr lang="en-US" sz="2400" i="1" dirty="0"/>
              <a:t>A</a:t>
            </a:r>
            <a:r>
              <a:rPr lang="en-US" sz="2400" baseline="-25000" dirty="0"/>
              <a:t>0</a:t>
            </a:r>
            <a:r>
              <a:rPr lang="en-US" sz="2400" dirty="0"/>
              <a:t>). The set of state transitions is represented as a set of operations τ</a:t>
            </a:r>
            <a:r>
              <a:rPr lang="en-US" sz="2400" baseline="-25000" dirty="0"/>
              <a:t>1</a:t>
            </a:r>
            <a:r>
              <a:rPr lang="en-US" sz="2400" dirty="0"/>
              <a:t>, τ</a:t>
            </a:r>
            <a:r>
              <a:rPr lang="en-US" sz="2400" baseline="-25000" dirty="0"/>
              <a:t>2</a:t>
            </a:r>
            <a:r>
              <a:rPr lang="en-US" sz="2400" dirty="0"/>
              <a:t>, .... </a:t>
            </a:r>
          </a:p>
          <a:p>
            <a:r>
              <a:rPr lang="en-US" sz="2400" dirty="0"/>
              <a:t>Successive states are represented as </a:t>
            </a:r>
            <a:r>
              <a:rPr lang="en-US" sz="2400" i="1" dirty="0"/>
              <a:t>X</a:t>
            </a:r>
            <a:r>
              <a:rPr lang="en-US" sz="2400" baseline="-25000" dirty="0"/>
              <a:t>1</a:t>
            </a:r>
            <a:r>
              <a:rPr lang="en-US" sz="2400" dirty="0"/>
              <a:t>, </a:t>
            </a:r>
            <a:r>
              <a:rPr lang="en-US" sz="2400" i="1" dirty="0"/>
              <a:t>X</a:t>
            </a:r>
            <a:r>
              <a:rPr lang="en-US" sz="2400" baseline="-25000" dirty="0"/>
              <a:t>2</a:t>
            </a:r>
            <a:r>
              <a:rPr lang="en-US" sz="2400" dirty="0"/>
              <a:t>, ..., where the notation    λ |–, and the expression</a:t>
            </a:r>
          </a:p>
          <a:p>
            <a:pPr marL="400050" lvl="1" indent="0">
              <a:buNone/>
            </a:pPr>
            <a:r>
              <a:rPr lang="en-US" sz="2000" i="1" dirty="0"/>
              <a:t>X</a:t>
            </a:r>
            <a:r>
              <a:rPr lang="en-US" sz="2000" i="1" baseline="-25000" dirty="0"/>
              <a:t>i</a:t>
            </a:r>
            <a:r>
              <a:rPr lang="en-US" sz="2000" i="1" dirty="0"/>
              <a:t> </a:t>
            </a:r>
            <a:r>
              <a:rPr lang="en-US" sz="2000" dirty="0"/>
              <a:t>|–</a:t>
            </a:r>
            <a:r>
              <a:rPr lang="el-GR" sz="2000" baseline="-25000" dirty="0"/>
              <a:t>τ</a:t>
            </a:r>
            <a:r>
              <a:rPr lang="en-US" sz="2000" i="1" baseline="-25000" dirty="0"/>
              <a:t>i</a:t>
            </a:r>
            <a:r>
              <a:rPr lang="en-US" sz="2000" baseline="-25000" dirty="0"/>
              <a:t>+1</a:t>
            </a:r>
            <a:r>
              <a:rPr lang="en-US" sz="2000" i="1" dirty="0"/>
              <a:t>X</a:t>
            </a:r>
            <a:r>
              <a:rPr lang="en-US" sz="2000" i="1" baseline="-25000" dirty="0"/>
              <a:t>i</a:t>
            </a:r>
            <a:r>
              <a:rPr lang="en-US" sz="2000" baseline="-25000" dirty="0"/>
              <a:t>+1</a:t>
            </a:r>
          </a:p>
          <a:p>
            <a:r>
              <a:rPr lang="en-US" sz="2400" dirty="0"/>
              <a:t>Series of transitions</a:t>
            </a:r>
            <a:r>
              <a:rPr lang="en-US" sz="2400" i="1" dirty="0"/>
              <a:t>: X </a:t>
            </a:r>
            <a:r>
              <a:rPr lang="en-US" sz="2400" dirty="0"/>
              <a:t>|–* </a:t>
            </a:r>
            <a:r>
              <a:rPr lang="en-US" sz="2400" i="1" dirty="0"/>
              <a:t>Y</a:t>
            </a:r>
          </a:p>
          <a:p>
            <a:r>
              <a:rPr lang="en-US" sz="2400" i="1" dirty="0">
                <a:solidFill>
                  <a:srgbClr val="FF0000"/>
                </a:solidFill>
              </a:rPr>
              <a:t>sequences of state transitions </a:t>
            </a:r>
            <a:r>
              <a:rPr lang="en-US" sz="2400" dirty="0"/>
              <a:t>are represented as </a:t>
            </a:r>
            <a:r>
              <a:rPr lang="en-US" sz="2400" i="1" dirty="0">
                <a:solidFill>
                  <a:srgbClr val="FF0000"/>
                </a:solidFill>
              </a:rPr>
              <a:t>single commands</a:t>
            </a:r>
            <a:r>
              <a:rPr lang="en-US" sz="2400" dirty="0"/>
              <a:t>, or </a:t>
            </a:r>
            <a:r>
              <a:rPr lang="en-US" sz="2400" i="1" dirty="0">
                <a:solidFill>
                  <a:srgbClr val="FF0000"/>
                </a:solidFill>
              </a:rPr>
              <a:t>transformation procedures</a:t>
            </a:r>
            <a:r>
              <a:rPr lang="en-US" sz="2400" dirty="0"/>
              <a:t>, that update the access control matrix</a:t>
            </a:r>
          </a:p>
          <a:p>
            <a:r>
              <a:rPr lang="en-US" sz="2400" dirty="0"/>
              <a:t>let </a:t>
            </a:r>
            <a:r>
              <a:rPr lang="en-US" sz="2400" i="1" dirty="0" err="1"/>
              <a:t>c</a:t>
            </a:r>
            <a:r>
              <a:rPr lang="en-US" sz="2400" i="1" baseline="-25000" dirty="0" err="1"/>
              <a:t>k</a:t>
            </a:r>
            <a:r>
              <a:rPr lang="en-US" sz="2400" i="1" dirty="0"/>
              <a:t> </a:t>
            </a:r>
            <a:r>
              <a:rPr lang="en-US" sz="2400" dirty="0"/>
              <a:t>be the </a:t>
            </a:r>
            <a:r>
              <a:rPr lang="en-US" sz="2400" i="1" dirty="0"/>
              <a:t>k</a:t>
            </a:r>
            <a:r>
              <a:rPr lang="en-US" sz="2400" dirty="0"/>
              <a:t>th command with formal parameters </a:t>
            </a:r>
            <a:r>
              <a:rPr lang="en-US" sz="2400" i="1" dirty="0"/>
              <a:t>p</a:t>
            </a:r>
            <a:r>
              <a:rPr lang="en-US" sz="2400" i="1" baseline="-25000" dirty="0"/>
              <a:t>k</a:t>
            </a:r>
            <a:r>
              <a:rPr lang="en-US" sz="2400" baseline="-25000" dirty="0"/>
              <a:t>,1</a:t>
            </a:r>
            <a:r>
              <a:rPr lang="en-US" sz="2400" dirty="0"/>
              <a:t>, ..., </a:t>
            </a:r>
            <a:r>
              <a:rPr lang="en-US" sz="2400" i="1" dirty="0" err="1"/>
              <a:t>p</a:t>
            </a:r>
            <a:r>
              <a:rPr lang="en-US" sz="2400" i="1" baseline="-25000" dirty="0" err="1"/>
              <a:t>k</a:t>
            </a:r>
            <a:r>
              <a:rPr lang="en-US" sz="2400" baseline="-25000" dirty="0" err="1"/>
              <a:t>,</a:t>
            </a:r>
            <a:r>
              <a:rPr lang="en-US" sz="2400" i="1" baseline="-25000" dirty="0" err="1"/>
              <a:t>m</a:t>
            </a:r>
            <a:r>
              <a:rPr lang="en-US" sz="2400" dirty="0"/>
              <a:t>. Then the </a:t>
            </a:r>
            <a:r>
              <a:rPr lang="en-US" sz="2400" i="1" dirty="0" err="1"/>
              <a:t>i</a:t>
            </a:r>
            <a:r>
              <a:rPr lang="en-US" sz="2400" dirty="0" err="1"/>
              <a:t>th</a:t>
            </a:r>
            <a:r>
              <a:rPr lang="en-US" sz="2400" dirty="0"/>
              <a:t> transition would be written as</a:t>
            </a:r>
            <a:endParaRPr lang="en-US" sz="2400" i="1" dirty="0"/>
          </a:p>
          <a:p>
            <a:endParaRPr lang="en-US" sz="2400" dirty="0"/>
          </a:p>
          <a:p>
            <a:endParaRPr lang="en-US" sz="2400" baseline="-25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894" y="6021288"/>
            <a:ext cx="2442299" cy="591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25812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t>
            </a:r>
            <a:r>
              <a:rPr lang="it-IT" dirty="0" err="1"/>
              <a:t>Protect</a:t>
            </a:r>
            <a:r>
              <a:rPr lang="it-IT" dirty="0"/>
              <a:t> State </a:t>
            </a:r>
            <a:r>
              <a:rPr lang="it-IT" dirty="0" err="1"/>
              <a:t>Transition</a:t>
            </a:r>
            <a:r>
              <a:rPr lang="it-IT" dirty="0"/>
              <a:t>…</a:t>
            </a:r>
            <a:endParaRPr lang="en-US" dirty="0"/>
          </a:p>
        </p:txBody>
      </p:sp>
      <p:sp>
        <p:nvSpPr>
          <p:cNvPr id="3" name="Segnaposto contenuto 2"/>
          <p:cNvSpPr>
            <a:spLocks noGrp="1"/>
          </p:cNvSpPr>
          <p:nvPr>
            <p:ph idx="1"/>
          </p:nvPr>
        </p:nvSpPr>
        <p:spPr/>
        <p:txBody>
          <a:bodyPr>
            <a:normAutofit fontScale="55000" lnSpcReduction="20000"/>
          </a:bodyPr>
          <a:lstStyle/>
          <a:p>
            <a:r>
              <a:rPr lang="en-US" dirty="0"/>
              <a:t>Following Harrison, </a:t>
            </a:r>
            <a:r>
              <a:rPr lang="en-US" dirty="0" err="1"/>
              <a:t>Ruzzo</a:t>
            </a:r>
            <a:r>
              <a:rPr lang="en-US" dirty="0"/>
              <a:t>, and Ullman, we define a set of </a:t>
            </a:r>
            <a:r>
              <a:rPr lang="en-US" b="1" i="1" dirty="0">
                <a:solidFill>
                  <a:srgbClr val="FF0000"/>
                </a:solidFill>
              </a:rPr>
              <a:t>primitive commands</a:t>
            </a:r>
            <a:r>
              <a:rPr lang="en-US" i="1" dirty="0"/>
              <a:t> </a:t>
            </a:r>
            <a:r>
              <a:rPr lang="en-US" dirty="0"/>
              <a:t>that alter the access control matrix.</a:t>
            </a:r>
          </a:p>
          <a:p>
            <a:r>
              <a:rPr lang="en-US" dirty="0"/>
              <a:t>the protection state is (</a:t>
            </a:r>
            <a:r>
              <a:rPr lang="en-US" i="1" dirty="0"/>
              <a:t>S</a:t>
            </a:r>
            <a:r>
              <a:rPr lang="en-US" dirty="0"/>
              <a:t>, </a:t>
            </a:r>
            <a:r>
              <a:rPr lang="en-US" i="1" dirty="0"/>
              <a:t>O</a:t>
            </a:r>
            <a:r>
              <a:rPr lang="en-US" dirty="0"/>
              <a:t>, </a:t>
            </a:r>
            <a:r>
              <a:rPr lang="en-US" i="1" dirty="0"/>
              <a:t>A</a:t>
            </a:r>
            <a:r>
              <a:rPr lang="en-US" dirty="0"/>
              <a:t>) before the execution of each command and (</a:t>
            </a:r>
            <a:r>
              <a:rPr lang="en-US" i="1" dirty="0"/>
              <a:t>S´</a:t>
            </a:r>
            <a:r>
              <a:rPr lang="en-US" dirty="0"/>
              <a:t>, </a:t>
            </a:r>
            <a:r>
              <a:rPr lang="en-US" i="1" dirty="0"/>
              <a:t>O´</a:t>
            </a:r>
            <a:r>
              <a:rPr lang="en-US" dirty="0"/>
              <a:t>, </a:t>
            </a:r>
            <a:r>
              <a:rPr lang="en-US" i="1" dirty="0"/>
              <a:t>A´</a:t>
            </a:r>
            <a:r>
              <a:rPr lang="en-US" dirty="0"/>
              <a:t>) after each command</a:t>
            </a:r>
          </a:p>
          <a:p>
            <a:r>
              <a:rPr lang="en-US" dirty="0"/>
              <a:t>Primitive command: </a:t>
            </a:r>
            <a:r>
              <a:rPr lang="en-US" b="1" dirty="0"/>
              <a:t>create subject </a:t>
            </a:r>
            <a:r>
              <a:rPr lang="en-US" i="1" dirty="0"/>
              <a:t>s</a:t>
            </a:r>
          </a:p>
          <a:p>
            <a:pPr lvl="1"/>
            <a:r>
              <a:rPr lang="it-IT" i="1" dirty="0"/>
              <a:t>Just </a:t>
            </a:r>
            <a:r>
              <a:rPr lang="it-IT" i="1" dirty="0" err="1"/>
              <a:t>modify</a:t>
            </a:r>
            <a:r>
              <a:rPr lang="it-IT" i="1" dirty="0"/>
              <a:t> the </a:t>
            </a:r>
            <a:r>
              <a:rPr lang="it-IT" i="1" dirty="0" err="1"/>
              <a:t>matrix</a:t>
            </a:r>
            <a:r>
              <a:rPr lang="it-IT" i="1" dirty="0"/>
              <a:t>, s </a:t>
            </a:r>
            <a:r>
              <a:rPr lang="it-IT" i="1" dirty="0" err="1"/>
              <a:t>doesn’t</a:t>
            </a:r>
            <a:r>
              <a:rPr lang="it-IT" i="1" dirty="0"/>
              <a:t> </a:t>
            </a:r>
            <a:r>
              <a:rPr lang="it-IT" i="1" dirty="0" err="1"/>
              <a:t>exist</a:t>
            </a:r>
            <a:r>
              <a:rPr lang="it-IT" i="1" dirty="0"/>
              <a:t> or o an </a:t>
            </a:r>
            <a:r>
              <a:rPr lang="it-IT" i="1" dirty="0" err="1"/>
              <a:t>object</a:t>
            </a:r>
            <a:r>
              <a:rPr lang="it-IT" i="1" dirty="0"/>
              <a:t> </a:t>
            </a:r>
            <a:r>
              <a:rPr lang="it-IT" i="1" dirty="0" err="1"/>
              <a:t>is</a:t>
            </a:r>
            <a:r>
              <a:rPr lang="it-IT" i="1" dirty="0"/>
              <a:t> </a:t>
            </a:r>
            <a:r>
              <a:rPr lang="it-IT" i="1" dirty="0" err="1"/>
              <a:t>executed</a:t>
            </a:r>
            <a:r>
              <a:rPr lang="it-IT" i="1" dirty="0"/>
              <a:t> </a:t>
            </a:r>
            <a:r>
              <a:rPr lang="it-IT" i="1" dirty="0" err="1"/>
              <a:t>before</a:t>
            </a:r>
            <a:r>
              <a:rPr lang="it-IT" i="1" dirty="0"/>
              <a:t> the </a:t>
            </a:r>
            <a:r>
              <a:rPr lang="it-IT" i="1" dirty="0" err="1"/>
              <a:t>command</a:t>
            </a:r>
            <a:endParaRPr lang="it-IT" i="1" dirty="0"/>
          </a:p>
          <a:p>
            <a:r>
              <a:rPr lang="en-US" dirty="0"/>
              <a:t>Primitive command: </a:t>
            </a:r>
            <a:r>
              <a:rPr lang="en-US" b="1" dirty="0"/>
              <a:t>create object </a:t>
            </a:r>
            <a:r>
              <a:rPr lang="en-US" i="1" dirty="0"/>
              <a:t>o</a:t>
            </a:r>
          </a:p>
          <a:p>
            <a:pPr lvl="1"/>
            <a:r>
              <a:rPr lang="it-IT" i="1" dirty="0"/>
              <a:t>Just </a:t>
            </a:r>
            <a:r>
              <a:rPr lang="it-IT" i="1" dirty="0" err="1"/>
              <a:t>modify</a:t>
            </a:r>
            <a:r>
              <a:rPr lang="it-IT" i="1" dirty="0"/>
              <a:t> the </a:t>
            </a:r>
            <a:r>
              <a:rPr lang="it-IT" i="1" dirty="0" err="1"/>
              <a:t>matrix</a:t>
            </a:r>
            <a:r>
              <a:rPr lang="it-IT" i="1" dirty="0"/>
              <a:t>, </a:t>
            </a:r>
            <a:r>
              <a:rPr lang="en-US" i="1" dirty="0"/>
              <a:t>o </a:t>
            </a:r>
            <a:r>
              <a:rPr lang="en-US" dirty="0"/>
              <a:t>must not exist before this command is executed</a:t>
            </a:r>
          </a:p>
          <a:p>
            <a:r>
              <a:rPr lang="pt-BR" dirty="0"/>
              <a:t>Primitive command: </a:t>
            </a:r>
            <a:r>
              <a:rPr lang="pt-BR" b="1" dirty="0"/>
              <a:t>enter </a:t>
            </a:r>
            <a:r>
              <a:rPr lang="pt-BR" i="1" dirty="0"/>
              <a:t>r </a:t>
            </a:r>
            <a:r>
              <a:rPr lang="pt-BR" b="1" dirty="0"/>
              <a:t>into </a:t>
            </a:r>
            <a:r>
              <a:rPr lang="pt-BR" i="1" dirty="0"/>
              <a:t>a</a:t>
            </a:r>
            <a:r>
              <a:rPr lang="pt-BR" b="1" dirty="0"/>
              <a:t>[</a:t>
            </a:r>
            <a:r>
              <a:rPr lang="pt-BR" i="1" dirty="0"/>
              <a:t>s</a:t>
            </a:r>
            <a:r>
              <a:rPr lang="pt-BR" dirty="0"/>
              <a:t>, </a:t>
            </a:r>
            <a:r>
              <a:rPr lang="pt-BR" i="1" dirty="0"/>
              <a:t>o</a:t>
            </a:r>
            <a:r>
              <a:rPr lang="pt-BR" b="1" dirty="0"/>
              <a:t>]</a:t>
            </a:r>
          </a:p>
          <a:p>
            <a:pPr lvl="1"/>
            <a:r>
              <a:rPr lang="en-US" dirty="0"/>
              <a:t>adds the right </a:t>
            </a:r>
            <a:r>
              <a:rPr lang="en-US" i="1" dirty="0"/>
              <a:t>r </a:t>
            </a:r>
            <a:r>
              <a:rPr lang="en-US" dirty="0"/>
              <a:t>to the cell </a:t>
            </a:r>
            <a:r>
              <a:rPr lang="en-US" i="1" dirty="0"/>
              <a:t>a</a:t>
            </a:r>
            <a:r>
              <a:rPr lang="en-US" dirty="0"/>
              <a:t>[</a:t>
            </a:r>
            <a:r>
              <a:rPr lang="en-US" i="1" dirty="0"/>
              <a:t>s</a:t>
            </a:r>
            <a:r>
              <a:rPr lang="en-US" dirty="0"/>
              <a:t>, </a:t>
            </a:r>
            <a:r>
              <a:rPr lang="en-US" i="1" dirty="0"/>
              <a:t>o</a:t>
            </a:r>
            <a:r>
              <a:rPr lang="en-US" dirty="0"/>
              <a:t>].</a:t>
            </a:r>
          </a:p>
          <a:p>
            <a:r>
              <a:rPr lang="pt-BR" dirty="0"/>
              <a:t>Primitive command: </a:t>
            </a:r>
            <a:r>
              <a:rPr lang="pt-BR" b="1" dirty="0"/>
              <a:t>delete </a:t>
            </a:r>
            <a:r>
              <a:rPr lang="pt-BR" i="1" dirty="0"/>
              <a:t>r </a:t>
            </a:r>
            <a:r>
              <a:rPr lang="pt-BR" b="1" dirty="0"/>
              <a:t>from </a:t>
            </a:r>
            <a:r>
              <a:rPr lang="pt-BR" i="1" dirty="0"/>
              <a:t>a</a:t>
            </a:r>
            <a:r>
              <a:rPr lang="pt-BR" b="1" dirty="0"/>
              <a:t>[</a:t>
            </a:r>
            <a:r>
              <a:rPr lang="pt-BR" i="1" dirty="0"/>
              <a:t>s</a:t>
            </a:r>
            <a:r>
              <a:rPr lang="pt-BR" dirty="0"/>
              <a:t>, </a:t>
            </a:r>
            <a:r>
              <a:rPr lang="pt-BR" i="1" dirty="0"/>
              <a:t>o</a:t>
            </a:r>
            <a:r>
              <a:rPr lang="pt-BR" b="1" dirty="0"/>
              <a:t>]</a:t>
            </a:r>
          </a:p>
          <a:p>
            <a:pPr lvl="1"/>
            <a:r>
              <a:rPr lang="en-US" dirty="0"/>
              <a:t>deletes the right </a:t>
            </a:r>
            <a:r>
              <a:rPr lang="en-US" i="1" dirty="0"/>
              <a:t>r </a:t>
            </a:r>
            <a:r>
              <a:rPr lang="en-US" dirty="0"/>
              <a:t>from the cell </a:t>
            </a:r>
            <a:r>
              <a:rPr lang="en-US" i="1" dirty="0"/>
              <a:t>a</a:t>
            </a:r>
            <a:r>
              <a:rPr lang="en-US" dirty="0"/>
              <a:t>[</a:t>
            </a:r>
            <a:r>
              <a:rPr lang="en-US" i="1" dirty="0"/>
              <a:t>s</a:t>
            </a:r>
            <a:r>
              <a:rPr lang="en-US" dirty="0"/>
              <a:t>, </a:t>
            </a:r>
            <a:r>
              <a:rPr lang="en-US" i="1" dirty="0"/>
              <a:t>o</a:t>
            </a:r>
            <a:r>
              <a:rPr lang="en-US" dirty="0"/>
              <a:t>].</a:t>
            </a:r>
          </a:p>
          <a:p>
            <a:r>
              <a:rPr lang="en-US" dirty="0"/>
              <a:t>Primitive command: </a:t>
            </a:r>
            <a:r>
              <a:rPr lang="en-US" b="1" dirty="0"/>
              <a:t>destroy subject </a:t>
            </a:r>
            <a:r>
              <a:rPr lang="en-US" i="1" dirty="0"/>
              <a:t>s</a:t>
            </a:r>
          </a:p>
          <a:p>
            <a:pPr lvl="1"/>
            <a:r>
              <a:rPr lang="en-US" dirty="0"/>
              <a:t>deletes the subject </a:t>
            </a:r>
            <a:r>
              <a:rPr lang="en-US" i="1" dirty="0"/>
              <a:t>s</a:t>
            </a:r>
          </a:p>
          <a:p>
            <a:r>
              <a:rPr lang="en-US" dirty="0"/>
              <a:t>Primitive command: </a:t>
            </a:r>
            <a:r>
              <a:rPr lang="en-US" b="1" dirty="0"/>
              <a:t>destroy object </a:t>
            </a:r>
            <a:r>
              <a:rPr lang="en-US" i="1" dirty="0"/>
              <a:t>o</a:t>
            </a:r>
          </a:p>
          <a:p>
            <a:pPr lvl="1"/>
            <a:r>
              <a:rPr lang="en-US" dirty="0"/>
              <a:t>deletes the object </a:t>
            </a:r>
            <a:r>
              <a:rPr lang="en-US" i="1" dirty="0"/>
              <a:t>o</a:t>
            </a:r>
            <a:r>
              <a:rPr lang="en-US" dirty="0"/>
              <a:t>.</a:t>
            </a:r>
            <a:endParaRPr lang="en-US" i="1" dirty="0"/>
          </a:p>
          <a:p>
            <a:pPr lvl="1"/>
            <a:endParaRPr lang="en-US" dirty="0"/>
          </a:p>
        </p:txBody>
      </p:sp>
    </p:spTree>
    <p:extLst>
      <p:ext uri="{BB962C8B-B14F-4D97-AF65-F5344CB8AC3E}">
        <p14:creationId xmlns:p14="http://schemas.microsoft.com/office/powerpoint/2010/main" val="39517149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Examples</a:t>
            </a:r>
            <a:endParaRPr lang="en-US" dirty="0"/>
          </a:p>
        </p:txBody>
      </p:sp>
      <p:sp>
        <p:nvSpPr>
          <p:cNvPr id="3" name="Segnaposto contenuto 2"/>
          <p:cNvSpPr>
            <a:spLocks noGrp="1"/>
          </p:cNvSpPr>
          <p:nvPr>
            <p:ph idx="1"/>
          </p:nvPr>
        </p:nvSpPr>
        <p:spPr>
          <a:xfrm>
            <a:off x="457200" y="1600201"/>
            <a:ext cx="4258816" cy="748680"/>
          </a:xfrm>
        </p:spPr>
        <p:txBody>
          <a:bodyPr>
            <a:normAutofit fontScale="55000" lnSpcReduction="20000"/>
          </a:bodyPr>
          <a:lstStyle/>
          <a:p>
            <a:r>
              <a:rPr lang="it-IT" dirty="0" err="1"/>
              <a:t>Process</a:t>
            </a:r>
            <a:r>
              <a:rPr lang="it-IT" dirty="0"/>
              <a:t> p </a:t>
            </a:r>
            <a:r>
              <a:rPr lang="it-IT" dirty="0" err="1"/>
              <a:t>created</a:t>
            </a:r>
            <a:r>
              <a:rPr lang="it-IT" dirty="0"/>
              <a:t> a file f with </a:t>
            </a:r>
            <a:r>
              <a:rPr lang="it-IT" dirty="0" err="1"/>
              <a:t>owner</a:t>
            </a:r>
            <a:r>
              <a:rPr lang="it-IT" dirty="0"/>
              <a:t> </a:t>
            </a:r>
            <a:r>
              <a:rPr lang="it-IT" dirty="0" err="1"/>
              <a:t>read</a:t>
            </a:r>
            <a:r>
              <a:rPr lang="it-IT" dirty="0"/>
              <a:t> (r) and </a:t>
            </a:r>
            <a:r>
              <a:rPr lang="it-IT" dirty="0" err="1"/>
              <a:t>write</a:t>
            </a:r>
            <a:r>
              <a:rPr lang="it-IT" dirty="0"/>
              <a:t>(w) </a:t>
            </a:r>
            <a:r>
              <a:rPr lang="it-IT" dirty="0" err="1"/>
              <a:t>permission</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420888"/>
            <a:ext cx="3518007" cy="1612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686" y="4725144"/>
            <a:ext cx="249555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egnaposto contenuto 2"/>
          <p:cNvSpPr txBox="1">
            <a:spLocks/>
          </p:cNvSpPr>
          <p:nvPr/>
        </p:nvSpPr>
        <p:spPr>
          <a:xfrm>
            <a:off x="529208" y="3976464"/>
            <a:ext cx="4258816" cy="74868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it-IT" dirty="0" err="1"/>
              <a:t>Process</a:t>
            </a:r>
            <a:r>
              <a:rPr lang="it-IT" dirty="0"/>
              <a:t> p </a:t>
            </a:r>
            <a:r>
              <a:rPr lang="it-IT" dirty="0" err="1"/>
              <a:t>created</a:t>
            </a:r>
            <a:r>
              <a:rPr lang="it-IT" dirty="0"/>
              <a:t> a new </a:t>
            </a:r>
            <a:r>
              <a:rPr lang="it-IT" dirty="0" err="1"/>
              <a:t>process</a:t>
            </a:r>
            <a:r>
              <a:rPr lang="it-IT" dirty="0"/>
              <a:t> q</a:t>
            </a:r>
            <a:endParaRPr lang="en-US" dirty="0"/>
          </a:p>
        </p:txBody>
      </p:sp>
    </p:spTree>
    <p:extLst>
      <p:ext uri="{BB962C8B-B14F-4D97-AF65-F5344CB8AC3E}">
        <p14:creationId xmlns:p14="http://schemas.microsoft.com/office/powerpoint/2010/main" val="34138197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Conditional</a:t>
            </a:r>
            <a:r>
              <a:rPr lang="it-IT" dirty="0"/>
              <a:t> </a:t>
            </a:r>
            <a:r>
              <a:rPr lang="it-IT" dirty="0" err="1"/>
              <a:t>Commands</a:t>
            </a:r>
            <a:r>
              <a:rPr lang="it-IT" dirty="0"/>
              <a:t>…</a:t>
            </a:r>
            <a:endParaRPr lang="en-US" dirty="0"/>
          </a:p>
        </p:txBody>
      </p:sp>
      <p:sp>
        <p:nvSpPr>
          <p:cNvPr id="3" name="Segnaposto contenuto 2"/>
          <p:cNvSpPr>
            <a:spLocks noGrp="1"/>
          </p:cNvSpPr>
          <p:nvPr>
            <p:ph idx="1"/>
          </p:nvPr>
        </p:nvSpPr>
        <p:spPr>
          <a:xfrm>
            <a:off x="457200" y="1600201"/>
            <a:ext cx="8229600" cy="1540768"/>
          </a:xfrm>
        </p:spPr>
        <p:txBody>
          <a:bodyPr>
            <a:normAutofit/>
          </a:bodyPr>
          <a:lstStyle/>
          <a:p>
            <a:r>
              <a:rPr lang="it-IT" sz="2400" dirty="0" err="1"/>
              <a:t>Define</a:t>
            </a:r>
            <a:r>
              <a:rPr lang="it-IT" sz="2400" dirty="0"/>
              <a:t> </a:t>
            </a:r>
            <a:r>
              <a:rPr lang="it-IT" sz="2400" dirty="0" err="1"/>
              <a:t>preconditions</a:t>
            </a:r>
            <a:r>
              <a:rPr lang="it-IT" sz="2400" dirty="0"/>
              <a:t>: </a:t>
            </a:r>
            <a:r>
              <a:rPr lang="en-US" sz="2400" dirty="0"/>
              <a:t>suppose a process </a:t>
            </a:r>
            <a:r>
              <a:rPr lang="en-US" sz="2400" i="1" dirty="0"/>
              <a:t>p </a:t>
            </a:r>
            <a:r>
              <a:rPr lang="en-US" sz="2400" dirty="0"/>
              <a:t>wishes to give another process </a:t>
            </a:r>
            <a:r>
              <a:rPr lang="en-US" sz="2400" i="1" dirty="0"/>
              <a:t>q </a:t>
            </a:r>
            <a:r>
              <a:rPr lang="en-US" sz="2400" dirty="0"/>
              <a:t>the right to read a file </a:t>
            </a:r>
            <a:r>
              <a:rPr lang="en-US" sz="2400" i="1" dirty="0"/>
              <a:t>f</a:t>
            </a:r>
            <a:r>
              <a:rPr lang="en-US" sz="2400" dirty="0"/>
              <a:t>. In some systems, </a:t>
            </a:r>
            <a:r>
              <a:rPr lang="en-US" sz="2400" i="1" dirty="0"/>
              <a:t>p </a:t>
            </a:r>
            <a:r>
              <a:rPr lang="en-US" sz="2400" dirty="0"/>
              <a:t>must own </a:t>
            </a:r>
            <a:r>
              <a:rPr lang="en-US" sz="2400" i="1" dirty="0"/>
              <a:t>f</a:t>
            </a:r>
          </a:p>
          <a:p>
            <a:endParaRPr lang="en-US"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708920"/>
            <a:ext cx="3716145" cy="154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egnaposto contenuto 2"/>
          <p:cNvSpPr txBox="1">
            <a:spLocks/>
          </p:cNvSpPr>
          <p:nvPr/>
        </p:nvSpPr>
        <p:spPr>
          <a:xfrm>
            <a:off x="395536" y="4120480"/>
            <a:ext cx="8229600" cy="15407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Suppose a system has the distinguished right </a:t>
            </a:r>
            <a:r>
              <a:rPr lang="en-US" sz="2400" i="1" dirty="0"/>
              <a:t>c</a:t>
            </a:r>
            <a:r>
              <a:rPr lang="en-US" sz="2400" dirty="0"/>
              <a:t>. If a subject has the rights </a:t>
            </a:r>
            <a:r>
              <a:rPr lang="en-US" sz="2400" i="1" dirty="0"/>
              <a:t>r </a:t>
            </a:r>
            <a:r>
              <a:rPr lang="en-US" sz="2400" dirty="0"/>
              <a:t>and </a:t>
            </a:r>
            <a:r>
              <a:rPr lang="en-US" sz="2400" i="1" dirty="0"/>
              <a:t>c </a:t>
            </a:r>
            <a:r>
              <a:rPr lang="en-US" sz="2400" dirty="0"/>
              <a:t>over an object, it may give any other subject </a:t>
            </a:r>
            <a:r>
              <a:rPr lang="en-US" sz="2400" i="1" dirty="0"/>
              <a:t>r </a:t>
            </a:r>
            <a:r>
              <a:rPr lang="en-US" sz="2400" dirty="0"/>
              <a:t>rights over that object</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3" y="5301208"/>
            <a:ext cx="3290965" cy="125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04318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t>
            </a:r>
            <a:r>
              <a:rPr lang="it-IT" dirty="0" err="1"/>
              <a:t>Conditional</a:t>
            </a:r>
            <a:r>
              <a:rPr lang="it-IT" dirty="0"/>
              <a:t> </a:t>
            </a:r>
            <a:r>
              <a:rPr lang="it-IT" dirty="0" err="1"/>
              <a:t>Commands</a:t>
            </a:r>
            <a:r>
              <a:rPr lang="it-IT" dirty="0"/>
              <a:t>…</a:t>
            </a:r>
            <a:endParaRPr lang="en-US" dirty="0"/>
          </a:p>
        </p:txBody>
      </p:sp>
      <p:sp>
        <p:nvSpPr>
          <p:cNvPr id="3" name="Segnaposto contenuto 2"/>
          <p:cNvSpPr>
            <a:spLocks noGrp="1"/>
          </p:cNvSpPr>
          <p:nvPr>
            <p:ph idx="1"/>
          </p:nvPr>
        </p:nvSpPr>
        <p:spPr/>
        <p:txBody>
          <a:bodyPr>
            <a:normAutofit/>
          </a:bodyPr>
          <a:lstStyle/>
          <a:p>
            <a:r>
              <a:rPr lang="en-US" sz="2400" dirty="0"/>
              <a:t>Commands with one condition are called </a:t>
            </a:r>
            <a:r>
              <a:rPr lang="en-US" sz="2400" i="1" dirty="0" err="1"/>
              <a:t>monoconditional</a:t>
            </a:r>
            <a:r>
              <a:rPr lang="en-US" sz="2400" dirty="0"/>
              <a:t>. Commands with two conditions are called </a:t>
            </a:r>
            <a:r>
              <a:rPr lang="en-US" sz="2400" i="1" dirty="0" err="1"/>
              <a:t>biconditional</a:t>
            </a:r>
            <a:r>
              <a:rPr lang="en-US" sz="2400" dirty="0"/>
              <a:t>.</a:t>
            </a:r>
          </a:p>
          <a:p>
            <a:r>
              <a:rPr lang="en-US" sz="2400" dirty="0"/>
              <a:t>Note that all conditions are joined by </a:t>
            </a:r>
            <a:r>
              <a:rPr lang="en-US" sz="2400" b="1" dirty="0"/>
              <a:t>and</a:t>
            </a:r>
            <a:r>
              <a:rPr lang="en-US" sz="2400" dirty="0"/>
              <a:t>, and never by </a:t>
            </a:r>
            <a:r>
              <a:rPr lang="en-US" sz="2400" b="1" dirty="0"/>
              <a:t>or</a:t>
            </a:r>
            <a:r>
              <a:rPr lang="en-US" sz="2400" dirty="0"/>
              <a:t>. Because joining conditions with </a:t>
            </a:r>
            <a:r>
              <a:rPr lang="en-US" sz="2400" b="1" dirty="0"/>
              <a:t>or </a:t>
            </a:r>
            <a:r>
              <a:rPr lang="en-US" sz="2400" dirty="0"/>
              <a:t>is equivalent to two commands each with one of the conditions, the disjunction is unnecessary and thus is omitted</a:t>
            </a:r>
          </a:p>
          <a:p>
            <a:endParaRPr lang="en-US" sz="24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077072"/>
            <a:ext cx="3985854" cy="140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3860808"/>
            <a:ext cx="3457575"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ccia a destra 4"/>
          <p:cNvSpPr/>
          <p:nvPr/>
        </p:nvSpPr>
        <p:spPr>
          <a:xfrm>
            <a:off x="4572000" y="4779971"/>
            <a:ext cx="288032" cy="3772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ccia in giù 5"/>
          <p:cNvSpPr/>
          <p:nvPr/>
        </p:nvSpPr>
        <p:spPr>
          <a:xfrm>
            <a:off x="6804248" y="5699133"/>
            <a:ext cx="360040" cy="3941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6221038"/>
            <a:ext cx="5636468" cy="606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14620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t>
            </a:r>
            <a:r>
              <a:rPr lang="it-IT" dirty="0" err="1"/>
              <a:t>Conditional</a:t>
            </a:r>
            <a:r>
              <a:rPr lang="it-IT" dirty="0"/>
              <a:t> </a:t>
            </a:r>
            <a:r>
              <a:rPr lang="it-IT" dirty="0" err="1"/>
              <a:t>Commands</a:t>
            </a:r>
            <a:endParaRPr lang="en-US" dirty="0"/>
          </a:p>
        </p:txBody>
      </p:sp>
      <p:sp>
        <p:nvSpPr>
          <p:cNvPr id="3" name="Segnaposto contenuto 2"/>
          <p:cNvSpPr>
            <a:spLocks noGrp="1"/>
          </p:cNvSpPr>
          <p:nvPr>
            <p:ph idx="1"/>
          </p:nvPr>
        </p:nvSpPr>
        <p:spPr/>
        <p:txBody>
          <a:bodyPr/>
          <a:lstStyle/>
          <a:p>
            <a:r>
              <a:rPr lang="en-US" dirty="0"/>
              <a:t>Also, the negation of a condition is not permitted—that is, one </a:t>
            </a:r>
            <a:r>
              <a:rPr lang="en-US" b="1" i="1" dirty="0">
                <a:solidFill>
                  <a:srgbClr val="FF0000"/>
                </a:solidFill>
              </a:rPr>
              <a:t>cannot test for the absence of a right </a:t>
            </a:r>
            <a:r>
              <a:rPr lang="en-US" dirty="0"/>
              <a:t>within a command by the condition</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005064"/>
            <a:ext cx="2063477" cy="494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08013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Foundational</a:t>
            </a:r>
            <a:r>
              <a:rPr lang="it-IT" dirty="0"/>
              <a:t> </a:t>
            </a:r>
            <a:r>
              <a:rPr lang="it-IT" dirty="0" err="1"/>
              <a:t>Results</a:t>
            </a:r>
            <a:endParaRPr lang="en-US" dirty="0"/>
          </a:p>
        </p:txBody>
      </p:sp>
      <p:sp>
        <p:nvSpPr>
          <p:cNvPr id="3" name="Segnaposto contenuto 2"/>
          <p:cNvSpPr>
            <a:spLocks noGrp="1"/>
          </p:cNvSpPr>
          <p:nvPr>
            <p:ph idx="1"/>
          </p:nvPr>
        </p:nvSpPr>
        <p:spPr/>
        <p:txBody>
          <a:bodyPr>
            <a:normAutofit fontScale="92500" lnSpcReduction="20000"/>
          </a:bodyPr>
          <a:lstStyle/>
          <a:p>
            <a:r>
              <a:rPr lang="en-US" sz="2400" dirty="0"/>
              <a:t>Let </a:t>
            </a:r>
            <a:r>
              <a:rPr lang="en-US" sz="2400" i="1" dirty="0"/>
              <a:t>R </a:t>
            </a:r>
            <a:r>
              <a:rPr lang="en-US" sz="2400" dirty="0"/>
              <a:t>be the set of generic (primitive) rights of the system.</a:t>
            </a:r>
          </a:p>
          <a:p>
            <a:r>
              <a:rPr lang="en-US" sz="2400" b="1" dirty="0"/>
              <a:t>Definition 3–1. </a:t>
            </a:r>
            <a:r>
              <a:rPr lang="en-US" sz="2400" dirty="0"/>
              <a:t>When a generic right </a:t>
            </a:r>
            <a:r>
              <a:rPr lang="en-US" sz="2400" i="1" dirty="0"/>
              <a:t>r </a:t>
            </a:r>
            <a:r>
              <a:rPr lang="en-US" sz="2400" dirty="0"/>
              <a:t>is added to an element of the access control matrix not already containing </a:t>
            </a:r>
            <a:r>
              <a:rPr lang="en-US" sz="2400" i="1" dirty="0"/>
              <a:t>r</a:t>
            </a:r>
            <a:r>
              <a:rPr lang="en-US" sz="2400" dirty="0"/>
              <a:t>, that right is said to be </a:t>
            </a:r>
            <a:r>
              <a:rPr lang="en-US" sz="2400" i="1" dirty="0">
                <a:solidFill>
                  <a:srgbClr val="FF0000"/>
                </a:solidFill>
              </a:rPr>
              <a:t>leaked</a:t>
            </a:r>
            <a:r>
              <a:rPr lang="en-US" sz="2400" dirty="0"/>
              <a:t>.</a:t>
            </a:r>
          </a:p>
          <a:p>
            <a:r>
              <a:rPr lang="en-US" sz="2400" dirty="0"/>
              <a:t>Let a computer system begin in protection state </a:t>
            </a:r>
            <a:r>
              <a:rPr lang="en-US" sz="2400" i="1" dirty="0"/>
              <a:t>S</a:t>
            </a:r>
            <a:r>
              <a:rPr lang="en-US" sz="2400" baseline="-25000" dirty="0"/>
              <a:t>0</a:t>
            </a:r>
            <a:r>
              <a:rPr lang="en-US" sz="2400" dirty="0"/>
              <a:t>.</a:t>
            </a:r>
          </a:p>
          <a:p>
            <a:r>
              <a:rPr lang="en-US" sz="2400" b="1" dirty="0"/>
              <a:t>Definition 3–2. </a:t>
            </a:r>
            <a:r>
              <a:rPr lang="en-US" sz="2400" dirty="0"/>
              <a:t>If a system can never leak the right </a:t>
            </a:r>
            <a:r>
              <a:rPr lang="en-US" sz="2400" i="1" dirty="0"/>
              <a:t>r</a:t>
            </a:r>
            <a:r>
              <a:rPr lang="en-US" sz="2400" dirty="0"/>
              <a:t>, the system (including the initial state </a:t>
            </a:r>
            <a:r>
              <a:rPr lang="en-US" sz="2400" i="1" dirty="0"/>
              <a:t>s</a:t>
            </a:r>
            <a:r>
              <a:rPr lang="en-US" sz="2400" dirty="0"/>
              <a:t>0) is called </a:t>
            </a:r>
            <a:r>
              <a:rPr lang="en-US" sz="2400" i="1" dirty="0">
                <a:solidFill>
                  <a:srgbClr val="FF0000"/>
                </a:solidFill>
              </a:rPr>
              <a:t>safe with respect to the right r</a:t>
            </a:r>
            <a:r>
              <a:rPr lang="en-US" sz="2400" dirty="0"/>
              <a:t>. If the system can leak the right </a:t>
            </a:r>
            <a:r>
              <a:rPr lang="en-US" sz="2400" i="1" dirty="0"/>
              <a:t>r </a:t>
            </a:r>
            <a:r>
              <a:rPr lang="en-US" sz="2400" dirty="0"/>
              <a:t>(enter an unauthorized state), it is called </a:t>
            </a:r>
            <a:r>
              <a:rPr lang="en-US" sz="2400" i="1" dirty="0">
                <a:solidFill>
                  <a:srgbClr val="FF0000"/>
                </a:solidFill>
              </a:rPr>
              <a:t>unsafe with respect to the right r</a:t>
            </a:r>
            <a:r>
              <a:rPr lang="en-US" sz="2400" dirty="0"/>
              <a:t>.</a:t>
            </a:r>
          </a:p>
          <a:p>
            <a:r>
              <a:rPr lang="en-US" sz="2400" dirty="0"/>
              <a:t>We use these terms rather than </a:t>
            </a:r>
            <a:r>
              <a:rPr lang="en-US" sz="2400" i="1" dirty="0"/>
              <a:t>secure </a:t>
            </a:r>
            <a:r>
              <a:rPr lang="en-US" sz="2400" dirty="0"/>
              <a:t>and </a:t>
            </a:r>
            <a:r>
              <a:rPr lang="en-US" sz="2400" i="1" dirty="0" err="1"/>
              <a:t>nonsecure</a:t>
            </a:r>
            <a:r>
              <a:rPr lang="en-US" sz="2400" i="1" dirty="0"/>
              <a:t> </a:t>
            </a:r>
            <a:r>
              <a:rPr lang="en-US" sz="2400" dirty="0"/>
              <a:t>because </a:t>
            </a:r>
            <a:r>
              <a:rPr lang="en-US" sz="2400" u="sng" dirty="0"/>
              <a:t>safety refers to the abstract model </a:t>
            </a:r>
            <a:r>
              <a:rPr lang="en-US" sz="2400" dirty="0"/>
              <a:t>and </a:t>
            </a:r>
            <a:r>
              <a:rPr lang="en-US" sz="2400" u="sng" dirty="0"/>
              <a:t>security refers to the actual implementation</a:t>
            </a:r>
            <a:r>
              <a:rPr lang="en-US" sz="2400" dirty="0"/>
              <a:t>. </a:t>
            </a:r>
          </a:p>
          <a:p>
            <a:r>
              <a:rPr lang="en-US" sz="2400" dirty="0"/>
              <a:t>Thus, </a:t>
            </a:r>
            <a:r>
              <a:rPr lang="en-US" sz="2400" i="1" u="sng" dirty="0">
                <a:solidFill>
                  <a:srgbClr val="FF0000"/>
                </a:solidFill>
              </a:rPr>
              <a:t>a secure system corresponds to a model safe with respect to all rights</a:t>
            </a:r>
            <a:r>
              <a:rPr lang="en-US" sz="2400" dirty="0"/>
              <a:t>, but </a:t>
            </a:r>
            <a:r>
              <a:rPr lang="en-US" sz="2400" i="1" u="sng" dirty="0">
                <a:solidFill>
                  <a:srgbClr val="FF0000"/>
                </a:solidFill>
              </a:rPr>
              <a:t>a model safe with respect to all rights does not ensure a secure system</a:t>
            </a:r>
            <a:r>
              <a:rPr lang="en-US" sz="2400" dirty="0"/>
              <a:t>.</a:t>
            </a:r>
          </a:p>
          <a:p>
            <a:endParaRPr lang="en-US" sz="2400" dirty="0"/>
          </a:p>
        </p:txBody>
      </p:sp>
    </p:spTree>
    <p:extLst>
      <p:ext uri="{BB962C8B-B14F-4D97-AF65-F5344CB8AC3E}">
        <p14:creationId xmlns:p14="http://schemas.microsoft.com/office/powerpoint/2010/main" val="336960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D5B65B-6A47-4FD5-9E4E-F145A83EF69E}"/>
              </a:ext>
            </a:extLst>
          </p:cNvPr>
          <p:cNvSpPr>
            <a:spLocks noGrp="1"/>
          </p:cNvSpPr>
          <p:nvPr>
            <p:ph type="title"/>
          </p:nvPr>
        </p:nvSpPr>
        <p:spPr/>
        <p:txBody>
          <a:bodyPr/>
          <a:lstStyle/>
          <a:p>
            <a:r>
              <a:rPr lang="it-IT" dirty="0" err="1"/>
              <a:t>Where</a:t>
            </a:r>
            <a:r>
              <a:rPr lang="it-IT" dirty="0"/>
              <a:t> </a:t>
            </a:r>
            <a:r>
              <a:rPr lang="it-IT" dirty="0" err="1"/>
              <a:t>does</a:t>
            </a:r>
            <a:r>
              <a:rPr lang="it-IT" dirty="0"/>
              <a:t> «Cyber» come from?</a:t>
            </a:r>
          </a:p>
        </p:txBody>
      </p:sp>
      <p:sp>
        <p:nvSpPr>
          <p:cNvPr id="3" name="Segnaposto contenuto 2">
            <a:extLst>
              <a:ext uri="{FF2B5EF4-FFF2-40B4-BE49-F238E27FC236}">
                <a16:creationId xmlns:a16="http://schemas.microsoft.com/office/drawing/2014/main" id="{0B777C68-BA95-417A-BD68-86FD5ACA87E9}"/>
              </a:ext>
            </a:extLst>
          </p:cNvPr>
          <p:cNvSpPr>
            <a:spLocks noGrp="1"/>
          </p:cNvSpPr>
          <p:nvPr>
            <p:ph idx="1"/>
          </p:nvPr>
        </p:nvSpPr>
        <p:spPr>
          <a:xfrm>
            <a:off x="457200" y="1600201"/>
            <a:ext cx="8229600" cy="748680"/>
          </a:xfrm>
        </p:spPr>
        <p:txBody>
          <a:bodyPr/>
          <a:lstStyle/>
          <a:p>
            <a:pPr marL="0" indent="0">
              <a:buNone/>
            </a:pPr>
            <a:r>
              <a:rPr lang="it-IT" dirty="0">
                <a:solidFill>
                  <a:srgbClr val="FF0000"/>
                </a:solidFill>
              </a:rPr>
              <a:t>Cyberpunk</a:t>
            </a:r>
          </a:p>
        </p:txBody>
      </p:sp>
      <p:grpSp>
        <p:nvGrpSpPr>
          <p:cNvPr id="7" name="Gruppo 6">
            <a:extLst>
              <a:ext uri="{FF2B5EF4-FFF2-40B4-BE49-F238E27FC236}">
                <a16:creationId xmlns:a16="http://schemas.microsoft.com/office/drawing/2014/main" id="{1DD94266-653E-45A9-89D6-45D10752BA6E}"/>
              </a:ext>
            </a:extLst>
          </p:cNvPr>
          <p:cNvGrpSpPr/>
          <p:nvPr/>
        </p:nvGrpSpPr>
        <p:grpSpPr>
          <a:xfrm>
            <a:off x="457200" y="2400970"/>
            <a:ext cx="8229600" cy="1919213"/>
            <a:chOff x="457200" y="2400970"/>
            <a:chExt cx="8229600" cy="1919213"/>
          </a:xfrm>
        </p:grpSpPr>
        <p:sp>
          <p:nvSpPr>
            <p:cNvPr id="4" name="Segnaposto contenuto 2">
              <a:extLst>
                <a:ext uri="{FF2B5EF4-FFF2-40B4-BE49-F238E27FC236}">
                  <a16:creationId xmlns:a16="http://schemas.microsoft.com/office/drawing/2014/main" id="{C61A4730-FF62-4B00-8032-CD91762026F5}"/>
                </a:ext>
              </a:extLst>
            </p:cNvPr>
            <p:cNvSpPr txBox="1">
              <a:spLocks/>
            </p:cNvSpPr>
            <p:nvPr/>
          </p:nvSpPr>
          <p:spPr>
            <a:xfrm>
              <a:off x="457200" y="2400970"/>
              <a:ext cx="6134100" cy="1919211"/>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t-IT" dirty="0" err="1"/>
                <a:t>Originally</a:t>
              </a:r>
              <a:r>
                <a:rPr lang="it-IT" dirty="0"/>
                <a:t> </a:t>
              </a:r>
              <a:r>
                <a:rPr lang="it-IT" dirty="0" err="1"/>
                <a:t>forged</a:t>
              </a:r>
              <a:r>
                <a:rPr lang="it-IT" dirty="0"/>
                <a:t> by </a:t>
              </a:r>
              <a:r>
                <a:rPr lang="it-IT" dirty="0">
                  <a:solidFill>
                    <a:srgbClr val="FF0000"/>
                  </a:solidFill>
                </a:rPr>
                <a:t>Bruce </a:t>
              </a:r>
              <a:r>
                <a:rPr lang="it-IT" dirty="0" err="1">
                  <a:solidFill>
                    <a:srgbClr val="FF0000"/>
                  </a:solidFill>
                </a:rPr>
                <a:t>Bethke</a:t>
              </a:r>
              <a:endParaRPr lang="it-IT" dirty="0">
                <a:solidFill>
                  <a:srgbClr val="FF0000"/>
                </a:solidFill>
              </a:endParaRPr>
            </a:p>
            <a:p>
              <a:pPr marL="0" indent="0">
                <a:buFont typeface="Arial" panose="020B0604020202020204" pitchFamily="34" charset="0"/>
                <a:buNone/>
              </a:pPr>
              <a:r>
                <a:rPr lang="it-IT" dirty="0" err="1"/>
                <a:t>as</a:t>
              </a:r>
              <a:r>
                <a:rPr lang="it-IT" dirty="0"/>
                <a:t> the </a:t>
              </a:r>
              <a:r>
                <a:rPr lang="it-IT" dirty="0" err="1"/>
                <a:t>title</a:t>
              </a:r>
              <a:r>
                <a:rPr lang="it-IT" dirty="0"/>
                <a:t> of a </a:t>
              </a:r>
              <a:r>
                <a:rPr lang="it-IT" dirty="0" err="1"/>
                <a:t>novel</a:t>
              </a:r>
              <a:r>
                <a:rPr lang="it-IT" dirty="0"/>
                <a:t> (1983), </a:t>
              </a:r>
            </a:p>
            <a:p>
              <a:pPr marL="0" indent="0">
                <a:buFont typeface="Arial" panose="020B0604020202020204" pitchFamily="34" charset="0"/>
                <a:buNone/>
              </a:pPr>
              <a:endParaRPr lang="it-IT" dirty="0"/>
            </a:p>
            <a:p>
              <a:pPr marL="0" indent="0">
                <a:buFont typeface="Arial" panose="020B0604020202020204" pitchFamily="34" charset="0"/>
                <a:buNone/>
              </a:pPr>
              <a:r>
                <a:rPr lang="it-IT" dirty="0"/>
                <a:t>Cyberpunk </a:t>
              </a:r>
              <a:r>
                <a:rPr lang="it-IT" dirty="0" err="1"/>
                <a:t>became</a:t>
              </a:r>
              <a:r>
                <a:rPr lang="it-IT" dirty="0"/>
                <a:t> </a:t>
              </a:r>
              <a:r>
                <a:rPr lang="it-IT" dirty="0" err="1"/>
                <a:t>suddenly</a:t>
              </a:r>
              <a:r>
                <a:rPr lang="it-IT" dirty="0"/>
                <a:t> a stream of science fiction, </a:t>
              </a:r>
              <a:r>
                <a:rPr lang="it-IT" dirty="0" err="1"/>
                <a:t>namely</a:t>
              </a:r>
              <a:r>
                <a:rPr lang="it-IT" dirty="0"/>
                <a:t> </a:t>
              </a:r>
              <a:r>
                <a:rPr lang="it-IT" b="1" i="1" dirty="0">
                  <a:solidFill>
                    <a:schemeClr val="accent1"/>
                  </a:solidFill>
                </a:rPr>
                <a:t>cyber-fantasy</a:t>
              </a:r>
              <a:r>
                <a:rPr lang="it-IT" dirty="0"/>
                <a:t>, and </a:t>
              </a:r>
              <a:r>
                <a:rPr lang="it-IT" dirty="0" err="1"/>
                <a:t>analyses</a:t>
              </a:r>
              <a:r>
                <a:rPr lang="it-IT" dirty="0"/>
                <a:t> the relationship </a:t>
              </a:r>
              <a:r>
                <a:rPr lang="it-IT" dirty="0" err="1"/>
                <a:t>between</a:t>
              </a:r>
              <a:r>
                <a:rPr lang="it-IT" dirty="0"/>
                <a:t> </a:t>
              </a:r>
              <a:r>
                <a:rPr lang="it-IT" dirty="0" err="1"/>
                <a:t>humans</a:t>
              </a:r>
              <a:r>
                <a:rPr lang="it-IT" dirty="0"/>
                <a:t> and computer science </a:t>
              </a:r>
            </a:p>
          </p:txBody>
        </p:sp>
        <p:pic>
          <p:nvPicPr>
            <p:cNvPr id="1026" name="Picture 2" descr="https://upload.wikimedia.org/wikipedia/commons/thumb/7/7c/Bruce_Bethke.jpg/220px-Bruce_Bethke.jpg">
              <a:extLst>
                <a:ext uri="{FF2B5EF4-FFF2-40B4-BE49-F238E27FC236}">
                  <a16:creationId xmlns:a16="http://schemas.microsoft.com/office/drawing/2014/main" id="{2F1079B7-6794-4B24-8233-351693C27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1430" y="2400971"/>
              <a:ext cx="1535370" cy="19192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uppo 4">
            <a:extLst>
              <a:ext uri="{FF2B5EF4-FFF2-40B4-BE49-F238E27FC236}">
                <a16:creationId xmlns:a16="http://schemas.microsoft.com/office/drawing/2014/main" id="{76AE0942-6CDC-40C3-812D-23BBB3621434}"/>
              </a:ext>
            </a:extLst>
          </p:cNvPr>
          <p:cNvGrpSpPr/>
          <p:nvPr/>
        </p:nvGrpSpPr>
        <p:grpSpPr>
          <a:xfrm>
            <a:off x="511073" y="5001183"/>
            <a:ext cx="8106490" cy="1582179"/>
            <a:chOff x="511073" y="5001183"/>
            <a:chExt cx="8106490" cy="1582179"/>
          </a:xfrm>
        </p:grpSpPr>
        <p:sp>
          <p:nvSpPr>
            <p:cNvPr id="6" name="Segnaposto contenuto 2">
              <a:extLst>
                <a:ext uri="{FF2B5EF4-FFF2-40B4-BE49-F238E27FC236}">
                  <a16:creationId xmlns:a16="http://schemas.microsoft.com/office/drawing/2014/main" id="{FF37C111-5DE0-4397-AE5E-1BDDB7A9957E}"/>
                </a:ext>
              </a:extLst>
            </p:cNvPr>
            <p:cNvSpPr txBox="1">
              <a:spLocks/>
            </p:cNvSpPr>
            <p:nvPr/>
          </p:nvSpPr>
          <p:spPr>
            <a:xfrm>
              <a:off x="511073" y="5223199"/>
              <a:ext cx="6347048" cy="1050987"/>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t-IT" b="1" dirty="0">
                  <a:solidFill>
                    <a:srgbClr val="FF0000"/>
                  </a:solidFill>
                </a:rPr>
                <a:t>William Gibson </a:t>
              </a:r>
              <a:r>
                <a:rPr lang="it-IT" dirty="0" err="1"/>
                <a:t>is</a:t>
              </a:r>
              <a:r>
                <a:rPr lang="it-IT" dirty="0"/>
                <a:t> the </a:t>
              </a:r>
              <a:r>
                <a:rPr lang="it-IT" dirty="0" err="1"/>
                <a:t>most</a:t>
              </a:r>
              <a:r>
                <a:rPr lang="it-IT" dirty="0"/>
                <a:t> </a:t>
              </a:r>
              <a:r>
                <a:rPr lang="it-IT" dirty="0" err="1"/>
                <a:t>famous</a:t>
              </a:r>
              <a:r>
                <a:rPr lang="it-IT" dirty="0"/>
                <a:t> </a:t>
              </a:r>
              <a:r>
                <a:rPr lang="it-IT" dirty="0" err="1"/>
                <a:t>representative</a:t>
              </a:r>
              <a:r>
                <a:rPr lang="it-IT" dirty="0"/>
                <a:t> of </a:t>
              </a:r>
              <a:r>
                <a:rPr lang="it-IT" dirty="0" err="1"/>
                <a:t>this</a:t>
              </a:r>
              <a:r>
                <a:rPr lang="it-IT" dirty="0"/>
                <a:t> </a:t>
              </a:r>
              <a:r>
                <a:rPr lang="it-IT" dirty="0" err="1"/>
                <a:t>literary</a:t>
              </a:r>
              <a:r>
                <a:rPr lang="it-IT" dirty="0"/>
                <a:t> stream, with </a:t>
              </a:r>
              <a:r>
                <a:rPr lang="it-IT" dirty="0" err="1"/>
                <a:t>his</a:t>
              </a:r>
              <a:r>
                <a:rPr lang="it-IT" dirty="0"/>
                <a:t> </a:t>
              </a:r>
              <a:r>
                <a:rPr lang="it-IT" dirty="0" err="1"/>
                <a:t>notorious</a:t>
              </a:r>
              <a:r>
                <a:rPr lang="it-IT" dirty="0"/>
                <a:t> </a:t>
              </a:r>
              <a:r>
                <a:rPr lang="it-IT" dirty="0" err="1"/>
                <a:t>novel</a:t>
              </a:r>
              <a:r>
                <a:rPr lang="it-IT" dirty="0"/>
                <a:t> «</a:t>
              </a:r>
              <a:r>
                <a:rPr lang="it-IT" i="1" dirty="0" err="1">
                  <a:solidFill>
                    <a:srgbClr val="FF0000"/>
                  </a:solidFill>
                </a:rPr>
                <a:t>Neuromancer</a:t>
              </a:r>
              <a:r>
                <a:rPr lang="it-IT" dirty="0"/>
                <a:t>», 1984</a:t>
              </a:r>
            </a:p>
            <a:p>
              <a:pPr marL="0" indent="0">
                <a:buNone/>
              </a:pPr>
              <a:endParaRPr lang="it-IT" dirty="0"/>
            </a:p>
          </p:txBody>
        </p:sp>
        <p:pic>
          <p:nvPicPr>
            <p:cNvPr id="1028" name="Picture 4" descr="https://upload.wikimedia.org/wikipedia/commons/thumb/7/71/William_Gibson_by_FredArmitage_crop.jpg/220px-William_Gibson_by_FredArmitage_crop.jpg">
              <a:extLst>
                <a:ext uri="{FF2B5EF4-FFF2-40B4-BE49-F238E27FC236}">
                  <a16:creationId xmlns:a16="http://schemas.microsoft.com/office/drawing/2014/main" id="{1384B39D-E690-4F87-A22A-F90527EEF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5001183"/>
              <a:ext cx="1381267" cy="15821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3186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Basic </a:t>
            </a:r>
            <a:r>
              <a:rPr lang="it-IT" dirty="0" err="1"/>
              <a:t>results</a:t>
            </a:r>
            <a:endParaRPr lang="en-US" dirty="0"/>
          </a:p>
        </p:txBody>
      </p:sp>
      <p:sp>
        <p:nvSpPr>
          <p:cNvPr id="3" name="Segnaposto contenuto 2"/>
          <p:cNvSpPr>
            <a:spLocks noGrp="1"/>
          </p:cNvSpPr>
          <p:nvPr>
            <p:ph idx="1"/>
          </p:nvPr>
        </p:nvSpPr>
        <p:spPr/>
        <p:txBody>
          <a:bodyPr>
            <a:normAutofit/>
          </a:bodyPr>
          <a:lstStyle/>
          <a:p>
            <a:r>
              <a:rPr lang="it-IT" sz="2400" dirty="0"/>
              <a:t>The </a:t>
            </a:r>
            <a:r>
              <a:rPr lang="it-IT" sz="2400" dirty="0" err="1"/>
              <a:t>safety</a:t>
            </a:r>
            <a:r>
              <a:rPr lang="it-IT" sz="2400" dirty="0"/>
              <a:t> </a:t>
            </a:r>
            <a:r>
              <a:rPr lang="it-IT" sz="2400" dirty="0" err="1"/>
              <a:t>question</a:t>
            </a:r>
            <a:r>
              <a:rPr lang="it-IT" sz="2400" dirty="0"/>
              <a:t>: </a:t>
            </a:r>
            <a:r>
              <a:rPr lang="en-US" sz="2400" dirty="0"/>
              <a:t>Does there exist an algorithm for determining whether a given protection system with initial state </a:t>
            </a:r>
            <a:r>
              <a:rPr lang="en-US" sz="2400" i="1" dirty="0"/>
              <a:t>S</a:t>
            </a:r>
            <a:r>
              <a:rPr lang="en-US" sz="2400" baseline="-25000" dirty="0"/>
              <a:t>0</a:t>
            </a:r>
            <a:r>
              <a:rPr lang="en-US" sz="2400" dirty="0"/>
              <a:t> is safe with respect to a generic right </a:t>
            </a:r>
            <a:r>
              <a:rPr lang="en-US" sz="2400" i="1" dirty="0"/>
              <a:t>r</a:t>
            </a:r>
            <a:r>
              <a:rPr lang="en-US" sz="2400" dirty="0"/>
              <a:t>?</a:t>
            </a:r>
            <a:r>
              <a:rPr lang="en-US" sz="2400" b="1" dirty="0"/>
              <a:t> </a:t>
            </a:r>
          </a:p>
          <a:p>
            <a:r>
              <a:rPr lang="en-US" sz="2400" b="1" dirty="0"/>
              <a:t>Theorem 3–1. </a:t>
            </a:r>
            <a:r>
              <a:rPr lang="en-US" sz="2400" dirty="0"/>
              <a:t>There exists an algorithm that will determine whether a given mono-operational protection system with initial state </a:t>
            </a:r>
            <a:r>
              <a:rPr lang="en-US" sz="2400" i="1" dirty="0"/>
              <a:t>S</a:t>
            </a:r>
            <a:r>
              <a:rPr lang="en-US" sz="2400" baseline="-25000" dirty="0"/>
              <a:t>0</a:t>
            </a:r>
            <a:r>
              <a:rPr lang="en-US" sz="2400" dirty="0"/>
              <a:t> is safe with respect to a generic right </a:t>
            </a:r>
            <a:r>
              <a:rPr lang="en-US" sz="2400" i="1" dirty="0"/>
              <a:t>r</a:t>
            </a:r>
            <a:r>
              <a:rPr lang="en-US" sz="2400" dirty="0"/>
              <a:t>.</a:t>
            </a:r>
          </a:p>
          <a:p>
            <a:r>
              <a:rPr lang="en-US" sz="2400" b="1" dirty="0"/>
              <a:t>Theorem 3–2. </a:t>
            </a:r>
            <a:r>
              <a:rPr lang="en-US" sz="2400" dirty="0"/>
              <a:t> It is undecidable whether a given state of a given protection system is safe for a given generic right.</a:t>
            </a:r>
          </a:p>
          <a:p>
            <a:endParaRPr lang="en-US" sz="2400" dirty="0"/>
          </a:p>
        </p:txBody>
      </p:sp>
    </p:spTree>
    <p:extLst>
      <p:ext uri="{BB962C8B-B14F-4D97-AF65-F5344CB8AC3E}">
        <p14:creationId xmlns:p14="http://schemas.microsoft.com/office/powerpoint/2010/main" val="34798950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Security Policy</a:t>
            </a:r>
            <a:endParaRPr lang="en-US" dirty="0"/>
          </a:p>
        </p:txBody>
      </p:sp>
      <p:sp>
        <p:nvSpPr>
          <p:cNvPr id="5" name="Segnaposto testo 4"/>
          <p:cNvSpPr>
            <a:spLocks noGrp="1"/>
          </p:cNvSpPr>
          <p:nvPr>
            <p:ph type="body" idx="1"/>
          </p:nvPr>
        </p:nvSpPr>
        <p:spPr/>
        <p:txBody>
          <a:bodyPr/>
          <a:lstStyle/>
          <a:p>
            <a:endParaRPr lang="en-US"/>
          </a:p>
        </p:txBody>
      </p:sp>
    </p:spTree>
    <p:extLst>
      <p:ext uri="{BB962C8B-B14F-4D97-AF65-F5344CB8AC3E}">
        <p14:creationId xmlns:p14="http://schemas.microsoft.com/office/powerpoint/2010/main" val="35029021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err="1"/>
              <a:t>Definitions</a:t>
            </a:r>
            <a:r>
              <a:rPr lang="it-IT" dirty="0"/>
              <a:t>…</a:t>
            </a:r>
            <a:endParaRPr lang="en-US" dirty="0"/>
          </a:p>
        </p:txBody>
      </p:sp>
      <p:sp>
        <p:nvSpPr>
          <p:cNvPr id="5" name="Segnaposto contenuto 4"/>
          <p:cNvSpPr>
            <a:spLocks noGrp="1"/>
          </p:cNvSpPr>
          <p:nvPr>
            <p:ph idx="1"/>
          </p:nvPr>
        </p:nvSpPr>
        <p:spPr/>
        <p:txBody>
          <a:bodyPr>
            <a:noAutofit/>
          </a:bodyPr>
          <a:lstStyle/>
          <a:p>
            <a:r>
              <a:rPr lang="en-US" sz="2400" dirty="0"/>
              <a:t>Consider a computer system to be a finite-state automaton with a set of transition functions that change state</a:t>
            </a:r>
          </a:p>
          <a:p>
            <a:r>
              <a:rPr lang="en-US" sz="2400" b="1" dirty="0"/>
              <a:t>Definition 4–1. </a:t>
            </a:r>
            <a:r>
              <a:rPr lang="en-US" sz="2400" dirty="0"/>
              <a:t>A </a:t>
            </a:r>
            <a:r>
              <a:rPr lang="en-US" sz="2400" i="1" dirty="0"/>
              <a:t>security policy </a:t>
            </a:r>
            <a:r>
              <a:rPr lang="en-US" sz="2400" dirty="0"/>
              <a:t>is a statement that partitions the states of the system into a set of </a:t>
            </a:r>
            <a:r>
              <a:rPr lang="en-US" sz="2400" i="1" dirty="0"/>
              <a:t>authorized</a:t>
            </a:r>
            <a:r>
              <a:rPr lang="en-US" sz="2400" dirty="0"/>
              <a:t>, or </a:t>
            </a:r>
            <a:r>
              <a:rPr lang="en-US" sz="2400" i="1" dirty="0"/>
              <a:t>secure</a:t>
            </a:r>
            <a:r>
              <a:rPr lang="en-US" sz="2400" dirty="0"/>
              <a:t>, states and a set of </a:t>
            </a:r>
            <a:r>
              <a:rPr lang="en-US" sz="2400" i="1" dirty="0"/>
              <a:t>unauthorized</a:t>
            </a:r>
            <a:r>
              <a:rPr lang="en-US" sz="2400" dirty="0"/>
              <a:t>, or </a:t>
            </a:r>
            <a:r>
              <a:rPr lang="en-US" sz="2400" i="1" dirty="0" err="1"/>
              <a:t>nonsecure</a:t>
            </a:r>
            <a:r>
              <a:rPr lang="en-US" sz="2400" dirty="0"/>
              <a:t>, states.</a:t>
            </a:r>
          </a:p>
          <a:p>
            <a:r>
              <a:rPr lang="en-US" sz="2400" b="1" dirty="0"/>
              <a:t>Definition 4–2. </a:t>
            </a:r>
            <a:r>
              <a:rPr lang="en-US" sz="2400" dirty="0"/>
              <a:t>A </a:t>
            </a:r>
            <a:r>
              <a:rPr lang="en-US" sz="2400" i="1" dirty="0"/>
              <a:t>secure system </a:t>
            </a:r>
            <a:r>
              <a:rPr lang="en-US" sz="2400" dirty="0"/>
              <a:t>is a system that starts in an authorized state and cannot enter an unauthorized state.</a:t>
            </a:r>
          </a:p>
          <a:p>
            <a:r>
              <a:rPr lang="en-US" sz="2400" b="1" dirty="0"/>
              <a:t>Definition 4–3. </a:t>
            </a:r>
            <a:r>
              <a:rPr lang="en-US" sz="2400" dirty="0"/>
              <a:t>A </a:t>
            </a:r>
            <a:r>
              <a:rPr lang="en-US" sz="2400" i="1" dirty="0"/>
              <a:t>breach of security </a:t>
            </a:r>
            <a:r>
              <a:rPr lang="en-US" sz="2400" dirty="0"/>
              <a:t>occurs when a system enters an unauthorized state.</a:t>
            </a:r>
          </a:p>
          <a:p>
            <a:r>
              <a:rPr lang="en-US" sz="2400" b="1" dirty="0"/>
              <a:t>Definition 4–4. </a:t>
            </a:r>
            <a:r>
              <a:rPr lang="en-US" sz="2400" dirty="0"/>
              <a:t>Let </a:t>
            </a:r>
            <a:r>
              <a:rPr lang="en-US" sz="2400" i="1" dirty="0"/>
              <a:t>X </a:t>
            </a:r>
            <a:r>
              <a:rPr lang="en-US" sz="2400" dirty="0"/>
              <a:t>be a set of entities and let </a:t>
            </a:r>
            <a:r>
              <a:rPr lang="en-US" sz="2400" i="1" dirty="0"/>
              <a:t>I </a:t>
            </a:r>
            <a:r>
              <a:rPr lang="en-US" sz="2400" dirty="0"/>
              <a:t>be some information. Then </a:t>
            </a:r>
            <a:r>
              <a:rPr lang="en-US" sz="2400" i="1" dirty="0"/>
              <a:t>I </a:t>
            </a:r>
            <a:r>
              <a:rPr lang="en-US" sz="2400" dirty="0"/>
              <a:t>has the property of </a:t>
            </a:r>
            <a:r>
              <a:rPr lang="en-US" sz="2400" i="1" dirty="0"/>
              <a:t>confidentiality </a:t>
            </a:r>
            <a:r>
              <a:rPr lang="en-US" sz="2400" dirty="0"/>
              <a:t>with respect to </a:t>
            </a:r>
            <a:r>
              <a:rPr lang="en-US" sz="2400" i="1" dirty="0"/>
              <a:t>X </a:t>
            </a:r>
            <a:r>
              <a:rPr lang="en-US" sz="2400" dirty="0"/>
              <a:t>if no member of </a:t>
            </a:r>
            <a:r>
              <a:rPr lang="en-US" sz="2400" i="1" dirty="0"/>
              <a:t>X </a:t>
            </a:r>
            <a:r>
              <a:rPr lang="en-US" sz="2400" dirty="0"/>
              <a:t>can obtain information about </a:t>
            </a:r>
            <a:r>
              <a:rPr lang="en-US" sz="2400" i="1" dirty="0"/>
              <a:t>I</a:t>
            </a:r>
            <a:r>
              <a:rPr lang="en-US" sz="2400" dirty="0"/>
              <a:t>.</a:t>
            </a:r>
          </a:p>
        </p:txBody>
      </p:sp>
    </p:spTree>
    <p:extLst>
      <p:ext uri="{BB962C8B-B14F-4D97-AF65-F5344CB8AC3E}">
        <p14:creationId xmlns:p14="http://schemas.microsoft.com/office/powerpoint/2010/main" val="36025602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 </a:t>
            </a:r>
            <a:r>
              <a:rPr lang="it-IT" dirty="0" err="1"/>
              <a:t>Definitions</a:t>
            </a:r>
            <a:r>
              <a:rPr lang="it-IT" dirty="0"/>
              <a:t>…</a:t>
            </a:r>
            <a:endParaRPr lang="en-US" dirty="0"/>
          </a:p>
        </p:txBody>
      </p:sp>
      <p:sp>
        <p:nvSpPr>
          <p:cNvPr id="3" name="Segnaposto contenuto 2"/>
          <p:cNvSpPr>
            <a:spLocks noGrp="1"/>
          </p:cNvSpPr>
          <p:nvPr>
            <p:ph idx="1"/>
          </p:nvPr>
        </p:nvSpPr>
        <p:spPr/>
        <p:txBody>
          <a:bodyPr>
            <a:normAutofit lnSpcReduction="10000"/>
          </a:bodyPr>
          <a:lstStyle/>
          <a:p>
            <a:r>
              <a:rPr lang="en-US" sz="2400" b="1" dirty="0"/>
              <a:t>Definition 4–5. </a:t>
            </a:r>
            <a:r>
              <a:rPr lang="en-US" sz="2400" dirty="0"/>
              <a:t>Let </a:t>
            </a:r>
            <a:r>
              <a:rPr lang="en-US" sz="2400" i="1" dirty="0"/>
              <a:t>X </a:t>
            </a:r>
            <a:r>
              <a:rPr lang="en-US" sz="2400" dirty="0"/>
              <a:t>be a set of entities and let </a:t>
            </a:r>
            <a:r>
              <a:rPr lang="en-US" sz="2400" i="1" dirty="0"/>
              <a:t>I </a:t>
            </a:r>
            <a:r>
              <a:rPr lang="en-US" sz="2400" dirty="0"/>
              <a:t>be some information or a resource. Then </a:t>
            </a:r>
            <a:r>
              <a:rPr lang="en-US" sz="2400" i="1" dirty="0"/>
              <a:t>I </a:t>
            </a:r>
            <a:r>
              <a:rPr lang="en-US" sz="2400" dirty="0"/>
              <a:t>has the property of </a:t>
            </a:r>
            <a:r>
              <a:rPr lang="en-US" sz="2400" i="1" dirty="0"/>
              <a:t>integrity </a:t>
            </a:r>
            <a:r>
              <a:rPr lang="en-US" sz="2400" dirty="0"/>
              <a:t>with respect to </a:t>
            </a:r>
            <a:r>
              <a:rPr lang="en-US" sz="2400" i="1" dirty="0"/>
              <a:t>X </a:t>
            </a:r>
            <a:r>
              <a:rPr lang="en-US" sz="2400" dirty="0"/>
              <a:t>if all members of </a:t>
            </a:r>
            <a:r>
              <a:rPr lang="en-US" sz="2400" i="1" dirty="0"/>
              <a:t>X </a:t>
            </a:r>
            <a:r>
              <a:rPr lang="en-US" sz="2400" dirty="0"/>
              <a:t>trust </a:t>
            </a:r>
            <a:r>
              <a:rPr lang="en-US" sz="2400" i="1" dirty="0"/>
              <a:t>I</a:t>
            </a:r>
            <a:r>
              <a:rPr lang="en-US" sz="2400" dirty="0"/>
              <a:t>.</a:t>
            </a:r>
          </a:p>
          <a:p>
            <a:r>
              <a:rPr lang="en-US" sz="2400" b="1" dirty="0"/>
              <a:t>Definition 4–6. </a:t>
            </a:r>
            <a:r>
              <a:rPr lang="en-US" sz="2400" dirty="0"/>
              <a:t>Let </a:t>
            </a:r>
            <a:r>
              <a:rPr lang="en-US" sz="2400" i="1" dirty="0"/>
              <a:t>X </a:t>
            </a:r>
            <a:r>
              <a:rPr lang="en-US" sz="2400" dirty="0"/>
              <a:t>be a set of entities and let </a:t>
            </a:r>
            <a:r>
              <a:rPr lang="en-US" sz="2400" i="1" dirty="0"/>
              <a:t>I </a:t>
            </a:r>
            <a:r>
              <a:rPr lang="en-US" sz="2400" dirty="0"/>
              <a:t>be a resource. Then </a:t>
            </a:r>
            <a:r>
              <a:rPr lang="en-US" sz="2400" i="1" dirty="0"/>
              <a:t>I </a:t>
            </a:r>
            <a:r>
              <a:rPr lang="en-US" sz="2400" dirty="0"/>
              <a:t>has the property of </a:t>
            </a:r>
            <a:r>
              <a:rPr lang="en-US" sz="2400" i="1" dirty="0"/>
              <a:t>availability </a:t>
            </a:r>
            <a:r>
              <a:rPr lang="en-US" sz="2400" dirty="0"/>
              <a:t>with respect to </a:t>
            </a:r>
            <a:r>
              <a:rPr lang="en-US" sz="2400" i="1" dirty="0"/>
              <a:t>X </a:t>
            </a:r>
            <a:r>
              <a:rPr lang="en-US" sz="2400" dirty="0"/>
              <a:t>if all members of </a:t>
            </a:r>
            <a:r>
              <a:rPr lang="en-US" sz="2400" i="1" dirty="0"/>
              <a:t>X </a:t>
            </a:r>
            <a:r>
              <a:rPr lang="en-US" sz="2400" dirty="0"/>
              <a:t>can access </a:t>
            </a:r>
            <a:r>
              <a:rPr lang="en-US" sz="2400" i="1" dirty="0"/>
              <a:t>I</a:t>
            </a:r>
            <a:r>
              <a:rPr lang="en-US" sz="2400" dirty="0"/>
              <a:t>.</a:t>
            </a:r>
          </a:p>
          <a:p>
            <a:r>
              <a:rPr lang="en-US" sz="2400" dirty="0"/>
              <a:t>security policy considers all relevant aspects of confidentiality, integrity, and availability</a:t>
            </a:r>
          </a:p>
          <a:p>
            <a:r>
              <a:rPr lang="en-US" sz="2400" dirty="0"/>
              <a:t>the illicit transmission of information without leakage of rights is called </a:t>
            </a:r>
            <a:r>
              <a:rPr lang="en-US" sz="2400" i="1" dirty="0"/>
              <a:t>information flow</a:t>
            </a:r>
          </a:p>
          <a:p>
            <a:r>
              <a:rPr lang="en-US" sz="2400" dirty="0"/>
              <a:t>the policy must handle dynamic changes of authorization, so it includes a temporal element</a:t>
            </a:r>
          </a:p>
        </p:txBody>
      </p:sp>
    </p:spTree>
    <p:extLst>
      <p:ext uri="{BB962C8B-B14F-4D97-AF65-F5344CB8AC3E}">
        <p14:creationId xmlns:p14="http://schemas.microsoft.com/office/powerpoint/2010/main" val="18960273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t>
            </a:r>
            <a:r>
              <a:rPr lang="it-IT" dirty="0" err="1"/>
              <a:t>Definitions</a:t>
            </a:r>
            <a:r>
              <a:rPr lang="it-IT" dirty="0"/>
              <a:t>…</a:t>
            </a:r>
            <a:endParaRPr lang="en-US" dirty="0"/>
          </a:p>
        </p:txBody>
      </p:sp>
      <p:sp>
        <p:nvSpPr>
          <p:cNvPr id="3" name="Segnaposto contenuto 2"/>
          <p:cNvSpPr>
            <a:spLocks noGrp="1"/>
          </p:cNvSpPr>
          <p:nvPr>
            <p:ph idx="1"/>
          </p:nvPr>
        </p:nvSpPr>
        <p:spPr/>
        <p:txBody>
          <a:bodyPr>
            <a:noAutofit/>
          </a:bodyPr>
          <a:lstStyle/>
          <a:p>
            <a:r>
              <a:rPr lang="it-IT" sz="2000" dirty="0"/>
              <a:t>A security policy </a:t>
            </a:r>
            <a:r>
              <a:rPr lang="it-IT" sz="2000" dirty="0" err="1"/>
              <a:t>includes</a:t>
            </a:r>
            <a:r>
              <a:rPr lang="it-IT" sz="2000" dirty="0"/>
              <a:t>:</a:t>
            </a:r>
          </a:p>
          <a:p>
            <a:pPr marL="971550" lvl="1" indent="-514350">
              <a:buFont typeface="+mj-lt"/>
              <a:buAutoNum type="arabicPeriod"/>
            </a:pPr>
            <a:r>
              <a:rPr lang="it-IT" sz="1800" dirty="0" err="1"/>
              <a:t>Integrity</a:t>
            </a:r>
            <a:r>
              <a:rPr lang="it-IT" sz="1800" dirty="0"/>
              <a:t> policy</a:t>
            </a:r>
          </a:p>
          <a:p>
            <a:pPr marL="971550" lvl="1" indent="-514350">
              <a:buFont typeface="+mj-lt"/>
              <a:buAutoNum type="arabicPeriod"/>
            </a:pPr>
            <a:r>
              <a:rPr lang="it-IT" sz="1800" dirty="0" err="1"/>
              <a:t>Confidentiality</a:t>
            </a:r>
            <a:r>
              <a:rPr lang="it-IT" sz="1800" dirty="0"/>
              <a:t> policy</a:t>
            </a:r>
          </a:p>
          <a:p>
            <a:pPr marL="971550" lvl="1" indent="-514350">
              <a:buFont typeface="+mj-lt"/>
              <a:buAutoNum type="arabicPeriod"/>
            </a:pPr>
            <a:r>
              <a:rPr lang="it-IT" sz="1800" dirty="0" err="1"/>
              <a:t>Availability</a:t>
            </a:r>
            <a:r>
              <a:rPr lang="it-IT" sz="1800" dirty="0"/>
              <a:t> policy</a:t>
            </a:r>
            <a:endParaRPr lang="en-US" sz="1800" dirty="0"/>
          </a:p>
          <a:p>
            <a:r>
              <a:rPr lang="en-US" sz="2000" dirty="0"/>
              <a:t>in many transactions, a principle called </a:t>
            </a:r>
            <a:r>
              <a:rPr lang="en-US" sz="2000" i="1" dirty="0"/>
              <a:t>separation of duties </a:t>
            </a:r>
            <a:r>
              <a:rPr lang="en-US" sz="2000" dirty="0"/>
              <a:t>forbids an entity from completing the transaction on its own</a:t>
            </a:r>
          </a:p>
          <a:p>
            <a:r>
              <a:rPr lang="en-US" sz="2000" dirty="0"/>
              <a:t>The statement of a security policy may formally state the desired properties of the system</a:t>
            </a:r>
          </a:p>
          <a:p>
            <a:r>
              <a:rPr lang="en-US" sz="2000" dirty="0"/>
              <a:t>In practice, a less formal type of security policy defines the set of authorized states.</a:t>
            </a:r>
          </a:p>
          <a:p>
            <a:r>
              <a:rPr lang="en-US" sz="2000" dirty="0"/>
              <a:t>The </a:t>
            </a:r>
            <a:r>
              <a:rPr lang="en-US" sz="2000" b="1" dirty="0"/>
              <a:t>security policy </a:t>
            </a:r>
            <a:r>
              <a:rPr lang="en-US" sz="2000" dirty="0"/>
              <a:t>then describes </a:t>
            </a:r>
            <a:r>
              <a:rPr lang="en-US" sz="2000" b="1" dirty="0"/>
              <a:t>conduct</a:t>
            </a:r>
            <a:r>
              <a:rPr lang="en-US" sz="2000" dirty="0"/>
              <a:t>, </a:t>
            </a:r>
            <a:r>
              <a:rPr lang="en-US" sz="2000" b="1" dirty="0"/>
              <a:t>actions</a:t>
            </a:r>
            <a:r>
              <a:rPr lang="en-US" sz="2000" dirty="0"/>
              <a:t>, and </a:t>
            </a:r>
            <a:r>
              <a:rPr lang="en-US" sz="2000" b="1" dirty="0"/>
              <a:t>authorizations</a:t>
            </a:r>
            <a:r>
              <a:rPr lang="en-US" sz="2000" dirty="0"/>
              <a:t> defining “authorized users” and “authorized use.”</a:t>
            </a:r>
          </a:p>
        </p:txBody>
      </p:sp>
    </p:spTree>
    <p:extLst>
      <p:ext uri="{BB962C8B-B14F-4D97-AF65-F5344CB8AC3E}">
        <p14:creationId xmlns:p14="http://schemas.microsoft.com/office/powerpoint/2010/main" val="74090642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t>
            </a:r>
            <a:r>
              <a:rPr lang="it-IT" dirty="0" err="1"/>
              <a:t>Definitions</a:t>
            </a:r>
            <a:endParaRPr lang="en-US" dirty="0"/>
          </a:p>
        </p:txBody>
      </p:sp>
      <p:sp>
        <p:nvSpPr>
          <p:cNvPr id="3" name="Segnaposto contenuto 2"/>
          <p:cNvSpPr>
            <a:spLocks noGrp="1"/>
          </p:cNvSpPr>
          <p:nvPr>
            <p:ph idx="1"/>
          </p:nvPr>
        </p:nvSpPr>
        <p:spPr/>
        <p:txBody>
          <a:bodyPr>
            <a:normAutofit/>
          </a:bodyPr>
          <a:lstStyle/>
          <a:p>
            <a:r>
              <a:rPr lang="en-US" sz="2400" b="1" dirty="0"/>
              <a:t>Definition 4–7. </a:t>
            </a:r>
            <a:r>
              <a:rPr lang="en-US" sz="2400" dirty="0"/>
              <a:t>A </a:t>
            </a:r>
            <a:r>
              <a:rPr lang="en-US" sz="2400" i="1" dirty="0"/>
              <a:t>security mechanism </a:t>
            </a:r>
            <a:r>
              <a:rPr lang="en-US" sz="2400" dirty="0"/>
              <a:t>is an entity or procedure that enforces some part of the security policy</a:t>
            </a:r>
          </a:p>
          <a:p>
            <a:r>
              <a:rPr lang="en-US" sz="2400" dirty="0"/>
              <a:t>Security policies are often </a:t>
            </a:r>
            <a:r>
              <a:rPr lang="en-US" sz="2400" b="1" dirty="0"/>
              <a:t>implicit</a:t>
            </a:r>
            <a:r>
              <a:rPr lang="en-US" sz="2400" dirty="0"/>
              <a:t> rather than </a:t>
            </a:r>
            <a:r>
              <a:rPr lang="en-US" sz="2400" b="1" dirty="0"/>
              <a:t>explicit</a:t>
            </a:r>
          </a:p>
          <a:p>
            <a:r>
              <a:rPr lang="en-US" sz="2400" dirty="0"/>
              <a:t>The difference between a policy and an abstract description of that policy is crucial to the analysis that follows.</a:t>
            </a:r>
          </a:p>
          <a:p>
            <a:r>
              <a:rPr lang="en-US" sz="2400" b="1" dirty="0"/>
              <a:t>Definition 4–8. </a:t>
            </a:r>
            <a:r>
              <a:rPr lang="en-US" sz="2400" dirty="0"/>
              <a:t>A </a:t>
            </a:r>
            <a:r>
              <a:rPr lang="en-US" sz="2400" i="1" dirty="0"/>
              <a:t>security model </a:t>
            </a:r>
            <a:r>
              <a:rPr lang="en-US" sz="2400" dirty="0"/>
              <a:t>is a model that represents a particular policy or set of policies.</a:t>
            </a:r>
          </a:p>
          <a:p>
            <a:pPr lvl="1"/>
            <a:endParaRPr lang="en-US" sz="2000" dirty="0"/>
          </a:p>
        </p:txBody>
      </p:sp>
    </p:spTree>
    <p:extLst>
      <p:ext uri="{BB962C8B-B14F-4D97-AF65-F5344CB8AC3E}">
        <p14:creationId xmlns:p14="http://schemas.microsoft.com/office/powerpoint/2010/main" val="36959251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Types</a:t>
            </a:r>
            <a:r>
              <a:rPr lang="it-IT" dirty="0"/>
              <a:t> of security </a:t>
            </a:r>
            <a:r>
              <a:rPr lang="it-IT" dirty="0" err="1"/>
              <a:t>Policies</a:t>
            </a:r>
            <a:endParaRPr lang="en-US" dirty="0"/>
          </a:p>
        </p:txBody>
      </p:sp>
      <p:sp>
        <p:nvSpPr>
          <p:cNvPr id="3" name="Segnaposto contenuto 2"/>
          <p:cNvSpPr>
            <a:spLocks noGrp="1"/>
          </p:cNvSpPr>
          <p:nvPr>
            <p:ph idx="1"/>
          </p:nvPr>
        </p:nvSpPr>
        <p:spPr/>
        <p:txBody>
          <a:bodyPr>
            <a:normAutofit fontScale="85000" lnSpcReduction="20000"/>
          </a:bodyPr>
          <a:lstStyle/>
          <a:p>
            <a:r>
              <a:rPr lang="en-US" sz="2400" b="1" dirty="0"/>
              <a:t>Definition 4–9. </a:t>
            </a:r>
            <a:r>
              <a:rPr lang="en-US" sz="2400" dirty="0"/>
              <a:t>A </a:t>
            </a:r>
            <a:r>
              <a:rPr lang="en-US" sz="2400" i="1" dirty="0"/>
              <a:t>military security policy </a:t>
            </a:r>
            <a:r>
              <a:rPr lang="en-US" sz="2400" dirty="0"/>
              <a:t>(also called a </a:t>
            </a:r>
            <a:r>
              <a:rPr lang="en-US" sz="2400" i="1" dirty="0"/>
              <a:t>governmental security policy</a:t>
            </a:r>
            <a:r>
              <a:rPr lang="en-US" sz="2400" dirty="0"/>
              <a:t>) is a security policy developed primarily to provide confidentiality.</a:t>
            </a:r>
          </a:p>
          <a:p>
            <a:r>
              <a:rPr lang="en-US" sz="2400" b="1" dirty="0"/>
              <a:t>Definition 4–10. </a:t>
            </a:r>
            <a:r>
              <a:rPr lang="en-US" sz="2400" dirty="0"/>
              <a:t>A </a:t>
            </a:r>
            <a:r>
              <a:rPr lang="en-US" sz="2400" i="1" dirty="0"/>
              <a:t>commercial security policy </a:t>
            </a:r>
            <a:r>
              <a:rPr lang="en-US" sz="2400" dirty="0"/>
              <a:t>is a security policy developed primarily to provide integrity.</a:t>
            </a:r>
          </a:p>
          <a:p>
            <a:pPr lvl="1"/>
            <a:r>
              <a:rPr lang="en-US" sz="2000" i="1" dirty="0"/>
              <a:t>transaction-oriented integrity security policies</a:t>
            </a:r>
            <a:r>
              <a:rPr lang="en-US" sz="2000" dirty="0"/>
              <a:t>, are critical to organizations that require consistency of databases</a:t>
            </a:r>
          </a:p>
          <a:p>
            <a:r>
              <a:rPr lang="en-US" sz="2800" b="1" dirty="0">
                <a:solidFill>
                  <a:srgbClr val="FF0000"/>
                </a:solidFill>
              </a:rPr>
              <a:t>Confidentiality</a:t>
            </a:r>
            <a:r>
              <a:rPr lang="en-US" sz="2800" dirty="0"/>
              <a:t> policies place </a:t>
            </a:r>
            <a:r>
              <a:rPr lang="en-US" sz="2800" b="1" dirty="0">
                <a:solidFill>
                  <a:srgbClr val="FF0000"/>
                </a:solidFill>
              </a:rPr>
              <a:t>no trust </a:t>
            </a:r>
            <a:r>
              <a:rPr lang="en-US" sz="2800" dirty="0"/>
              <a:t>in objects</a:t>
            </a:r>
          </a:p>
          <a:p>
            <a:r>
              <a:rPr lang="en-US" sz="2800" b="1" dirty="0">
                <a:solidFill>
                  <a:srgbClr val="FF0000"/>
                </a:solidFill>
              </a:rPr>
              <a:t>Integrity</a:t>
            </a:r>
            <a:r>
              <a:rPr lang="en-US" sz="2800" dirty="0"/>
              <a:t> policies, to the contrary, indicate how much the object can be </a:t>
            </a:r>
            <a:r>
              <a:rPr lang="en-US" sz="2800" b="1" dirty="0">
                <a:solidFill>
                  <a:srgbClr val="FF0000"/>
                </a:solidFill>
              </a:rPr>
              <a:t>trusted</a:t>
            </a:r>
          </a:p>
          <a:p>
            <a:r>
              <a:rPr lang="en-US" sz="2800" b="1" dirty="0"/>
              <a:t>Definition 4–11. </a:t>
            </a:r>
            <a:r>
              <a:rPr lang="en-US" sz="2800" dirty="0"/>
              <a:t>A </a:t>
            </a:r>
            <a:r>
              <a:rPr lang="en-US" sz="2800" i="1" dirty="0"/>
              <a:t>confidentiality policy </a:t>
            </a:r>
            <a:r>
              <a:rPr lang="en-US" sz="2800" dirty="0"/>
              <a:t>is a security policy dealing only with confidentiality.</a:t>
            </a:r>
          </a:p>
          <a:p>
            <a:r>
              <a:rPr lang="en-US" sz="2800" b="1" dirty="0"/>
              <a:t>Definition 4–12. </a:t>
            </a:r>
            <a:r>
              <a:rPr lang="en-US" sz="2800" dirty="0"/>
              <a:t>An </a:t>
            </a:r>
            <a:r>
              <a:rPr lang="en-US" sz="2800" i="1" dirty="0"/>
              <a:t>integrity policy </a:t>
            </a:r>
            <a:r>
              <a:rPr lang="en-US" sz="2800" dirty="0"/>
              <a:t>is a security policy dealing only with integrity.</a:t>
            </a:r>
          </a:p>
          <a:p>
            <a:endParaRPr lang="en-US" sz="2400" dirty="0"/>
          </a:p>
        </p:txBody>
      </p:sp>
    </p:spTree>
    <p:extLst>
      <p:ext uri="{BB962C8B-B14F-4D97-AF65-F5344CB8AC3E}">
        <p14:creationId xmlns:p14="http://schemas.microsoft.com/office/powerpoint/2010/main" val="19810224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The </a:t>
            </a:r>
            <a:r>
              <a:rPr lang="it-IT" dirty="0" err="1"/>
              <a:t>Role</a:t>
            </a:r>
            <a:r>
              <a:rPr lang="it-IT" dirty="0"/>
              <a:t> of Trust</a:t>
            </a:r>
            <a:endParaRPr lang="en-US" dirty="0"/>
          </a:p>
        </p:txBody>
      </p:sp>
      <p:sp>
        <p:nvSpPr>
          <p:cNvPr id="3" name="Segnaposto contenuto 2"/>
          <p:cNvSpPr>
            <a:spLocks noGrp="1"/>
          </p:cNvSpPr>
          <p:nvPr>
            <p:ph idx="1"/>
          </p:nvPr>
        </p:nvSpPr>
        <p:spPr/>
        <p:txBody>
          <a:bodyPr>
            <a:normAutofit fontScale="62500" lnSpcReduction="20000"/>
          </a:bodyPr>
          <a:lstStyle/>
          <a:p>
            <a:r>
              <a:rPr lang="en-US" dirty="0"/>
              <a:t>Assumptions are fairly high-level, but invalidating any of them makes a remediation a potential security problem.</a:t>
            </a:r>
          </a:p>
          <a:p>
            <a:r>
              <a:rPr lang="en-US" dirty="0"/>
              <a:t>The point is that </a:t>
            </a:r>
            <a:r>
              <a:rPr lang="en-US" i="1" dirty="0"/>
              <a:t>any </a:t>
            </a:r>
            <a:r>
              <a:rPr lang="en-US" dirty="0"/>
              <a:t>security policy, mechanism, or procedure is based on assumptions that, if incorrect, destroy the superstructure on which it is built</a:t>
            </a:r>
          </a:p>
          <a:p>
            <a:r>
              <a:rPr lang="it-IT" dirty="0"/>
              <a:t>The patch:</a:t>
            </a:r>
          </a:p>
          <a:p>
            <a:pPr lvl="1"/>
            <a:r>
              <a:rPr lang="en-US" dirty="0"/>
              <a:t>came from the vendor and was not tampered with in transit</a:t>
            </a:r>
          </a:p>
          <a:p>
            <a:pPr lvl="1"/>
            <a:r>
              <a:rPr lang="en-US" dirty="0"/>
              <a:t>the vendor tested the patch thoroughly</a:t>
            </a:r>
          </a:p>
          <a:p>
            <a:pPr lvl="1"/>
            <a:r>
              <a:rPr lang="en-US" dirty="0"/>
              <a:t>the vendor’s test environment corresponds to her environment</a:t>
            </a:r>
          </a:p>
          <a:p>
            <a:pPr lvl="1"/>
            <a:r>
              <a:rPr lang="en-US" dirty="0"/>
              <a:t>the patch is installed correctly</a:t>
            </a:r>
          </a:p>
          <a:p>
            <a:r>
              <a:rPr lang="it-IT" dirty="0" err="1"/>
              <a:t>Formal</a:t>
            </a:r>
            <a:r>
              <a:rPr lang="it-IT" dirty="0"/>
              <a:t> </a:t>
            </a:r>
            <a:r>
              <a:rPr lang="it-IT" dirty="0" err="1"/>
              <a:t>verification</a:t>
            </a:r>
            <a:endParaRPr lang="it-IT" dirty="0"/>
          </a:p>
          <a:p>
            <a:pPr lvl="1"/>
            <a:r>
              <a:rPr lang="en-US" dirty="0"/>
              <a:t>The formal verification of </a:t>
            </a:r>
            <a:r>
              <a:rPr lang="en-US" i="1" dirty="0"/>
              <a:t>S </a:t>
            </a:r>
            <a:r>
              <a:rPr lang="en-US" dirty="0"/>
              <a:t>is correct</a:t>
            </a:r>
          </a:p>
          <a:p>
            <a:pPr lvl="1"/>
            <a:r>
              <a:rPr lang="en-US" dirty="0"/>
              <a:t>The assumptions made in the formal verification of </a:t>
            </a:r>
            <a:r>
              <a:rPr lang="en-US" i="1" dirty="0"/>
              <a:t>S </a:t>
            </a:r>
            <a:r>
              <a:rPr lang="en-US" dirty="0"/>
              <a:t>are correct</a:t>
            </a:r>
          </a:p>
          <a:p>
            <a:pPr lvl="1"/>
            <a:r>
              <a:rPr lang="en-US" dirty="0"/>
              <a:t>The program will be transformed into an executable whose actions correspond to those indicated by the source code</a:t>
            </a:r>
          </a:p>
          <a:p>
            <a:pPr lvl="1"/>
            <a:r>
              <a:rPr lang="en-US" dirty="0"/>
              <a:t>The hardware will execute the program as intended</a:t>
            </a:r>
          </a:p>
        </p:txBody>
      </p:sp>
    </p:spTree>
    <p:extLst>
      <p:ext uri="{BB962C8B-B14F-4D97-AF65-F5344CB8AC3E}">
        <p14:creationId xmlns:p14="http://schemas.microsoft.com/office/powerpoint/2010/main" val="17575295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Types</a:t>
            </a:r>
            <a:r>
              <a:rPr lang="it-IT" dirty="0"/>
              <a:t> of Access Control</a:t>
            </a:r>
            <a:endParaRPr lang="en-US" dirty="0"/>
          </a:p>
        </p:txBody>
      </p:sp>
      <p:sp>
        <p:nvSpPr>
          <p:cNvPr id="3" name="Segnaposto contenuto 2"/>
          <p:cNvSpPr>
            <a:spLocks noGrp="1"/>
          </p:cNvSpPr>
          <p:nvPr>
            <p:ph idx="1"/>
          </p:nvPr>
        </p:nvSpPr>
        <p:spPr/>
        <p:txBody>
          <a:bodyPr>
            <a:normAutofit fontScale="62500" lnSpcReduction="20000"/>
          </a:bodyPr>
          <a:lstStyle/>
          <a:p>
            <a:r>
              <a:rPr lang="en-US" b="1" dirty="0"/>
              <a:t>Definition 4–13. </a:t>
            </a:r>
            <a:r>
              <a:rPr lang="en-US" dirty="0"/>
              <a:t>If an individual user can set an access control mechanism to allow or deny access to an object, that mechanism is a </a:t>
            </a:r>
            <a:r>
              <a:rPr lang="en-US" i="1" dirty="0"/>
              <a:t>discretionary access control </a:t>
            </a:r>
            <a:r>
              <a:rPr lang="en-US" dirty="0"/>
              <a:t>(DAC), also called an </a:t>
            </a:r>
            <a:r>
              <a:rPr lang="en-US" i="1" dirty="0"/>
              <a:t>identity-based access control </a:t>
            </a:r>
            <a:r>
              <a:rPr lang="en-US" dirty="0"/>
              <a:t>(IBAC).</a:t>
            </a:r>
          </a:p>
          <a:p>
            <a:pPr lvl="1"/>
            <a:r>
              <a:rPr lang="en-US" dirty="0"/>
              <a:t>Identity is the key</a:t>
            </a:r>
          </a:p>
          <a:p>
            <a:r>
              <a:rPr lang="en-US" b="1" dirty="0"/>
              <a:t>Definition 4–14. </a:t>
            </a:r>
            <a:r>
              <a:rPr lang="en-US" dirty="0"/>
              <a:t>When a system mechanism controls access to an object and an individual user cannot alter that access, the control is a </a:t>
            </a:r>
            <a:r>
              <a:rPr lang="en-US" i="1" dirty="0"/>
              <a:t>mandatory access control </a:t>
            </a:r>
            <a:r>
              <a:rPr lang="en-US" dirty="0"/>
              <a:t>(MAC), occasionally called a </a:t>
            </a:r>
            <a:r>
              <a:rPr lang="en-US" i="1" dirty="0"/>
              <a:t>rule-based access control</a:t>
            </a:r>
            <a:r>
              <a:rPr lang="en-US" dirty="0"/>
              <a:t>.</a:t>
            </a:r>
          </a:p>
          <a:p>
            <a:pPr lvl="1"/>
            <a:r>
              <a:rPr lang="it-IT" dirty="0"/>
              <a:t>The </a:t>
            </a:r>
            <a:r>
              <a:rPr lang="it-IT" dirty="0" err="1"/>
              <a:t>role</a:t>
            </a:r>
            <a:r>
              <a:rPr lang="it-IT" dirty="0"/>
              <a:t> </a:t>
            </a:r>
            <a:r>
              <a:rPr lang="it-IT" dirty="0" err="1"/>
              <a:t>is</a:t>
            </a:r>
            <a:r>
              <a:rPr lang="it-IT" dirty="0"/>
              <a:t> the </a:t>
            </a:r>
            <a:r>
              <a:rPr lang="it-IT" dirty="0" err="1"/>
              <a:t>key</a:t>
            </a:r>
            <a:r>
              <a:rPr lang="it-IT" dirty="0"/>
              <a:t>, no </a:t>
            </a:r>
            <a:r>
              <a:rPr lang="it-IT" dirty="0" err="1"/>
              <a:t>matter</a:t>
            </a:r>
            <a:r>
              <a:rPr lang="it-IT" dirty="0"/>
              <a:t> </a:t>
            </a:r>
            <a:r>
              <a:rPr lang="it-IT" dirty="0" err="1"/>
              <a:t>which</a:t>
            </a:r>
            <a:r>
              <a:rPr lang="it-IT" dirty="0"/>
              <a:t> </a:t>
            </a:r>
            <a:r>
              <a:rPr lang="it-IT" dirty="0" err="1"/>
              <a:t>identiy</a:t>
            </a:r>
            <a:endParaRPr lang="it-IT" dirty="0"/>
          </a:p>
          <a:p>
            <a:r>
              <a:rPr lang="en-US" b="1" dirty="0"/>
              <a:t>Definition 4–15. </a:t>
            </a:r>
            <a:r>
              <a:rPr lang="en-US" dirty="0"/>
              <a:t>An </a:t>
            </a:r>
            <a:r>
              <a:rPr lang="en-US" i="1" dirty="0"/>
              <a:t>originator controlled access control </a:t>
            </a:r>
            <a:r>
              <a:rPr lang="en-US" dirty="0"/>
              <a:t>(ORCON or ORGCON) bases access on the creator of an object (or the information it contains).</a:t>
            </a:r>
          </a:p>
          <a:p>
            <a:pPr lvl="1"/>
            <a:r>
              <a:rPr lang="en-US" dirty="0"/>
              <a:t>The goal of this control is to allow the originator of the file (or of the information it contains) to control the dissemination of the information.</a:t>
            </a:r>
          </a:p>
        </p:txBody>
      </p:sp>
    </p:spTree>
    <p:extLst>
      <p:ext uri="{BB962C8B-B14F-4D97-AF65-F5344CB8AC3E}">
        <p14:creationId xmlns:p14="http://schemas.microsoft.com/office/powerpoint/2010/main" val="18439602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Confidentiality</a:t>
            </a:r>
            <a:r>
              <a:rPr lang="it-IT" dirty="0"/>
              <a:t> </a:t>
            </a:r>
            <a:r>
              <a:rPr lang="it-IT" dirty="0" err="1"/>
              <a:t>Policies</a:t>
            </a:r>
            <a:endParaRPr lang="en-US" dirty="0"/>
          </a:p>
        </p:txBody>
      </p:sp>
      <p:sp>
        <p:nvSpPr>
          <p:cNvPr id="3" name="Segnaposto contenuto 2"/>
          <p:cNvSpPr>
            <a:spLocks noGrp="1"/>
          </p:cNvSpPr>
          <p:nvPr>
            <p:ph idx="1"/>
          </p:nvPr>
        </p:nvSpPr>
        <p:spPr/>
        <p:txBody>
          <a:bodyPr>
            <a:normAutofit/>
          </a:bodyPr>
          <a:lstStyle/>
          <a:p>
            <a:r>
              <a:rPr lang="en-US" sz="2400" dirty="0"/>
              <a:t>A confidentiality policy, also called an </a:t>
            </a:r>
            <a:r>
              <a:rPr lang="en-US" sz="2400" i="1" dirty="0"/>
              <a:t>information flow policy</a:t>
            </a:r>
            <a:r>
              <a:rPr lang="en-US" sz="2400" dirty="0"/>
              <a:t>, prevents the unauthorized disclosure of information</a:t>
            </a:r>
          </a:p>
          <a:p>
            <a:pPr lvl="1"/>
            <a:r>
              <a:rPr lang="en-US" sz="2000" dirty="0"/>
              <a:t>Unauthorized alteration of information is secondary</a:t>
            </a:r>
          </a:p>
          <a:p>
            <a:r>
              <a:rPr lang="en-US" sz="2400" dirty="0"/>
              <a:t>The term “governmental” covers several requirements that protect citizens’ privacy</a:t>
            </a:r>
          </a:p>
          <a:p>
            <a:r>
              <a:rPr lang="en-US" sz="2400" dirty="0"/>
              <a:t>The </a:t>
            </a:r>
            <a:r>
              <a:rPr lang="en-US" sz="2400" u="sng" dirty="0"/>
              <a:t>principle of “</a:t>
            </a:r>
            <a:r>
              <a:rPr lang="en-US" sz="2400" b="1" u="sng" dirty="0"/>
              <a:t>executive privilege</a:t>
            </a:r>
            <a:r>
              <a:rPr lang="en-US" sz="2400" u="sng" dirty="0"/>
              <a:t>” </a:t>
            </a:r>
            <a:r>
              <a:rPr lang="en-US" sz="2400" dirty="0"/>
              <a:t>and the system of nonmilitary classifications suggest that the people working in the government need to limit the distribution of certain documents and information.</a:t>
            </a:r>
          </a:p>
        </p:txBody>
      </p:sp>
    </p:spTree>
    <p:extLst>
      <p:ext uri="{BB962C8B-B14F-4D97-AF65-F5344CB8AC3E}">
        <p14:creationId xmlns:p14="http://schemas.microsoft.com/office/powerpoint/2010/main" val="3115200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1B2891-7906-4110-A3B4-71BBCA1B19FD}"/>
              </a:ext>
            </a:extLst>
          </p:cNvPr>
          <p:cNvSpPr>
            <a:spLocks noGrp="1"/>
          </p:cNvSpPr>
          <p:nvPr>
            <p:ph type="title"/>
          </p:nvPr>
        </p:nvSpPr>
        <p:spPr/>
        <p:txBody>
          <a:bodyPr>
            <a:normAutofit fontScale="90000"/>
          </a:bodyPr>
          <a:lstStyle/>
          <a:p>
            <a:r>
              <a:rPr lang="it-IT" dirty="0" err="1"/>
              <a:t>Now</a:t>
            </a:r>
            <a:r>
              <a:rPr lang="it-IT" dirty="0"/>
              <a:t>, </a:t>
            </a:r>
            <a:r>
              <a:rPr lang="it-IT" dirty="0" err="1"/>
              <a:t>we</a:t>
            </a:r>
            <a:r>
              <a:rPr lang="it-IT" dirty="0"/>
              <a:t> </a:t>
            </a:r>
            <a:r>
              <a:rPr lang="it-IT" dirty="0" err="1"/>
              <a:t>should</a:t>
            </a:r>
            <a:r>
              <a:rPr lang="it-IT" dirty="0"/>
              <a:t> talk </a:t>
            </a:r>
            <a:r>
              <a:rPr lang="it-IT" dirty="0" err="1"/>
              <a:t>abour</a:t>
            </a:r>
            <a:r>
              <a:rPr lang="it-IT" dirty="0"/>
              <a:t> Cyber-physical </a:t>
            </a:r>
            <a:r>
              <a:rPr lang="it-IT" dirty="0" err="1"/>
              <a:t>space</a:t>
            </a:r>
            <a:endParaRPr lang="it-IT" dirty="0"/>
          </a:p>
        </p:txBody>
      </p:sp>
      <p:pic>
        <p:nvPicPr>
          <p:cNvPr id="4" name="Immagine 3">
            <a:extLst>
              <a:ext uri="{FF2B5EF4-FFF2-40B4-BE49-F238E27FC236}">
                <a16:creationId xmlns:a16="http://schemas.microsoft.com/office/drawing/2014/main" id="{A74C561A-B96F-47D7-87ED-DACEE61A4754}"/>
              </a:ext>
            </a:extLst>
          </p:cNvPr>
          <p:cNvPicPr>
            <a:picLocks noChangeAspect="1"/>
          </p:cNvPicPr>
          <p:nvPr/>
        </p:nvPicPr>
        <p:blipFill>
          <a:blip r:embed="rId2"/>
          <a:stretch>
            <a:fillRect/>
          </a:stretch>
        </p:blipFill>
        <p:spPr>
          <a:xfrm>
            <a:off x="1476375" y="2060848"/>
            <a:ext cx="6191250" cy="3333750"/>
          </a:xfrm>
          <a:prstGeom prst="rect">
            <a:avLst/>
          </a:prstGeom>
        </p:spPr>
      </p:pic>
      <p:sp>
        <p:nvSpPr>
          <p:cNvPr id="5" name="CasellaDiTesto 4">
            <a:extLst>
              <a:ext uri="{FF2B5EF4-FFF2-40B4-BE49-F238E27FC236}">
                <a16:creationId xmlns:a16="http://schemas.microsoft.com/office/drawing/2014/main" id="{43A39999-7C2D-4E61-B14E-EF96C9A48AEB}"/>
              </a:ext>
            </a:extLst>
          </p:cNvPr>
          <p:cNvSpPr txBox="1"/>
          <p:nvPr/>
        </p:nvSpPr>
        <p:spPr>
          <a:xfrm>
            <a:off x="1979712" y="5877272"/>
            <a:ext cx="6912768" cy="369332"/>
          </a:xfrm>
          <a:prstGeom prst="rect">
            <a:avLst/>
          </a:prstGeom>
          <a:noFill/>
        </p:spPr>
        <p:txBody>
          <a:bodyPr wrap="square" rtlCol="0">
            <a:spAutoFit/>
          </a:bodyPr>
          <a:lstStyle/>
          <a:p>
            <a:r>
              <a:rPr lang="it-IT" dirty="0"/>
              <a:t>The Matrix, USA, 1999, Lana e Lilly Wachowski</a:t>
            </a:r>
          </a:p>
        </p:txBody>
      </p:sp>
    </p:spTree>
    <p:extLst>
      <p:ext uri="{BB962C8B-B14F-4D97-AF65-F5344CB8AC3E}">
        <p14:creationId xmlns:p14="http://schemas.microsoft.com/office/powerpoint/2010/main" val="31113506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Bell-La Padula Model</a:t>
            </a:r>
            <a:endParaRPr lang="en-US" dirty="0"/>
          </a:p>
        </p:txBody>
      </p:sp>
      <p:sp>
        <p:nvSpPr>
          <p:cNvPr id="3" name="Segnaposto contenuto 2"/>
          <p:cNvSpPr>
            <a:spLocks noGrp="1"/>
          </p:cNvSpPr>
          <p:nvPr>
            <p:ph idx="1"/>
          </p:nvPr>
        </p:nvSpPr>
        <p:spPr/>
        <p:txBody>
          <a:bodyPr>
            <a:normAutofit fontScale="77500" lnSpcReduction="20000"/>
          </a:bodyPr>
          <a:lstStyle/>
          <a:p>
            <a:r>
              <a:rPr lang="en-US" dirty="0"/>
              <a:t>The </a:t>
            </a:r>
            <a:r>
              <a:rPr lang="en-US" b="1" dirty="0"/>
              <a:t>Bell-</a:t>
            </a:r>
            <a:r>
              <a:rPr lang="en-US" b="1" dirty="0" err="1"/>
              <a:t>LaPadula</a:t>
            </a:r>
            <a:r>
              <a:rPr lang="en-US" b="1" dirty="0"/>
              <a:t> Model </a:t>
            </a:r>
            <a:r>
              <a:rPr lang="en-US" dirty="0"/>
              <a:t>corresponds to </a:t>
            </a:r>
            <a:r>
              <a:rPr lang="en-US" b="1" dirty="0">
                <a:solidFill>
                  <a:srgbClr val="FF0000"/>
                </a:solidFill>
              </a:rPr>
              <a:t>military-style classifications</a:t>
            </a:r>
          </a:p>
          <a:p>
            <a:r>
              <a:rPr lang="en-US" dirty="0"/>
              <a:t>The simplest type of confidentiality classification is a set of </a:t>
            </a:r>
            <a:r>
              <a:rPr lang="en-US" b="1" i="1" dirty="0">
                <a:solidFill>
                  <a:srgbClr val="FF0000"/>
                </a:solidFill>
              </a:rPr>
              <a:t>security clearances </a:t>
            </a:r>
            <a:r>
              <a:rPr lang="en-US" dirty="0"/>
              <a:t>arranged in a </a:t>
            </a:r>
            <a:r>
              <a:rPr lang="en-US" b="1" dirty="0"/>
              <a:t>linear </a:t>
            </a:r>
            <a:r>
              <a:rPr lang="en-US" dirty="0"/>
              <a:t>(total) </a:t>
            </a:r>
            <a:r>
              <a:rPr lang="en-US" b="1" dirty="0"/>
              <a:t>ordering</a:t>
            </a:r>
            <a:r>
              <a:rPr lang="en-US" dirty="0"/>
              <a:t>.</a:t>
            </a:r>
          </a:p>
          <a:p>
            <a:r>
              <a:rPr lang="en-US" dirty="0"/>
              <a:t>These clearances represent </a:t>
            </a:r>
            <a:r>
              <a:rPr lang="en-US" b="1" dirty="0">
                <a:solidFill>
                  <a:srgbClr val="FF0000"/>
                </a:solidFill>
              </a:rPr>
              <a:t>sensitivity levels</a:t>
            </a:r>
            <a:r>
              <a:rPr lang="en-US" dirty="0"/>
              <a:t>. The higher the security clearance, the more sensitive the information</a:t>
            </a:r>
          </a:p>
          <a:p>
            <a:r>
              <a:rPr lang="en-US" dirty="0"/>
              <a:t>A </a:t>
            </a:r>
            <a:r>
              <a:rPr lang="en-US" b="1" dirty="0">
                <a:solidFill>
                  <a:srgbClr val="FF0000"/>
                </a:solidFill>
              </a:rPr>
              <a:t>subject</a:t>
            </a:r>
            <a:r>
              <a:rPr lang="en-US" dirty="0"/>
              <a:t> -&gt; </a:t>
            </a:r>
            <a:r>
              <a:rPr lang="en-US" b="1" i="1" dirty="0"/>
              <a:t>security clearance</a:t>
            </a:r>
            <a:r>
              <a:rPr lang="en-US" dirty="0"/>
              <a:t>.</a:t>
            </a:r>
          </a:p>
          <a:p>
            <a:r>
              <a:rPr lang="en-US" dirty="0"/>
              <a:t>The goal of the Bell-</a:t>
            </a:r>
            <a:r>
              <a:rPr lang="en-US" dirty="0" err="1"/>
              <a:t>LaPadula</a:t>
            </a:r>
            <a:r>
              <a:rPr lang="en-US" dirty="0"/>
              <a:t> security model is to </a:t>
            </a:r>
            <a:r>
              <a:rPr lang="en-US" u="sng" dirty="0"/>
              <a:t>prevent </a:t>
            </a:r>
            <a:r>
              <a:rPr lang="en-US" b="1" u="sng" dirty="0"/>
              <a:t>read access </a:t>
            </a:r>
            <a:r>
              <a:rPr lang="en-US" u="sng" dirty="0"/>
              <a:t>to objects at a </a:t>
            </a:r>
            <a:r>
              <a:rPr lang="en-US" b="1" u="sng" dirty="0"/>
              <a:t>security classification </a:t>
            </a:r>
            <a:r>
              <a:rPr lang="en-US" u="sng" dirty="0"/>
              <a:t>higher than the subject’s clearance</a:t>
            </a:r>
            <a:r>
              <a:rPr lang="en-US" dirty="0"/>
              <a:t>.</a:t>
            </a:r>
          </a:p>
          <a:p>
            <a:r>
              <a:rPr lang="en-US" dirty="0"/>
              <a:t>The </a:t>
            </a:r>
            <a:r>
              <a:rPr lang="en-US" b="1" dirty="0"/>
              <a:t>Bell-</a:t>
            </a:r>
            <a:r>
              <a:rPr lang="en-US" b="1" dirty="0" err="1"/>
              <a:t>LaPadula</a:t>
            </a:r>
            <a:r>
              <a:rPr lang="en-US" dirty="0"/>
              <a:t> security model combines </a:t>
            </a:r>
            <a:r>
              <a:rPr lang="en-US" b="1" dirty="0">
                <a:solidFill>
                  <a:srgbClr val="FF0000"/>
                </a:solidFill>
              </a:rPr>
              <a:t>mandatory</a:t>
            </a:r>
            <a:r>
              <a:rPr lang="en-US" dirty="0"/>
              <a:t> and </a:t>
            </a:r>
            <a:r>
              <a:rPr lang="en-US" b="1" dirty="0">
                <a:solidFill>
                  <a:srgbClr val="FF0000"/>
                </a:solidFill>
              </a:rPr>
              <a:t>discretionary access controls</a:t>
            </a:r>
            <a:r>
              <a:rPr lang="en-US" dirty="0"/>
              <a:t>.</a:t>
            </a:r>
          </a:p>
          <a:p>
            <a:endParaRPr lang="en-US" dirty="0"/>
          </a:p>
        </p:txBody>
      </p:sp>
    </p:spTree>
    <p:extLst>
      <p:ext uri="{BB962C8B-B14F-4D97-AF65-F5344CB8AC3E}">
        <p14:creationId xmlns:p14="http://schemas.microsoft.com/office/powerpoint/2010/main" val="10121566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a:xfrm>
            <a:off x="457200" y="1600201"/>
            <a:ext cx="8229600" cy="2188840"/>
          </a:xfrm>
        </p:spPr>
        <p:txBody>
          <a:bodyPr>
            <a:normAutofit fontScale="85000" lnSpcReduction="20000"/>
          </a:bodyPr>
          <a:lstStyle/>
          <a:p>
            <a:r>
              <a:rPr lang="en-US" dirty="0"/>
              <a:t>“</a:t>
            </a:r>
            <a:r>
              <a:rPr lang="en-US" i="1" dirty="0"/>
              <a:t>S </a:t>
            </a:r>
            <a:r>
              <a:rPr lang="en-US" dirty="0"/>
              <a:t>has discretionary read (write) access to </a:t>
            </a:r>
            <a:r>
              <a:rPr lang="en-US" i="1" dirty="0"/>
              <a:t>O</a:t>
            </a:r>
            <a:r>
              <a:rPr lang="en-US" dirty="0"/>
              <a:t>” means that the access control matrix entry for </a:t>
            </a:r>
            <a:r>
              <a:rPr lang="en-US" i="1" dirty="0"/>
              <a:t>S </a:t>
            </a:r>
            <a:r>
              <a:rPr lang="en-US" dirty="0"/>
              <a:t>and </a:t>
            </a:r>
            <a:r>
              <a:rPr lang="en-US" i="1" dirty="0"/>
              <a:t>O </a:t>
            </a:r>
            <a:r>
              <a:rPr lang="en-US" dirty="0"/>
              <a:t>corresponding to the discretionary access control component contains a read (write) right. In other words, were the mandatory controls not present, </a:t>
            </a:r>
            <a:r>
              <a:rPr lang="en-US" i="1" dirty="0"/>
              <a:t>S </a:t>
            </a:r>
            <a:r>
              <a:rPr lang="en-US" dirty="0"/>
              <a:t>would be able to read (write) </a:t>
            </a:r>
            <a:r>
              <a:rPr lang="en-US" i="1" dirty="0"/>
              <a:t>O</a:t>
            </a:r>
            <a:r>
              <a:rPr lang="en-US"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177" y="3645024"/>
            <a:ext cx="8537823" cy="2431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182818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p:txBody>
          <a:bodyPr>
            <a:normAutofit fontScale="85000" lnSpcReduction="20000"/>
          </a:bodyPr>
          <a:lstStyle/>
          <a:p>
            <a:r>
              <a:rPr lang="en-US" dirty="0"/>
              <a:t>Let </a:t>
            </a:r>
            <a:r>
              <a:rPr lang="en-US" i="1" dirty="0"/>
              <a:t>L</a:t>
            </a:r>
            <a:r>
              <a:rPr lang="en-US" dirty="0"/>
              <a:t>(</a:t>
            </a:r>
            <a:r>
              <a:rPr lang="en-US" i="1" dirty="0"/>
              <a:t>S</a:t>
            </a:r>
            <a:r>
              <a:rPr lang="en-US" dirty="0"/>
              <a:t>) = </a:t>
            </a:r>
            <a:r>
              <a:rPr lang="en-US" i="1" dirty="0"/>
              <a:t>ls </a:t>
            </a:r>
            <a:r>
              <a:rPr lang="en-US" dirty="0"/>
              <a:t>be the security clearance of subject </a:t>
            </a:r>
            <a:r>
              <a:rPr lang="en-US" i="1" dirty="0"/>
              <a:t>S</a:t>
            </a:r>
            <a:r>
              <a:rPr lang="en-US" dirty="0"/>
              <a:t>, and let </a:t>
            </a:r>
            <a:r>
              <a:rPr lang="en-US" i="1" dirty="0"/>
              <a:t>L</a:t>
            </a:r>
            <a:r>
              <a:rPr lang="en-US" dirty="0"/>
              <a:t>(</a:t>
            </a:r>
            <a:r>
              <a:rPr lang="en-US" i="1" dirty="0"/>
              <a:t>O</a:t>
            </a:r>
            <a:r>
              <a:rPr lang="en-US" dirty="0"/>
              <a:t>) = </a:t>
            </a:r>
            <a:r>
              <a:rPr lang="en-US" i="1" dirty="0"/>
              <a:t>lo </a:t>
            </a:r>
            <a:r>
              <a:rPr lang="en-US" dirty="0"/>
              <a:t>be the security classification of object </a:t>
            </a:r>
            <a:r>
              <a:rPr lang="en-US" i="1" dirty="0"/>
              <a:t>O</a:t>
            </a:r>
            <a:r>
              <a:rPr lang="en-US" dirty="0"/>
              <a:t>. For all security classifications </a:t>
            </a:r>
            <a:r>
              <a:rPr lang="en-US" i="1" dirty="0"/>
              <a:t>li</a:t>
            </a:r>
            <a:r>
              <a:rPr lang="en-US" dirty="0"/>
              <a:t>, </a:t>
            </a:r>
            <a:r>
              <a:rPr lang="en-US" i="1" dirty="0" err="1"/>
              <a:t>i</a:t>
            </a:r>
            <a:r>
              <a:rPr lang="en-US" i="1" dirty="0"/>
              <a:t> </a:t>
            </a:r>
            <a:r>
              <a:rPr lang="en-US" dirty="0"/>
              <a:t>= 0, ..., </a:t>
            </a:r>
            <a:r>
              <a:rPr lang="en-US" i="1" dirty="0"/>
              <a:t>k </a:t>
            </a:r>
            <a:r>
              <a:rPr lang="en-US" dirty="0"/>
              <a:t>– 1, </a:t>
            </a:r>
            <a:r>
              <a:rPr lang="en-US" i="1" dirty="0"/>
              <a:t>li </a:t>
            </a:r>
            <a:r>
              <a:rPr lang="en-US" dirty="0"/>
              <a:t>&lt; </a:t>
            </a:r>
            <a:r>
              <a:rPr lang="en-US" i="1" dirty="0"/>
              <a:t>li</a:t>
            </a:r>
            <a:r>
              <a:rPr lang="en-US" dirty="0"/>
              <a:t>+1.</a:t>
            </a:r>
          </a:p>
          <a:p>
            <a:r>
              <a:rPr lang="en-US" dirty="0"/>
              <a:t>•</a:t>
            </a:r>
            <a:r>
              <a:rPr lang="en-US" b="1" i="1" dirty="0"/>
              <a:t>Simple Security Condition</a:t>
            </a:r>
            <a:r>
              <a:rPr lang="en-US" dirty="0"/>
              <a:t>, </a:t>
            </a:r>
            <a:r>
              <a:rPr lang="en-US" b="1" i="1" dirty="0"/>
              <a:t>Preliminary Version: </a:t>
            </a:r>
            <a:r>
              <a:rPr lang="en-US" i="1" dirty="0"/>
              <a:t>S </a:t>
            </a:r>
            <a:r>
              <a:rPr lang="en-US" dirty="0"/>
              <a:t>can </a:t>
            </a:r>
            <a:r>
              <a:rPr lang="en-US" b="1" dirty="0">
                <a:solidFill>
                  <a:srgbClr val="FF0000"/>
                </a:solidFill>
              </a:rPr>
              <a:t>read</a:t>
            </a:r>
            <a:r>
              <a:rPr lang="en-US" dirty="0"/>
              <a:t> </a:t>
            </a:r>
            <a:r>
              <a:rPr lang="en-US" i="1" dirty="0"/>
              <a:t>O </a:t>
            </a:r>
            <a:r>
              <a:rPr lang="en-US" dirty="0"/>
              <a:t>if and only if </a:t>
            </a:r>
            <a:r>
              <a:rPr lang="en-US" i="1" dirty="0"/>
              <a:t>lo </a:t>
            </a:r>
            <a:r>
              <a:rPr lang="en-US" dirty="0"/>
              <a:t>≤ </a:t>
            </a:r>
            <a:r>
              <a:rPr lang="en-US" i="1" dirty="0"/>
              <a:t>ls </a:t>
            </a:r>
            <a:r>
              <a:rPr lang="en-US" dirty="0"/>
              <a:t>and </a:t>
            </a:r>
            <a:r>
              <a:rPr lang="en-US" i="1" dirty="0"/>
              <a:t>S </a:t>
            </a:r>
            <a:r>
              <a:rPr lang="en-US" dirty="0"/>
              <a:t>has discretionary read access to </a:t>
            </a:r>
            <a:r>
              <a:rPr lang="en-US" i="1" dirty="0"/>
              <a:t>O</a:t>
            </a:r>
            <a:r>
              <a:rPr lang="en-US" dirty="0"/>
              <a:t>.</a:t>
            </a:r>
          </a:p>
          <a:p>
            <a:r>
              <a:rPr lang="en-US" b="1" i="1" dirty="0"/>
              <a:t>*-Property (Star Property)</a:t>
            </a:r>
            <a:r>
              <a:rPr lang="en-US" dirty="0"/>
              <a:t>, </a:t>
            </a:r>
            <a:r>
              <a:rPr lang="en-US" b="1" i="1" dirty="0"/>
              <a:t>Preliminary Version: </a:t>
            </a:r>
            <a:r>
              <a:rPr lang="en-US" i="1" dirty="0"/>
              <a:t>S </a:t>
            </a:r>
            <a:r>
              <a:rPr lang="en-US" dirty="0"/>
              <a:t>can </a:t>
            </a:r>
            <a:r>
              <a:rPr lang="en-US" b="1" dirty="0">
                <a:solidFill>
                  <a:srgbClr val="FF0000"/>
                </a:solidFill>
              </a:rPr>
              <a:t>write</a:t>
            </a:r>
            <a:r>
              <a:rPr lang="en-US" dirty="0"/>
              <a:t> </a:t>
            </a:r>
            <a:r>
              <a:rPr lang="en-US" i="1" dirty="0"/>
              <a:t>O </a:t>
            </a:r>
            <a:r>
              <a:rPr lang="en-US" dirty="0"/>
              <a:t>if and only if </a:t>
            </a:r>
            <a:r>
              <a:rPr lang="en-US" i="1" dirty="0"/>
              <a:t>ls </a:t>
            </a:r>
            <a:r>
              <a:rPr lang="en-US" dirty="0"/>
              <a:t>≤ </a:t>
            </a:r>
            <a:r>
              <a:rPr lang="en-US" i="1" dirty="0"/>
              <a:t>lo </a:t>
            </a:r>
            <a:r>
              <a:rPr lang="en-US" dirty="0"/>
              <a:t>and </a:t>
            </a:r>
            <a:r>
              <a:rPr lang="en-US" i="1" dirty="0"/>
              <a:t>S </a:t>
            </a:r>
            <a:r>
              <a:rPr lang="en-US" dirty="0"/>
              <a:t>has discretionary write access to </a:t>
            </a:r>
            <a:r>
              <a:rPr lang="en-US" i="1" dirty="0"/>
              <a:t>O</a:t>
            </a:r>
            <a:r>
              <a:rPr lang="en-US" dirty="0"/>
              <a:t>.</a:t>
            </a:r>
          </a:p>
          <a:p>
            <a:r>
              <a:rPr lang="en-US" dirty="0"/>
              <a:t>Define a </a:t>
            </a:r>
            <a:r>
              <a:rPr lang="en-US" b="1" i="1" dirty="0">
                <a:solidFill>
                  <a:srgbClr val="FF0000"/>
                </a:solidFill>
              </a:rPr>
              <a:t>secure system </a:t>
            </a:r>
            <a:r>
              <a:rPr lang="en-US" dirty="0"/>
              <a:t>as one in which both the simple security condition, preliminary version, and the *-property, preliminary version, hold.</a:t>
            </a:r>
          </a:p>
        </p:txBody>
      </p:sp>
    </p:spTree>
    <p:extLst>
      <p:ext uri="{BB962C8B-B14F-4D97-AF65-F5344CB8AC3E}">
        <p14:creationId xmlns:p14="http://schemas.microsoft.com/office/powerpoint/2010/main" val="10265382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p:txBody>
          <a:bodyPr>
            <a:normAutofit lnSpcReduction="10000"/>
          </a:bodyPr>
          <a:lstStyle/>
          <a:p>
            <a:r>
              <a:rPr lang="en-US" sz="2400" b="1" dirty="0"/>
              <a:t>Theorem 5–1. </a:t>
            </a:r>
            <a:r>
              <a:rPr lang="en-US" sz="2400" b="1" i="1" dirty="0"/>
              <a:t>Basic Security Theorem</a:t>
            </a:r>
            <a:r>
              <a:rPr lang="en-US" sz="2400" dirty="0"/>
              <a:t>, </a:t>
            </a:r>
            <a:r>
              <a:rPr lang="en-US" sz="2400" b="1" i="1" dirty="0"/>
              <a:t>Preliminary Version: </a:t>
            </a:r>
            <a:r>
              <a:rPr lang="en-US" sz="2400" dirty="0"/>
              <a:t>Let Σ be a system with a secure initial state σ0, and let </a:t>
            </a:r>
            <a:r>
              <a:rPr lang="en-US" sz="2400" i="1" dirty="0"/>
              <a:t>T </a:t>
            </a:r>
            <a:r>
              <a:rPr lang="en-US" sz="2400" dirty="0"/>
              <a:t>be a set of state transformations. If every element of </a:t>
            </a:r>
            <a:r>
              <a:rPr lang="en-US" sz="2400" i="1" dirty="0"/>
              <a:t>T </a:t>
            </a:r>
            <a:r>
              <a:rPr lang="en-US" sz="2400" dirty="0"/>
              <a:t>preserves the simple security condition, preliminary version, and the *-property, preliminary version, then every state </a:t>
            </a:r>
            <a:r>
              <a:rPr lang="en-US" sz="2400" dirty="0" err="1"/>
              <a:t>σ</a:t>
            </a:r>
            <a:r>
              <a:rPr lang="en-US" sz="2400" i="1" dirty="0" err="1"/>
              <a:t>i</a:t>
            </a:r>
            <a:r>
              <a:rPr lang="en-US" sz="2400" dirty="0"/>
              <a:t>, </a:t>
            </a:r>
            <a:r>
              <a:rPr lang="en-US" sz="2400" i="1" dirty="0" err="1"/>
              <a:t>i</a:t>
            </a:r>
            <a:r>
              <a:rPr lang="en-US" sz="2400" i="1" dirty="0"/>
              <a:t> </a:t>
            </a:r>
            <a:r>
              <a:rPr lang="en-US" sz="2400" dirty="0"/>
              <a:t>≥ 0, is secure.</a:t>
            </a:r>
          </a:p>
          <a:p>
            <a:r>
              <a:rPr lang="en-US" sz="2400" dirty="0"/>
              <a:t>Expand the model by adding a set of </a:t>
            </a:r>
            <a:r>
              <a:rPr lang="en-US" sz="2400" i="1" dirty="0"/>
              <a:t>categories </a:t>
            </a:r>
            <a:r>
              <a:rPr lang="en-US" sz="2400" dirty="0"/>
              <a:t>to each security classification.</a:t>
            </a:r>
          </a:p>
          <a:p>
            <a:r>
              <a:rPr lang="en-US" sz="2400" dirty="0"/>
              <a:t>Each category describes a kind of information.</a:t>
            </a:r>
          </a:p>
          <a:p>
            <a:r>
              <a:rPr lang="it-IT" sz="2400" b="1" dirty="0" err="1">
                <a:solidFill>
                  <a:srgbClr val="FF0000"/>
                </a:solidFill>
              </a:rPr>
              <a:t>Categories</a:t>
            </a:r>
            <a:r>
              <a:rPr lang="it-IT" sz="2400" dirty="0"/>
              <a:t> </a:t>
            </a:r>
            <a:r>
              <a:rPr lang="it-IT" sz="2400" dirty="0" err="1"/>
              <a:t>arise</a:t>
            </a:r>
            <a:r>
              <a:rPr lang="it-IT" sz="2400" dirty="0"/>
              <a:t> from the «</a:t>
            </a:r>
            <a:r>
              <a:rPr lang="it-IT" sz="2400" b="1" dirty="0" err="1">
                <a:solidFill>
                  <a:srgbClr val="FF0000"/>
                </a:solidFill>
              </a:rPr>
              <a:t>need</a:t>
            </a:r>
            <a:r>
              <a:rPr lang="it-IT" sz="2400" b="1" dirty="0">
                <a:solidFill>
                  <a:srgbClr val="FF0000"/>
                </a:solidFill>
              </a:rPr>
              <a:t> to </a:t>
            </a:r>
            <a:r>
              <a:rPr lang="it-IT" sz="2400" b="1" dirty="0" err="1">
                <a:solidFill>
                  <a:srgbClr val="FF0000"/>
                </a:solidFill>
              </a:rPr>
              <a:t>know</a:t>
            </a:r>
            <a:r>
              <a:rPr lang="it-IT" sz="2400" dirty="0"/>
              <a:t>» </a:t>
            </a:r>
            <a:r>
              <a:rPr lang="it-IT" sz="2400" dirty="0" err="1"/>
              <a:t>principle</a:t>
            </a:r>
            <a:endParaRPr lang="it-IT" sz="2400" dirty="0"/>
          </a:p>
          <a:p>
            <a:pPr lvl="1"/>
            <a:r>
              <a:rPr lang="en-US" sz="2000" dirty="0"/>
              <a:t>no subject should be able to read objects unless reading them is necessary for that subject to perform its functions</a:t>
            </a:r>
          </a:p>
        </p:txBody>
      </p:sp>
    </p:spTree>
    <p:extLst>
      <p:ext uri="{BB962C8B-B14F-4D97-AF65-F5344CB8AC3E}">
        <p14:creationId xmlns:p14="http://schemas.microsoft.com/office/powerpoint/2010/main" val="6757839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Security Level</a:t>
            </a:r>
          </a:p>
        </p:txBody>
      </p:sp>
      <p:sp>
        <p:nvSpPr>
          <p:cNvPr id="3" name="Segnaposto contenuto 2"/>
          <p:cNvSpPr>
            <a:spLocks noGrp="1"/>
          </p:cNvSpPr>
          <p:nvPr>
            <p:ph idx="1"/>
          </p:nvPr>
        </p:nvSpPr>
        <p:spPr>
          <a:xfrm>
            <a:off x="457200" y="1600201"/>
            <a:ext cx="8229600" cy="2188840"/>
          </a:xfrm>
        </p:spPr>
        <p:txBody>
          <a:bodyPr>
            <a:normAutofit fontScale="92500" lnSpcReduction="20000"/>
          </a:bodyPr>
          <a:lstStyle/>
          <a:p>
            <a:r>
              <a:rPr lang="en-US" dirty="0"/>
              <a:t>Each security level and category form a </a:t>
            </a:r>
            <a:r>
              <a:rPr lang="en-US" i="1" dirty="0">
                <a:solidFill>
                  <a:srgbClr val="FF0000"/>
                </a:solidFill>
              </a:rPr>
              <a:t>security level</a:t>
            </a:r>
          </a:p>
          <a:p>
            <a:r>
              <a:rPr lang="en-US" dirty="0"/>
              <a:t>subjects </a:t>
            </a:r>
            <a:r>
              <a:rPr lang="en-US" i="1" dirty="0"/>
              <a:t>have clearance at </a:t>
            </a:r>
            <a:r>
              <a:rPr lang="en-US" dirty="0"/>
              <a:t>(or </a:t>
            </a:r>
            <a:r>
              <a:rPr lang="en-US" i="1" dirty="0"/>
              <a:t>are cleared into</a:t>
            </a:r>
            <a:r>
              <a:rPr lang="en-US" dirty="0"/>
              <a:t>, or </a:t>
            </a:r>
            <a:r>
              <a:rPr lang="en-US" i="1" dirty="0"/>
              <a:t>are in</a:t>
            </a:r>
            <a:r>
              <a:rPr lang="en-US" dirty="0"/>
              <a:t>) a security level and that objects </a:t>
            </a:r>
            <a:r>
              <a:rPr lang="en-US" i="1" dirty="0"/>
              <a:t>are at the level of </a:t>
            </a:r>
            <a:r>
              <a:rPr lang="en-US" dirty="0"/>
              <a:t>(or </a:t>
            </a:r>
            <a:r>
              <a:rPr lang="en-US" i="1" dirty="0"/>
              <a:t>are in</a:t>
            </a:r>
            <a:r>
              <a:rPr lang="en-US" dirty="0"/>
              <a:t>) a security level</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789040"/>
            <a:ext cx="5967214" cy="2721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857562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p:txBody>
          <a:bodyPr>
            <a:noAutofit/>
          </a:bodyPr>
          <a:lstStyle/>
          <a:p>
            <a:r>
              <a:rPr lang="en-US" sz="2400" dirty="0"/>
              <a:t>Define the relation </a:t>
            </a:r>
            <a:r>
              <a:rPr lang="en-US" sz="2400" i="1" dirty="0" err="1"/>
              <a:t>dom</a:t>
            </a:r>
            <a:r>
              <a:rPr lang="en-US" sz="2400" i="1" dirty="0"/>
              <a:t> </a:t>
            </a:r>
            <a:r>
              <a:rPr lang="en-US" sz="2400" dirty="0"/>
              <a:t>(dominates) as follows.</a:t>
            </a:r>
          </a:p>
          <a:p>
            <a:r>
              <a:rPr lang="en-US" sz="2400" b="1" dirty="0"/>
              <a:t>Definition 5–1. </a:t>
            </a:r>
            <a:r>
              <a:rPr lang="en-US" sz="2400" dirty="0"/>
              <a:t>The security level (</a:t>
            </a:r>
            <a:r>
              <a:rPr lang="en-US" sz="2400" i="1" dirty="0"/>
              <a:t>L</a:t>
            </a:r>
            <a:r>
              <a:rPr lang="en-US" sz="2400" dirty="0"/>
              <a:t>, </a:t>
            </a:r>
            <a:r>
              <a:rPr lang="en-US" sz="2400" i="1" dirty="0"/>
              <a:t>C</a:t>
            </a:r>
            <a:r>
              <a:rPr lang="en-US" sz="2400" dirty="0"/>
              <a:t>) </a:t>
            </a:r>
            <a:r>
              <a:rPr lang="en-US" sz="2400" i="1" dirty="0"/>
              <a:t>dominates </a:t>
            </a:r>
            <a:r>
              <a:rPr lang="en-US" sz="2400" dirty="0"/>
              <a:t>the security level (</a:t>
            </a:r>
            <a:r>
              <a:rPr lang="en-US" sz="2400" i="1" dirty="0"/>
              <a:t>L</a:t>
            </a:r>
            <a:r>
              <a:rPr lang="en-US" sz="2400" dirty="0"/>
              <a:t>´, </a:t>
            </a:r>
            <a:r>
              <a:rPr lang="en-US" sz="2400" i="1" dirty="0"/>
              <a:t>C´</a:t>
            </a:r>
            <a:r>
              <a:rPr lang="en-US" sz="2400" dirty="0"/>
              <a:t>) if and only if </a:t>
            </a:r>
            <a:r>
              <a:rPr lang="en-US" sz="2400" i="1" dirty="0"/>
              <a:t>L´ </a:t>
            </a:r>
            <a:r>
              <a:rPr lang="en-US" sz="2400" dirty="0"/>
              <a:t>≤ </a:t>
            </a:r>
            <a:r>
              <a:rPr lang="en-US" sz="2400" i="1" dirty="0"/>
              <a:t>L </a:t>
            </a:r>
            <a:r>
              <a:rPr lang="en-US" sz="2400" dirty="0"/>
              <a:t>and </a:t>
            </a:r>
            <a:r>
              <a:rPr lang="en-US" sz="2400" i="1" dirty="0"/>
              <a:t>C´ </a:t>
            </a:r>
            <a:r>
              <a:rPr lang="en-US" sz="2400" dirty="0"/>
              <a:t>⊆ </a:t>
            </a:r>
            <a:r>
              <a:rPr lang="en-US" sz="2400" i="1" dirty="0"/>
              <a:t>C.</a:t>
            </a:r>
          </a:p>
          <a:p>
            <a:r>
              <a:rPr lang="en-US" sz="2400" dirty="0"/>
              <a:t>We write (</a:t>
            </a:r>
            <a:r>
              <a:rPr lang="en-US" sz="2400" i="1" dirty="0"/>
              <a:t>L</a:t>
            </a:r>
            <a:r>
              <a:rPr lang="en-US" sz="2400" dirty="0"/>
              <a:t>, </a:t>
            </a:r>
            <a:r>
              <a:rPr lang="en-US" sz="2400" i="1" dirty="0"/>
              <a:t>C</a:t>
            </a:r>
            <a:r>
              <a:rPr lang="en-US" sz="2400" dirty="0"/>
              <a:t>) ￢</a:t>
            </a:r>
            <a:r>
              <a:rPr lang="en-US" sz="2400" i="1" dirty="0" err="1"/>
              <a:t>dom</a:t>
            </a:r>
            <a:r>
              <a:rPr lang="en-US" sz="2400" i="1" dirty="0"/>
              <a:t> </a:t>
            </a:r>
            <a:r>
              <a:rPr lang="en-US" sz="2400" dirty="0"/>
              <a:t>(</a:t>
            </a:r>
            <a:r>
              <a:rPr lang="en-US" sz="2400" i="1" dirty="0"/>
              <a:t>L´</a:t>
            </a:r>
            <a:r>
              <a:rPr lang="en-US" sz="2400" dirty="0"/>
              <a:t>, </a:t>
            </a:r>
            <a:r>
              <a:rPr lang="en-US" sz="2400" i="1" dirty="0"/>
              <a:t>C´</a:t>
            </a:r>
            <a:r>
              <a:rPr lang="en-US" sz="2400" dirty="0"/>
              <a:t>) when (</a:t>
            </a:r>
            <a:r>
              <a:rPr lang="en-US" sz="2400" i="1" dirty="0"/>
              <a:t>L</a:t>
            </a:r>
            <a:r>
              <a:rPr lang="en-US" sz="2400" dirty="0"/>
              <a:t>, </a:t>
            </a:r>
            <a:r>
              <a:rPr lang="en-US" sz="2400" i="1" dirty="0"/>
              <a:t>C</a:t>
            </a:r>
            <a:r>
              <a:rPr lang="en-US" sz="2400" dirty="0"/>
              <a:t>) </a:t>
            </a:r>
            <a:r>
              <a:rPr lang="en-US" sz="2400" i="1" dirty="0" err="1"/>
              <a:t>dom</a:t>
            </a:r>
            <a:r>
              <a:rPr lang="en-US" sz="2400" i="1" dirty="0"/>
              <a:t> </a:t>
            </a:r>
            <a:r>
              <a:rPr lang="en-US" sz="2400" dirty="0"/>
              <a:t>(</a:t>
            </a:r>
            <a:r>
              <a:rPr lang="en-US" sz="2400" i="1" dirty="0"/>
              <a:t>L´</a:t>
            </a:r>
            <a:r>
              <a:rPr lang="en-US" sz="2400" dirty="0"/>
              <a:t>, </a:t>
            </a:r>
            <a:r>
              <a:rPr lang="en-US" sz="2400" i="1" dirty="0"/>
              <a:t>C´</a:t>
            </a:r>
            <a:r>
              <a:rPr lang="en-US" sz="2400" dirty="0"/>
              <a:t>) is false</a:t>
            </a:r>
          </a:p>
          <a:p>
            <a:r>
              <a:rPr lang="en-US" sz="2400" b="1" i="1" dirty="0"/>
              <a:t>Simple Security Condition: </a:t>
            </a:r>
            <a:r>
              <a:rPr lang="en-US" sz="2400" i="1" dirty="0"/>
              <a:t>S </a:t>
            </a:r>
            <a:r>
              <a:rPr lang="en-US" sz="2400" dirty="0"/>
              <a:t>can read </a:t>
            </a:r>
            <a:r>
              <a:rPr lang="en-US" sz="2400" i="1" dirty="0"/>
              <a:t>O </a:t>
            </a:r>
            <a:r>
              <a:rPr lang="en-US" sz="2400" dirty="0"/>
              <a:t>if and only if </a:t>
            </a:r>
            <a:r>
              <a:rPr lang="en-US" sz="2400" i="1" dirty="0"/>
              <a:t>S </a:t>
            </a:r>
            <a:r>
              <a:rPr lang="en-US" sz="2400" i="1" dirty="0" err="1"/>
              <a:t>dom</a:t>
            </a:r>
            <a:r>
              <a:rPr lang="en-US" sz="2400" i="1" dirty="0"/>
              <a:t> O </a:t>
            </a:r>
            <a:r>
              <a:rPr lang="en-US" sz="2400" dirty="0"/>
              <a:t>and </a:t>
            </a:r>
            <a:r>
              <a:rPr lang="en-US" sz="2400" i="1" dirty="0"/>
              <a:t>S </a:t>
            </a:r>
            <a:r>
              <a:rPr lang="en-US" sz="2400" dirty="0"/>
              <a:t>has discretionary read access to </a:t>
            </a:r>
            <a:r>
              <a:rPr lang="en-US" sz="2400" i="1" dirty="0"/>
              <a:t>O</a:t>
            </a:r>
            <a:r>
              <a:rPr lang="en-US" sz="2400" dirty="0"/>
              <a:t>.</a:t>
            </a:r>
          </a:p>
          <a:p>
            <a:r>
              <a:rPr lang="en-US" sz="2400" b="1" i="1" dirty="0"/>
              <a:t>*-Property: </a:t>
            </a:r>
            <a:r>
              <a:rPr lang="en-US" sz="2400" i="1" dirty="0"/>
              <a:t>S </a:t>
            </a:r>
            <a:r>
              <a:rPr lang="en-US" sz="2400" dirty="0"/>
              <a:t>can write to </a:t>
            </a:r>
            <a:r>
              <a:rPr lang="en-US" sz="2400" i="1" dirty="0"/>
              <a:t>O </a:t>
            </a:r>
            <a:r>
              <a:rPr lang="en-US" sz="2400" dirty="0"/>
              <a:t>if and only if </a:t>
            </a:r>
            <a:r>
              <a:rPr lang="en-US" sz="2400" i="1" dirty="0"/>
              <a:t>O </a:t>
            </a:r>
            <a:r>
              <a:rPr lang="en-US" sz="2400" i="1" dirty="0" err="1"/>
              <a:t>dom</a:t>
            </a:r>
            <a:r>
              <a:rPr lang="en-US" sz="2400" i="1" dirty="0"/>
              <a:t> S </a:t>
            </a:r>
            <a:r>
              <a:rPr lang="en-US" sz="2400" dirty="0"/>
              <a:t>and </a:t>
            </a:r>
            <a:r>
              <a:rPr lang="en-US" sz="2400" i="1" dirty="0"/>
              <a:t>S </a:t>
            </a:r>
            <a:r>
              <a:rPr lang="en-US" sz="2400" dirty="0"/>
              <a:t>has discretionary write access to </a:t>
            </a:r>
            <a:r>
              <a:rPr lang="en-US" sz="2400" i="1" dirty="0"/>
              <a:t>O</a:t>
            </a:r>
          </a:p>
          <a:p>
            <a:r>
              <a:rPr lang="en-US" sz="2400" dirty="0"/>
              <a:t>The simple security condition is often described as “</a:t>
            </a:r>
            <a:r>
              <a:rPr lang="en-US" sz="2400" dirty="0">
                <a:solidFill>
                  <a:srgbClr val="FF0000"/>
                </a:solidFill>
              </a:rPr>
              <a:t>no reads up</a:t>
            </a:r>
            <a:r>
              <a:rPr lang="en-US" sz="2400" dirty="0"/>
              <a:t>” and the *-property as “</a:t>
            </a:r>
            <a:r>
              <a:rPr lang="en-US" sz="2400" dirty="0">
                <a:solidFill>
                  <a:srgbClr val="FF0000"/>
                </a:solidFill>
              </a:rPr>
              <a:t>no writes down</a:t>
            </a:r>
            <a:r>
              <a:rPr lang="en-US" sz="2400" dirty="0"/>
              <a:t>.”</a:t>
            </a:r>
          </a:p>
        </p:txBody>
      </p:sp>
    </p:spTree>
    <p:extLst>
      <p:ext uri="{BB962C8B-B14F-4D97-AF65-F5344CB8AC3E}">
        <p14:creationId xmlns:p14="http://schemas.microsoft.com/office/powerpoint/2010/main" val="33383179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p:txBody>
          <a:bodyPr>
            <a:normAutofit fontScale="85000" lnSpcReduction="20000"/>
          </a:bodyPr>
          <a:lstStyle/>
          <a:p>
            <a:r>
              <a:rPr lang="en-US" dirty="0"/>
              <a:t>Redefine a </a:t>
            </a:r>
            <a:r>
              <a:rPr lang="en-US" i="1" dirty="0"/>
              <a:t>secure system </a:t>
            </a:r>
            <a:r>
              <a:rPr lang="en-US" dirty="0"/>
              <a:t>as one in which both the simple security property and the *-property hold</a:t>
            </a:r>
          </a:p>
          <a:p>
            <a:r>
              <a:rPr lang="en-US" b="1" dirty="0"/>
              <a:t>Theorem 5–2. </a:t>
            </a:r>
            <a:r>
              <a:rPr lang="en-US" b="1" i="1" dirty="0"/>
              <a:t>Basic Security Theorem: </a:t>
            </a:r>
            <a:r>
              <a:rPr lang="en-US" dirty="0"/>
              <a:t>Let Σ be a system with a secure initial state σ0, and let </a:t>
            </a:r>
            <a:r>
              <a:rPr lang="en-US" i="1" dirty="0"/>
              <a:t>T </a:t>
            </a:r>
            <a:r>
              <a:rPr lang="en-US" dirty="0"/>
              <a:t>be a set of state transformations. If every element of </a:t>
            </a:r>
            <a:r>
              <a:rPr lang="en-US" i="1" dirty="0"/>
              <a:t>T </a:t>
            </a:r>
            <a:r>
              <a:rPr lang="en-US" dirty="0"/>
              <a:t>preserves the simple security condition and the *-property, then every </a:t>
            </a:r>
            <a:r>
              <a:rPr lang="en-US" dirty="0" err="1"/>
              <a:t>σ</a:t>
            </a:r>
            <a:r>
              <a:rPr lang="en-US" i="1" dirty="0" err="1"/>
              <a:t>i</a:t>
            </a:r>
            <a:r>
              <a:rPr lang="en-US" dirty="0"/>
              <a:t>, </a:t>
            </a:r>
            <a:r>
              <a:rPr lang="en-US" i="1" dirty="0" err="1"/>
              <a:t>i</a:t>
            </a:r>
            <a:r>
              <a:rPr lang="en-US" i="1" dirty="0"/>
              <a:t> </a:t>
            </a:r>
            <a:r>
              <a:rPr lang="en-US" dirty="0"/>
              <a:t>≥ 0, is secure.</a:t>
            </a:r>
          </a:p>
          <a:p>
            <a:r>
              <a:rPr lang="en-US" dirty="0"/>
              <a:t>A subject has a </a:t>
            </a:r>
            <a:r>
              <a:rPr lang="en-US" i="1" dirty="0"/>
              <a:t>maximum security level </a:t>
            </a:r>
            <a:r>
              <a:rPr lang="en-US" dirty="0"/>
              <a:t>and a </a:t>
            </a:r>
            <a:r>
              <a:rPr lang="en-US" i="1" dirty="0"/>
              <a:t>current security level</a:t>
            </a:r>
            <a:r>
              <a:rPr lang="en-US" dirty="0"/>
              <a:t>. The maximum security level must dominate the current security level. </a:t>
            </a:r>
          </a:p>
          <a:p>
            <a:pPr lvl="1"/>
            <a:r>
              <a:rPr lang="en-US" dirty="0"/>
              <a:t>A subject may (effectively) decrease its security level from the maximum in order to communicate with entities at lower security levels.</a:t>
            </a:r>
          </a:p>
        </p:txBody>
      </p:sp>
    </p:spTree>
    <p:extLst>
      <p:ext uri="{BB962C8B-B14F-4D97-AF65-F5344CB8AC3E}">
        <p14:creationId xmlns:p14="http://schemas.microsoft.com/office/powerpoint/2010/main" val="19332283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Integrity</a:t>
            </a:r>
            <a:r>
              <a:rPr lang="it-IT" dirty="0"/>
              <a:t> </a:t>
            </a:r>
            <a:r>
              <a:rPr lang="it-IT" dirty="0" err="1"/>
              <a:t>Policies</a:t>
            </a:r>
            <a:endParaRPr lang="en-US" dirty="0"/>
          </a:p>
        </p:txBody>
      </p:sp>
      <p:sp>
        <p:nvSpPr>
          <p:cNvPr id="3" name="Segnaposto contenuto 2"/>
          <p:cNvSpPr>
            <a:spLocks noGrp="1"/>
          </p:cNvSpPr>
          <p:nvPr>
            <p:ph idx="1"/>
          </p:nvPr>
        </p:nvSpPr>
        <p:spPr/>
        <p:txBody>
          <a:bodyPr>
            <a:normAutofit fontScale="77500" lnSpcReduction="20000"/>
          </a:bodyPr>
          <a:lstStyle/>
          <a:p>
            <a:r>
              <a:rPr lang="en-US" dirty="0" err="1"/>
              <a:t>Lipner</a:t>
            </a:r>
            <a:r>
              <a:rPr lang="en-US" dirty="0"/>
              <a:t> identifies five requirements:</a:t>
            </a:r>
          </a:p>
          <a:p>
            <a:pPr marL="914400" lvl="1" indent="-514350">
              <a:buFont typeface="+mj-lt"/>
              <a:buAutoNum type="arabicPeriod"/>
            </a:pPr>
            <a:r>
              <a:rPr lang="en-US" dirty="0"/>
              <a:t>Users will not write their own programs, but will use existing production programs and databases.</a:t>
            </a:r>
          </a:p>
          <a:p>
            <a:pPr marL="914400" lvl="1" indent="-514350">
              <a:buFont typeface="+mj-lt"/>
              <a:buAutoNum type="arabicPeriod"/>
            </a:pPr>
            <a:r>
              <a:rPr lang="en-US" dirty="0"/>
              <a:t>Programmers will develop and test programs on a nonproduction system; if they need access to actual data, they will be given production data via a special process, but will use it on their development system.</a:t>
            </a:r>
          </a:p>
          <a:p>
            <a:pPr marL="914400" lvl="1" indent="-514350">
              <a:buFont typeface="+mj-lt"/>
              <a:buAutoNum type="arabicPeriod"/>
            </a:pPr>
            <a:r>
              <a:rPr lang="en-US" dirty="0"/>
              <a:t>A special process must be followed to install a program from the development system onto the production system.</a:t>
            </a:r>
          </a:p>
          <a:p>
            <a:pPr marL="914400" lvl="1" indent="-514350">
              <a:buFont typeface="+mj-lt"/>
              <a:buAutoNum type="arabicPeriod"/>
            </a:pPr>
            <a:r>
              <a:rPr lang="en-US" dirty="0"/>
              <a:t>The special process in requirement  must be controlled and audited.</a:t>
            </a:r>
          </a:p>
          <a:p>
            <a:pPr marL="914400" lvl="1" indent="-514350">
              <a:buFont typeface="+mj-lt"/>
              <a:buAutoNum type="arabicPeriod"/>
            </a:pPr>
            <a:r>
              <a:rPr lang="en-US" dirty="0"/>
              <a:t>The managers and auditors must have access to both the system state and the system logs that are generated.</a:t>
            </a:r>
          </a:p>
        </p:txBody>
      </p:sp>
    </p:spTree>
    <p:extLst>
      <p:ext uri="{BB962C8B-B14F-4D97-AF65-F5344CB8AC3E}">
        <p14:creationId xmlns:p14="http://schemas.microsoft.com/office/powerpoint/2010/main" val="143255553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Priniciple</a:t>
            </a:r>
            <a:endParaRPr lang="en-US" dirty="0"/>
          </a:p>
        </p:txBody>
      </p:sp>
      <p:sp>
        <p:nvSpPr>
          <p:cNvPr id="3" name="Segnaposto contenuto 2"/>
          <p:cNvSpPr>
            <a:spLocks noGrp="1"/>
          </p:cNvSpPr>
          <p:nvPr>
            <p:ph idx="1"/>
          </p:nvPr>
        </p:nvSpPr>
        <p:spPr/>
        <p:txBody>
          <a:bodyPr>
            <a:normAutofit fontScale="92500" lnSpcReduction="20000"/>
          </a:bodyPr>
          <a:lstStyle/>
          <a:p>
            <a:r>
              <a:rPr lang="it-IT" b="1" i="1" dirty="0" err="1">
                <a:solidFill>
                  <a:srgbClr val="FF0000"/>
                </a:solidFill>
              </a:rPr>
              <a:t>Separation</a:t>
            </a:r>
            <a:r>
              <a:rPr lang="it-IT" b="1" i="1" dirty="0">
                <a:solidFill>
                  <a:srgbClr val="FF0000"/>
                </a:solidFill>
              </a:rPr>
              <a:t> of duty</a:t>
            </a:r>
            <a:r>
              <a:rPr lang="it-IT" dirty="0"/>
              <a:t>: </a:t>
            </a:r>
            <a:r>
              <a:rPr lang="en-US" dirty="0"/>
              <a:t>if two or more steps are required to perform a critical function, at least two different people should perform the steps</a:t>
            </a:r>
          </a:p>
          <a:p>
            <a:r>
              <a:rPr lang="it-IT" b="1" i="1" dirty="0" err="1">
                <a:solidFill>
                  <a:srgbClr val="FF0000"/>
                </a:solidFill>
              </a:rPr>
              <a:t>Separation</a:t>
            </a:r>
            <a:r>
              <a:rPr lang="it-IT" b="1" i="1" dirty="0">
                <a:solidFill>
                  <a:srgbClr val="FF0000"/>
                </a:solidFill>
              </a:rPr>
              <a:t> of </a:t>
            </a:r>
            <a:r>
              <a:rPr lang="it-IT" b="1" i="1" dirty="0" err="1">
                <a:solidFill>
                  <a:srgbClr val="FF0000"/>
                </a:solidFill>
              </a:rPr>
              <a:t>function</a:t>
            </a:r>
            <a:endParaRPr lang="it-IT" b="1" i="1" dirty="0">
              <a:solidFill>
                <a:srgbClr val="FF0000"/>
              </a:solidFill>
            </a:endParaRPr>
          </a:p>
          <a:p>
            <a:r>
              <a:rPr lang="it-IT" b="1" i="1" dirty="0">
                <a:solidFill>
                  <a:srgbClr val="FF0000"/>
                </a:solidFill>
              </a:rPr>
              <a:t>Auditing:</a:t>
            </a:r>
            <a:r>
              <a:rPr lang="it-IT" dirty="0"/>
              <a:t> </a:t>
            </a:r>
            <a:r>
              <a:rPr lang="en-US" dirty="0"/>
              <a:t>the process of analyzing systems to determine what actions took place and who performed them</a:t>
            </a:r>
          </a:p>
          <a:p>
            <a:r>
              <a:rPr lang="en-US" b="1" i="1" dirty="0">
                <a:solidFill>
                  <a:srgbClr val="FF0000"/>
                </a:solidFill>
              </a:rPr>
              <a:t>Logging and auditing </a:t>
            </a:r>
            <a:r>
              <a:rPr lang="en-US" dirty="0"/>
              <a:t>are especially important when programs move from the development system to the production system</a:t>
            </a:r>
          </a:p>
          <a:p>
            <a:r>
              <a:rPr lang="en-US" dirty="0"/>
              <a:t>the problem of </a:t>
            </a:r>
            <a:r>
              <a:rPr lang="en-US" b="1" i="1" dirty="0">
                <a:solidFill>
                  <a:srgbClr val="FF0000"/>
                </a:solidFill>
              </a:rPr>
              <a:t>information aggregation</a:t>
            </a:r>
          </a:p>
        </p:txBody>
      </p:sp>
    </p:spTree>
    <p:extLst>
      <p:ext uri="{BB962C8B-B14F-4D97-AF65-F5344CB8AC3E}">
        <p14:creationId xmlns:p14="http://schemas.microsoft.com/office/powerpoint/2010/main" val="24691685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Biba</a:t>
            </a:r>
            <a:r>
              <a:rPr lang="it-IT" dirty="0"/>
              <a:t> </a:t>
            </a:r>
            <a:r>
              <a:rPr lang="it-IT" dirty="0" err="1"/>
              <a:t>integrity</a:t>
            </a:r>
            <a:r>
              <a:rPr lang="it-IT" dirty="0"/>
              <a:t> Model</a:t>
            </a:r>
            <a:endParaRPr lang="en-US" dirty="0"/>
          </a:p>
        </p:txBody>
      </p:sp>
      <p:sp>
        <p:nvSpPr>
          <p:cNvPr id="3" name="Segnaposto contenuto 2"/>
          <p:cNvSpPr>
            <a:spLocks noGrp="1"/>
          </p:cNvSpPr>
          <p:nvPr>
            <p:ph idx="1"/>
          </p:nvPr>
        </p:nvSpPr>
        <p:spPr/>
        <p:txBody>
          <a:bodyPr>
            <a:normAutofit fontScale="77500" lnSpcReduction="20000"/>
          </a:bodyPr>
          <a:lstStyle/>
          <a:p>
            <a:r>
              <a:rPr lang="en-US" dirty="0"/>
              <a:t>In 1977, Biba studied the nature of the integrity of systems</a:t>
            </a:r>
          </a:p>
          <a:p>
            <a:r>
              <a:rPr lang="it-IT" dirty="0"/>
              <a:t>A </a:t>
            </a:r>
            <a:r>
              <a:rPr lang="en-US" dirty="0"/>
              <a:t>system consists of a set </a:t>
            </a:r>
            <a:r>
              <a:rPr lang="en-US" i="1" dirty="0"/>
              <a:t>S </a:t>
            </a:r>
            <a:r>
              <a:rPr lang="en-US" dirty="0"/>
              <a:t>of subjects, a set </a:t>
            </a:r>
            <a:r>
              <a:rPr lang="en-US" i="1" dirty="0"/>
              <a:t>O </a:t>
            </a:r>
            <a:r>
              <a:rPr lang="en-US" dirty="0"/>
              <a:t>of objects, and a set </a:t>
            </a:r>
            <a:r>
              <a:rPr lang="en-US" i="1" dirty="0"/>
              <a:t>I </a:t>
            </a:r>
            <a:r>
              <a:rPr lang="en-US" dirty="0"/>
              <a:t>of integrity levels.</a:t>
            </a:r>
          </a:p>
          <a:p>
            <a:r>
              <a:rPr lang="en-US" dirty="0"/>
              <a:t>The levels are ordered. The relation ≤ ⊆ </a:t>
            </a:r>
            <a:r>
              <a:rPr lang="en-US" i="1" dirty="0"/>
              <a:t>I </a:t>
            </a:r>
            <a:r>
              <a:rPr lang="en-US" dirty="0"/>
              <a:t>× </a:t>
            </a:r>
            <a:r>
              <a:rPr lang="en-US" i="1" dirty="0"/>
              <a:t>I </a:t>
            </a:r>
            <a:r>
              <a:rPr lang="en-US" dirty="0"/>
              <a:t>holds when the second integrity level either dominates or is the same as the first. </a:t>
            </a:r>
          </a:p>
          <a:p>
            <a:r>
              <a:rPr lang="en-US" dirty="0"/>
              <a:t>The function </a:t>
            </a:r>
            <a:r>
              <a:rPr lang="en-US" i="1" dirty="0"/>
              <a:t>i</a:t>
            </a:r>
            <a:r>
              <a:rPr lang="en-US" dirty="0"/>
              <a:t>:</a:t>
            </a:r>
            <a:r>
              <a:rPr lang="en-US" i="1" dirty="0"/>
              <a:t>S </a:t>
            </a:r>
            <a:r>
              <a:rPr lang="en-US" dirty="0"/>
              <a:t>∪ </a:t>
            </a:r>
            <a:r>
              <a:rPr lang="en-US" i="1" dirty="0"/>
              <a:t>O</a:t>
            </a:r>
            <a:r>
              <a:rPr lang="en-US" dirty="0"/>
              <a:t>→</a:t>
            </a:r>
            <a:r>
              <a:rPr lang="en-US" i="1" dirty="0"/>
              <a:t>I </a:t>
            </a:r>
            <a:r>
              <a:rPr lang="en-US" dirty="0"/>
              <a:t>returns the integrity level of an object or a subject.</a:t>
            </a:r>
          </a:p>
          <a:p>
            <a:r>
              <a:rPr lang="en-US" dirty="0"/>
              <a:t>The higher the level:</a:t>
            </a:r>
          </a:p>
          <a:p>
            <a:pPr lvl="1"/>
            <a:r>
              <a:rPr lang="en-US" dirty="0"/>
              <a:t>more confidence the program will execute correctly</a:t>
            </a:r>
          </a:p>
          <a:p>
            <a:pPr lvl="1"/>
            <a:r>
              <a:rPr lang="en-US" dirty="0"/>
              <a:t>Data are more accurate/reliable</a:t>
            </a:r>
          </a:p>
          <a:p>
            <a:r>
              <a:rPr lang="en-US" b="1" dirty="0">
                <a:solidFill>
                  <a:srgbClr val="FF0000"/>
                </a:solidFill>
              </a:rPr>
              <a:t>trustworthiness</a:t>
            </a:r>
            <a:r>
              <a:rPr lang="en-US" dirty="0"/>
              <a:t> is used as a </a:t>
            </a:r>
            <a:r>
              <a:rPr lang="it-IT" dirty="0" err="1"/>
              <a:t>measure</a:t>
            </a:r>
            <a:r>
              <a:rPr lang="it-IT" dirty="0"/>
              <a:t> of </a:t>
            </a:r>
            <a:r>
              <a:rPr lang="it-IT" dirty="0" err="1"/>
              <a:t>integrity</a:t>
            </a:r>
            <a:r>
              <a:rPr lang="it-IT" dirty="0"/>
              <a:t> </a:t>
            </a:r>
            <a:r>
              <a:rPr lang="it-IT" dirty="0" err="1"/>
              <a:t>level</a:t>
            </a:r>
            <a:endParaRPr lang="en-US" dirty="0"/>
          </a:p>
        </p:txBody>
      </p:sp>
    </p:spTree>
    <p:extLst>
      <p:ext uri="{BB962C8B-B14F-4D97-AF65-F5344CB8AC3E}">
        <p14:creationId xmlns:p14="http://schemas.microsoft.com/office/powerpoint/2010/main" val="488377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BDD979-F105-4276-81D6-3EE9E89E6B80}"/>
              </a:ext>
            </a:extLst>
          </p:cNvPr>
          <p:cNvSpPr>
            <a:spLocks noGrp="1"/>
          </p:cNvSpPr>
          <p:nvPr>
            <p:ph type="title"/>
          </p:nvPr>
        </p:nvSpPr>
        <p:spPr/>
        <p:txBody>
          <a:bodyPr/>
          <a:lstStyle/>
          <a:p>
            <a:r>
              <a:rPr lang="it-IT" dirty="0" err="1"/>
              <a:t>Why</a:t>
            </a:r>
            <a:r>
              <a:rPr lang="it-IT" dirty="0"/>
              <a:t> Cyber-Security </a:t>
            </a:r>
            <a:r>
              <a:rPr lang="it-IT" dirty="0" err="1"/>
              <a:t>is</a:t>
            </a:r>
            <a:r>
              <a:rPr lang="it-IT" dirty="0"/>
              <a:t> </a:t>
            </a:r>
            <a:r>
              <a:rPr lang="it-IT" dirty="0" err="1"/>
              <a:t>important</a:t>
            </a:r>
            <a:r>
              <a:rPr lang="it-IT" dirty="0"/>
              <a:t>?</a:t>
            </a:r>
          </a:p>
        </p:txBody>
      </p:sp>
      <p:pic>
        <p:nvPicPr>
          <p:cNvPr id="2052" name="Picture 4" descr="Risultati immagini per software is eating the world">
            <a:extLst>
              <a:ext uri="{FF2B5EF4-FFF2-40B4-BE49-F238E27FC236}">
                <a16:creationId xmlns:a16="http://schemas.microsoft.com/office/drawing/2014/main" id="{6D92E7B1-C091-4DA0-A283-67646F8328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17638"/>
            <a:ext cx="6858000"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9440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Definitions</a:t>
            </a:r>
            <a:endParaRPr lang="it-IT" dirty="0"/>
          </a:p>
        </p:txBody>
      </p:sp>
      <p:sp>
        <p:nvSpPr>
          <p:cNvPr id="3" name="Segnaposto contenuto 2"/>
          <p:cNvSpPr>
            <a:spLocks noGrp="1"/>
          </p:cNvSpPr>
          <p:nvPr>
            <p:ph idx="1"/>
          </p:nvPr>
        </p:nvSpPr>
        <p:spPr/>
        <p:txBody>
          <a:bodyPr>
            <a:normAutofit fontScale="85000" lnSpcReduction="10000"/>
          </a:bodyPr>
          <a:lstStyle/>
          <a:p>
            <a:r>
              <a:rPr lang="it-IT" dirty="0" err="1"/>
              <a:t>Integrity</a:t>
            </a:r>
            <a:r>
              <a:rPr lang="it-IT" dirty="0"/>
              <a:t> </a:t>
            </a:r>
            <a:r>
              <a:rPr lang="it-IT" dirty="0" err="1"/>
              <a:t>labels</a:t>
            </a:r>
            <a:r>
              <a:rPr lang="it-IT" dirty="0"/>
              <a:t> are </a:t>
            </a:r>
            <a:r>
              <a:rPr lang="it-IT" dirty="0" err="1"/>
              <a:t>different</a:t>
            </a:r>
            <a:r>
              <a:rPr lang="it-IT" dirty="0"/>
              <a:t> from security </a:t>
            </a:r>
            <a:r>
              <a:rPr lang="it-IT" dirty="0" err="1"/>
              <a:t>labels</a:t>
            </a:r>
            <a:r>
              <a:rPr lang="it-IT" dirty="0"/>
              <a:t>. </a:t>
            </a:r>
          </a:p>
          <a:p>
            <a:pPr lvl="1"/>
            <a:r>
              <a:rPr lang="it-IT" b="1" i="1" dirty="0"/>
              <a:t>Security </a:t>
            </a:r>
            <a:r>
              <a:rPr lang="it-IT" b="1" i="1" dirty="0" err="1"/>
              <a:t>labels</a:t>
            </a:r>
            <a:r>
              <a:rPr lang="it-IT" b="1" i="1" dirty="0"/>
              <a:t> </a:t>
            </a:r>
            <a:r>
              <a:rPr lang="it-IT" dirty="0" err="1"/>
              <a:t>limit</a:t>
            </a:r>
            <a:r>
              <a:rPr lang="it-IT" dirty="0"/>
              <a:t> the </a:t>
            </a:r>
            <a:r>
              <a:rPr lang="it-IT" b="1" i="1" dirty="0">
                <a:solidFill>
                  <a:srgbClr val="FF0000"/>
                </a:solidFill>
              </a:rPr>
              <a:t>flow of information</a:t>
            </a:r>
          </a:p>
          <a:p>
            <a:pPr lvl="1"/>
            <a:r>
              <a:rPr lang="it-IT" b="1" i="1" dirty="0" err="1"/>
              <a:t>Integrity</a:t>
            </a:r>
            <a:r>
              <a:rPr lang="it-IT" b="1" i="1" dirty="0"/>
              <a:t> </a:t>
            </a:r>
            <a:r>
              <a:rPr lang="it-IT" b="1" i="1" dirty="0" err="1"/>
              <a:t>labels</a:t>
            </a:r>
            <a:r>
              <a:rPr lang="it-IT" b="1" i="1" dirty="0"/>
              <a:t> </a:t>
            </a:r>
            <a:r>
              <a:rPr lang="it-IT" dirty="0" err="1"/>
              <a:t>limit</a:t>
            </a:r>
            <a:r>
              <a:rPr lang="it-IT" dirty="0"/>
              <a:t> the </a:t>
            </a:r>
            <a:r>
              <a:rPr lang="it-IT" b="1" i="1" dirty="0" err="1">
                <a:solidFill>
                  <a:srgbClr val="FF0000"/>
                </a:solidFill>
              </a:rPr>
              <a:t>modification</a:t>
            </a:r>
            <a:r>
              <a:rPr lang="it-IT" b="1" i="1" dirty="0">
                <a:solidFill>
                  <a:srgbClr val="FF0000"/>
                </a:solidFill>
              </a:rPr>
              <a:t> of information</a:t>
            </a:r>
          </a:p>
          <a:p>
            <a:r>
              <a:rPr lang="en-US" dirty="0"/>
              <a:t>Biba’s model is the dual of the Bell-</a:t>
            </a:r>
            <a:r>
              <a:rPr lang="en-US" dirty="0" err="1"/>
              <a:t>LaPadula</a:t>
            </a:r>
            <a:r>
              <a:rPr lang="en-US" dirty="0"/>
              <a:t> Model. Its rules are as follows.</a:t>
            </a:r>
          </a:p>
          <a:p>
            <a:pPr marL="514350" indent="-514350">
              <a:buFont typeface="+mj-lt"/>
              <a:buAutoNum type="arabicPeriod"/>
            </a:pPr>
            <a:r>
              <a:rPr lang="en-US" i="1" dirty="0"/>
              <a:t>s </a:t>
            </a:r>
            <a:r>
              <a:rPr lang="en-US" dirty="0"/>
              <a:t>∈ </a:t>
            </a:r>
            <a:r>
              <a:rPr lang="en-US" i="1" dirty="0"/>
              <a:t>S </a:t>
            </a:r>
            <a:r>
              <a:rPr lang="en-US" dirty="0"/>
              <a:t>can read </a:t>
            </a:r>
            <a:r>
              <a:rPr lang="en-US" i="1" dirty="0"/>
              <a:t>o </a:t>
            </a:r>
            <a:r>
              <a:rPr lang="en-US" dirty="0"/>
              <a:t>∈ </a:t>
            </a:r>
            <a:r>
              <a:rPr lang="en-US" i="1" dirty="0"/>
              <a:t>O </a:t>
            </a:r>
            <a:r>
              <a:rPr lang="en-US" dirty="0"/>
              <a:t>if and only if </a:t>
            </a:r>
            <a:r>
              <a:rPr lang="en-US" i="1" dirty="0" err="1"/>
              <a:t>i</a:t>
            </a:r>
            <a:r>
              <a:rPr lang="en-US" dirty="0"/>
              <a:t>(</a:t>
            </a:r>
            <a:r>
              <a:rPr lang="en-US" i="1" dirty="0"/>
              <a:t>s</a:t>
            </a:r>
            <a:r>
              <a:rPr lang="en-US" dirty="0"/>
              <a:t>) ≤ </a:t>
            </a:r>
            <a:r>
              <a:rPr lang="en-US" i="1" dirty="0" err="1"/>
              <a:t>i</a:t>
            </a:r>
            <a:r>
              <a:rPr lang="en-US" dirty="0"/>
              <a:t>(</a:t>
            </a:r>
            <a:r>
              <a:rPr lang="en-US" i="1" dirty="0"/>
              <a:t>o</a:t>
            </a:r>
            <a:r>
              <a:rPr lang="en-US" dirty="0"/>
              <a:t>).</a:t>
            </a:r>
          </a:p>
          <a:p>
            <a:pPr marL="514350" indent="-514350">
              <a:buFont typeface="+mj-lt"/>
              <a:buAutoNum type="arabicPeriod"/>
            </a:pPr>
            <a:r>
              <a:rPr lang="en-US" i="1" dirty="0"/>
              <a:t>s </a:t>
            </a:r>
            <a:r>
              <a:rPr lang="en-US" dirty="0"/>
              <a:t>∈ </a:t>
            </a:r>
            <a:r>
              <a:rPr lang="en-US" i="1" dirty="0"/>
              <a:t>S </a:t>
            </a:r>
            <a:r>
              <a:rPr lang="en-US" dirty="0"/>
              <a:t>can write to </a:t>
            </a:r>
            <a:r>
              <a:rPr lang="en-US" i="1" dirty="0"/>
              <a:t>o </a:t>
            </a:r>
            <a:r>
              <a:rPr lang="en-US" dirty="0"/>
              <a:t>∈ </a:t>
            </a:r>
            <a:r>
              <a:rPr lang="en-US" i="1" dirty="0"/>
              <a:t>O </a:t>
            </a:r>
            <a:r>
              <a:rPr lang="en-US" dirty="0"/>
              <a:t>if and only if </a:t>
            </a:r>
            <a:r>
              <a:rPr lang="en-US" i="1" dirty="0" err="1"/>
              <a:t>i</a:t>
            </a:r>
            <a:r>
              <a:rPr lang="en-US" dirty="0"/>
              <a:t>(</a:t>
            </a:r>
            <a:r>
              <a:rPr lang="en-US" i="1" dirty="0"/>
              <a:t>o</a:t>
            </a:r>
            <a:r>
              <a:rPr lang="en-US" dirty="0"/>
              <a:t>) ≤ </a:t>
            </a:r>
            <a:r>
              <a:rPr lang="en-US" i="1" dirty="0" err="1"/>
              <a:t>i</a:t>
            </a:r>
            <a:r>
              <a:rPr lang="en-US" dirty="0"/>
              <a:t>(</a:t>
            </a:r>
            <a:r>
              <a:rPr lang="en-US" i="1" dirty="0"/>
              <a:t>s</a:t>
            </a:r>
            <a:r>
              <a:rPr lang="en-US" dirty="0"/>
              <a:t>).</a:t>
            </a:r>
          </a:p>
          <a:p>
            <a:pPr marL="514350" indent="-514350">
              <a:buFont typeface="+mj-lt"/>
              <a:buAutoNum type="arabicPeriod"/>
            </a:pPr>
            <a:r>
              <a:rPr lang="en-US" i="1" dirty="0"/>
              <a:t>s</a:t>
            </a:r>
            <a:r>
              <a:rPr lang="en-US" dirty="0"/>
              <a:t>1 ∈ </a:t>
            </a:r>
            <a:r>
              <a:rPr lang="en-US" i="1" dirty="0"/>
              <a:t>S </a:t>
            </a:r>
            <a:r>
              <a:rPr lang="en-US" dirty="0"/>
              <a:t>can execute </a:t>
            </a:r>
            <a:r>
              <a:rPr lang="en-US" i="1" dirty="0"/>
              <a:t>s</a:t>
            </a:r>
            <a:r>
              <a:rPr lang="en-US" dirty="0"/>
              <a:t>2 ∈ </a:t>
            </a:r>
            <a:r>
              <a:rPr lang="en-US" i="1" dirty="0"/>
              <a:t>S </a:t>
            </a:r>
            <a:r>
              <a:rPr lang="en-US" dirty="0"/>
              <a:t>if and only if </a:t>
            </a:r>
            <a:r>
              <a:rPr lang="en-US" i="1" dirty="0" err="1"/>
              <a:t>i</a:t>
            </a:r>
            <a:r>
              <a:rPr lang="en-US" dirty="0"/>
              <a:t>(</a:t>
            </a:r>
            <a:r>
              <a:rPr lang="en-US" i="1" dirty="0"/>
              <a:t>s</a:t>
            </a:r>
            <a:r>
              <a:rPr lang="en-US" dirty="0"/>
              <a:t>2) ≤ </a:t>
            </a:r>
            <a:r>
              <a:rPr lang="en-US" i="1" dirty="0" err="1"/>
              <a:t>i</a:t>
            </a:r>
            <a:r>
              <a:rPr lang="en-US" dirty="0"/>
              <a:t>(</a:t>
            </a:r>
            <a:r>
              <a:rPr lang="en-US" i="1" dirty="0"/>
              <a:t>s</a:t>
            </a:r>
            <a:r>
              <a:rPr lang="en-US" dirty="0"/>
              <a:t>1).</a:t>
            </a:r>
          </a:p>
          <a:p>
            <a:r>
              <a:rPr lang="en-US" dirty="0"/>
              <a:t>rules 1 and 2 imply that if both read and write are allowed, </a:t>
            </a:r>
            <a:r>
              <a:rPr lang="en-US" i="1" dirty="0" err="1"/>
              <a:t>i</a:t>
            </a:r>
            <a:r>
              <a:rPr lang="en-US" dirty="0"/>
              <a:t>(</a:t>
            </a:r>
            <a:r>
              <a:rPr lang="en-US" i="1" dirty="0"/>
              <a:t>s</a:t>
            </a:r>
            <a:r>
              <a:rPr lang="en-US" dirty="0"/>
              <a:t>) = </a:t>
            </a:r>
            <a:r>
              <a:rPr lang="en-US" i="1" dirty="0" err="1"/>
              <a:t>i</a:t>
            </a:r>
            <a:r>
              <a:rPr lang="en-US" dirty="0"/>
              <a:t>(</a:t>
            </a:r>
            <a:r>
              <a:rPr lang="en-US" i="1" dirty="0"/>
              <a:t>o</a:t>
            </a:r>
            <a:r>
              <a:rPr lang="en-US" dirty="0"/>
              <a:t>).</a:t>
            </a:r>
            <a:endParaRPr lang="it-IT" dirty="0"/>
          </a:p>
        </p:txBody>
      </p:sp>
    </p:spTree>
    <p:extLst>
      <p:ext uri="{BB962C8B-B14F-4D97-AF65-F5344CB8AC3E}">
        <p14:creationId xmlns:p14="http://schemas.microsoft.com/office/powerpoint/2010/main" val="21378367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a:t>Clark-Wilson </a:t>
            </a:r>
            <a:r>
              <a:rPr lang="it-IT" b="1" dirty="0" err="1"/>
              <a:t>Integrity</a:t>
            </a:r>
            <a:r>
              <a:rPr lang="it-IT" b="1" dirty="0"/>
              <a:t> Model (1987)</a:t>
            </a:r>
            <a:endParaRPr lang="it-IT" dirty="0"/>
          </a:p>
        </p:txBody>
      </p:sp>
      <p:sp>
        <p:nvSpPr>
          <p:cNvPr id="3" name="Segnaposto contenuto 2"/>
          <p:cNvSpPr>
            <a:spLocks noGrp="1"/>
          </p:cNvSpPr>
          <p:nvPr>
            <p:ph idx="1"/>
          </p:nvPr>
        </p:nvSpPr>
        <p:spPr/>
        <p:txBody>
          <a:bodyPr>
            <a:normAutofit fontScale="62500" lnSpcReduction="20000"/>
          </a:bodyPr>
          <a:lstStyle/>
          <a:p>
            <a:r>
              <a:rPr lang="it-IT" b="1" dirty="0" err="1">
                <a:solidFill>
                  <a:srgbClr val="FF0000"/>
                </a:solidFill>
              </a:rPr>
              <a:t>Transactions</a:t>
            </a:r>
            <a:r>
              <a:rPr lang="it-IT" b="1" dirty="0">
                <a:solidFill>
                  <a:srgbClr val="FF0000"/>
                </a:solidFill>
              </a:rPr>
              <a:t> </a:t>
            </a:r>
            <a:r>
              <a:rPr lang="it-IT" dirty="0"/>
              <a:t>are the </a:t>
            </a:r>
            <a:r>
              <a:rPr lang="it-IT" dirty="0" err="1"/>
              <a:t>basic</a:t>
            </a:r>
            <a:r>
              <a:rPr lang="it-IT" dirty="0"/>
              <a:t> </a:t>
            </a:r>
            <a:r>
              <a:rPr lang="it-IT" dirty="0" err="1"/>
              <a:t>elements</a:t>
            </a:r>
            <a:r>
              <a:rPr lang="it-IT" dirty="0"/>
              <a:t> -&gt; </a:t>
            </a:r>
            <a:r>
              <a:rPr lang="it-IT" b="1" dirty="0"/>
              <a:t>commercial </a:t>
            </a:r>
            <a:r>
              <a:rPr lang="it-IT" b="1" dirty="0" err="1"/>
              <a:t>environments</a:t>
            </a:r>
            <a:endParaRPr lang="it-IT" b="1" dirty="0"/>
          </a:p>
          <a:p>
            <a:r>
              <a:rPr lang="it-IT" dirty="0"/>
              <a:t>The data </a:t>
            </a:r>
            <a:r>
              <a:rPr lang="en-US" dirty="0"/>
              <a:t>is said to be </a:t>
            </a:r>
            <a:r>
              <a:rPr lang="en-US" i="1" dirty="0"/>
              <a:t>in a </a:t>
            </a:r>
            <a:r>
              <a:rPr lang="en-US" i="1" u="sng" dirty="0">
                <a:solidFill>
                  <a:srgbClr val="FF0000"/>
                </a:solidFill>
              </a:rPr>
              <a:t>consistent state </a:t>
            </a:r>
            <a:r>
              <a:rPr lang="en-US" dirty="0"/>
              <a:t>(or </a:t>
            </a:r>
            <a:r>
              <a:rPr lang="en-US" i="1" dirty="0"/>
              <a:t>consistent</a:t>
            </a:r>
            <a:r>
              <a:rPr lang="en-US" dirty="0"/>
              <a:t>) if it satisfies given properties.</a:t>
            </a:r>
          </a:p>
          <a:p>
            <a:r>
              <a:rPr lang="it-IT" i="1" dirty="0"/>
              <a:t>D </a:t>
            </a:r>
            <a:r>
              <a:rPr lang="it-IT" dirty="0"/>
              <a:t>+ </a:t>
            </a:r>
            <a:r>
              <a:rPr lang="it-IT" i="1" dirty="0"/>
              <a:t>YB </a:t>
            </a:r>
            <a:r>
              <a:rPr lang="it-IT" dirty="0"/>
              <a:t>– </a:t>
            </a:r>
            <a:r>
              <a:rPr lang="it-IT" i="1" dirty="0"/>
              <a:t>W </a:t>
            </a:r>
            <a:r>
              <a:rPr lang="it-IT" dirty="0"/>
              <a:t>= </a:t>
            </a:r>
            <a:r>
              <a:rPr lang="it-IT" i="1" dirty="0"/>
              <a:t>TB</a:t>
            </a:r>
          </a:p>
          <a:p>
            <a:pPr lvl="1"/>
            <a:r>
              <a:rPr lang="it-IT" i="1" dirty="0"/>
              <a:t>D= </a:t>
            </a:r>
            <a:r>
              <a:rPr lang="it-IT" i="1" dirty="0" err="1"/>
              <a:t>deposit</a:t>
            </a:r>
            <a:endParaRPr lang="it-IT" i="1" dirty="0"/>
          </a:p>
          <a:p>
            <a:pPr lvl="1"/>
            <a:r>
              <a:rPr lang="it-IT" i="1" dirty="0"/>
              <a:t>YB= </a:t>
            </a:r>
            <a:r>
              <a:rPr lang="it-IT" i="1" dirty="0" err="1"/>
              <a:t>all</a:t>
            </a:r>
            <a:r>
              <a:rPr lang="it-IT" i="1" dirty="0"/>
              <a:t> the accounts </a:t>
            </a:r>
            <a:r>
              <a:rPr lang="it-IT" i="1" dirty="0" err="1"/>
              <a:t>yesterday</a:t>
            </a:r>
            <a:endParaRPr lang="it-IT" i="1" dirty="0"/>
          </a:p>
          <a:p>
            <a:pPr lvl="1"/>
            <a:r>
              <a:rPr lang="it-IT" i="1" dirty="0"/>
              <a:t>W= </a:t>
            </a:r>
            <a:r>
              <a:rPr lang="it-IT" i="1" dirty="0" err="1"/>
              <a:t>today</a:t>
            </a:r>
            <a:r>
              <a:rPr lang="it-IT" i="1" dirty="0"/>
              <a:t> </a:t>
            </a:r>
            <a:r>
              <a:rPr lang="it-IT" i="1" dirty="0" err="1"/>
              <a:t>withdrrawn</a:t>
            </a:r>
            <a:r>
              <a:rPr lang="it-IT" i="1" dirty="0"/>
              <a:t> </a:t>
            </a:r>
            <a:r>
              <a:rPr lang="it-IT" i="1" dirty="0" err="1"/>
              <a:t>money</a:t>
            </a:r>
            <a:endParaRPr lang="it-IT" i="1" dirty="0"/>
          </a:p>
          <a:p>
            <a:pPr lvl="1"/>
            <a:r>
              <a:rPr lang="it-IT" i="1" dirty="0"/>
              <a:t>TB=</a:t>
            </a:r>
            <a:r>
              <a:rPr lang="it-IT" i="1" dirty="0" err="1"/>
              <a:t>all</a:t>
            </a:r>
            <a:r>
              <a:rPr lang="it-IT" i="1" dirty="0"/>
              <a:t> the </a:t>
            </a:r>
            <a:r>
              <a:rPr lang="it-IT" i="1" dirty="0" err="1"/>
              <a:t>money</a:t>
            </a:r>
            <a:r>
              <a:rPr lang="it-IT" i="1" dirty="0"/>
              <a:t> in the account </a:t>
            </a:r>
            <a:r>
              <a:rPr lang="it-IT" i="1" dirty="0" err="1"/>
              <a:t>today</a:t>
            </a:r>
            <a:endParaRPr lang="it-IT" i="1" dirty="0"/>
          </a:p>
          <a:p>
            <a:r>
              <a:rPr lang="it-IT" dirty="0"/>
              <a:t>A </a:t>
            </a:r>
            <a:r>
              <a:rPr lang="it-IT" b="1" i="1" dirty="0" err="1">
                <a:solidFill>
                  <a:srgbClr val="FF0000"/>
                </a:solidFill>
              </a:rPr>
              <a:t>well-formed</a:t>
            </a:r>
            <a:r>
              <a:rPr lang="it-IT" b="1" i="1" dirty="0">
                <a:solidFill>
                  <a:srgbClr val="FF0000"/>
                </a:solidFill>
              </a:rPr>
              <a:t> </a:t>
            </a:r>
            <a:r>
              <a:rPr lang="en-US" b="1" i="1" dirty="0">
                <a:solidFill>
                  <a:srgbClr val="FF0000"/>
                </a:solidFill>
              </a:rPr>
              <a:t>transaction </a:t>
            </a:r>
            <a:r>
              <a:rPr lang="en-US" dirty="0"/>
              <a:t>is a series of operations that transition the system from one consistent state to another consistent state.</a:t>
            </a:r>
          </a:p>
          <a:p>
            <a:r>
              <a:rPr lang="en-US" b="1" dirty="0">
                <a:solidFill>
                  <a:srgbClr val="FF0000"/>
                </a:solidFill>
              </a:rPr>
              <a:t>Integrity of transactions</a:t>
            </a:r>
          </a:p>
          <a:p>
            <a:r>
              <a:rPr lang="en-US" dirty="0"/>
              <a:t>Someone must certify that the transactions are implemented correctly. </a:t>
            </a:r>
          </a:p>
          <a:p>
            <a:r>
              <a:rPr lang="en-US" dirty="0"/>
              <a:t>The principle of </a:t>
            </a:r>
            <a:r>
              <a:rPr lang="en-US" b="1" i="1" dirty="0">
                <a:solidFill>
                  <a:srgbClr val="FF0000"/>
                </a:solidFill>
              </a:rPr>
              <a:t>separation of duty </a:t>
            </a:r>
            <a:r>
              <a:rPr lang="en-US" dirty="0"/>
              <a:t>requires that the certifier and the </a:t>
            </a:r>
            <a:r>
              <a:rPr lang="en-US" dirty="0" err="1"/>
              <a:t>implementors</a:t>
            </a:r>
            <a:r>
              <a:rPr lang="en-US" dirty="0"/>
              <a:t> be different people.</a:t>
            </a:r>
          </a:p>
          <a:p>
            <a:endParaRPr lang="it-IT" dirty="0"/>
          </a:p>
        </p:txBody>
      </p:sp>
    </p:spTree>
    <p:extLst>
      <p:ext uri="{BB962C8B-B14F-4D97-AF65-F5344CB8AC3E}">
        <p14:creationId xmlns:p14="http://schemas.microsoft.com/office/powerpoint/2010/main" val="32466731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The Model</a:t>
            </a:r>
          </a:p>
        </p:txBody>
      </p:sp>
      <p:sp>
        <p:nvSpPr>
          <p:cNvPr id="3" name="Segnaposto contenuto 2"/>
          <p:cNvSpPr>
            <a:spLocks noGrp="1"/>
          </p:cNvSpPr>
          <p:nvPr>
            <p:ph idx="1"/>
          </p:nvPr>
        </p:nvSpPr>
        <p:spPr/>
        <p:txBody>
          <a:bodyPr>
            <a:normAutofit fontScale="70000" lnSpcReduction="20000"/>
          </a:bodyPr>
          <a:lstStyle/>
          <a:p>
            <a:r>
              <a:rPr lang="en-US" dirty="0"/>
              <a:t>The Clark-Wilson model defines data subject to its integrity controls as </a:t>
            </a:r>
            <a:r>
              <a:rPr lang="en-US" b="1" i="1" dirty="0">
                <a:solidFill>
                  <a:srgbClr val="FF0000"/>
                </a:solidFill>
              </a:rPr>
              <a:t>constrained data items</a:t>
            </a:r>
            <a:r>
              <a:rPr lang="en-US" i="1" dirty="0"/>
              <a:t>, </a:t>
            </a:r>
            <a:r>
              <a:rPr lang="en-US" dirty="0"/>
              <a:t>or </a:t>
            </a:r>
            <a:r>
              <a:rPr lang="en-US" sz="3100" b="1" i="1" dirty="0">
                <a:solidFill>
                  <a:srgbClr val="FF0000"/>
                </a:solidFill>
              </a:rPr>
              <a:t>CDIs</a:t>
            </a:r>
            <a:r>
              <a:rPr lang="en-US" dirty="0"/>
              <a:t>. </a:t>
            </a:r>
          </a:p>
          <a:p>
            <a:r>
              <a:rPr lang="en-US" dirty="0"/>
              <a:t>Data not subject to the integrity controls are called </a:t>
            </a:r>
            <a:r>
              <a:rPr lang="en-US" b="1" i="1" dirty="0">
                <a:solidFill>
                  <a:srgbClr val="FF0000"/>
                </a:solidFill>
              </a:rPr>
              <a:t>unconstrained </a:t>
            </a:r>
            <a:r>
              <a:rPr lang="it-IT" b="1" i="1" dirty="0">
                <a:solidFill>
                  <a:srgbClr val="FF0000"/>
                </a:solidFill>
              </a:rPr>
              <a:t>data </a:t>
            </a:r>
            <a:r>
              <a:rPr lang="it-IT" b="1" i="1" dirty="0" err="1">
                <a:solidFill>
                  <a:srgbClr val="FF0000"/>
                </a:solidFill>
              </a:rPr>
              <a:t>items</a:t>
            </a:r>
            <a:r>
              <a:rPr lang="it-IT" dirty="0"/>
              <a:t>, or </a:t>
            </a:r>
            <a:r>
              <a:rPr lang="it-IT" dirty="0" err="1"/>
              <a:t>UDIs</a:t>
            </a:r>
            <a:r>
              <a:rPr lang="it-IT" dirty="0"/>
              <a:t>.</a:t>
            </a:r>
          </a:p>
          <a:p>
            <a:r>
              <a:rPr lang="en-US" dirty="0"/>
              <a:t>A set of </a:t>
            </a:r>
            <a:r>
              <a:rPr lang="en-US" i="1" dirty="0"/>
              <a:t>integrity constraints </a:t>
            </a:r>
            <a:r>
              <a:rPr lang="en-US" dirty="0"/>
              <a:t>(similar in spirit to the consistency constraints discussed above) constrain the values of the CDIs.</a:t>
            </a:r>
          </a:p>
          <a:p>
            <a:r>
              <a:rPr lang="en-US" dirty="0"/>
              <a:t>Procedures:</a:t>
            </a:r>
          </a:p>
          <a:p>
            <a:r>
              <a:rPr lang="it-IT" b="1" i="1" dirty="0" err="1">
                <a:solidFill>
                  <a:srgbClr val="FF0000"/>
                </a:solidFill>
              </a:rPr>
              <a:t>Integrity</a:t>
            </a:r>
            <a:r>
              <a:rPr lang="it-IT" b="1" i="1" dirty="0">
                <a:solidFill>
                  <a:srgbClr val="FF0000"/>
                </a:solidFill>
              </a:rPr>
              <a:t> </a:t>
            </a:r>
            <a:r>
              <a:rPr lang="it-IT" b="1" i="1" dirty="0" err="1">
                <a:solidFill>
                  <a:srgbClr val="FF0000"/>
                </a:solidFill>
              </a:rPr>
              <a:t>verification</a:t>
            </a:r>
            <a:r>
              <a:rPr lang="it-IT" b="1" i="1" dirty="0">
                <a:solidFill>
                  <a:srgbClr val="FF0000"/>
                </a:solidFill>
              </a:rPr>
              <a:t> </a:t>
            </a:r>
            <a:r>
              <a:rPr lang="it-IT" b="1" i="1" dirty="0" err="1">
                <a:solidFill>
                  <a:srgbClr val="FF0000"/>
                </a:solidFill>
              </a:rPr>
              <a:t>procedures</a:t>
            </a:r>
            <a:r>
              <a:rPr lang="it-IT" dirty="0">
                <a:solidFill>
                  <a:srgbClr val="FF0000"/>
                </a:solidFill>
              </a:rPr>
              <a:t>, </a:t>
            </a:r>
            <a:r>
              <a:rPr lang="en-US" dirty="0"/>
              <a:t>or IVPs, test that the CDIs conform to the integrity constraints at the time the </a:t>
            </a:r>
            <a:r>
              <a:rPr lang="it-IT" dirty="0" err="1"/>
              <a:t>IVPs</a:t>
            </a:r>
            <a:r>
              <a:rPr lang="it-IT" dirty="0"/>
              <a:t> are </a:t>
            </a:r>
            <a:r>
              <a:rPr lang="it-IT" dirty="0" err="1"/>
              <a:t>run</a:t>
            </a:r>
            <a:r>
              <a:rPr lang="it-IT" dirty="0"/>
              <a:t>-&gt; </a:t>
            </a:r>
            <a:r>
              <a:rPr lang="it-IT" b="1" i="1" u="sng" dirty="0"/>
              <a:t>the </a:t>
            </a:r>
            <a:r>
              <a:rPr lang="it-IT" b="1" i="1" u="sng" dirty="0" err="1"/>
              <a:t>system</a:t>
            </a:r>
            <a:r>
              <a:rPr lang="it-IT" b="1" i="1" u="sng" dirty="0"/>
              <a:t> </a:t>
            </a:r>
            <a:r>
              <a:rPr lang="it-IT" b="1" i="1" u="sng" dirty="0" err="1"/>
              <a:t>is</a:t>
            </a:r>
            <a:r>
              <a:rPr lang="it-IT" b="1" i="1" u="sng" dirty="0"/>
              <a:t> in a </a:t>
            </a:r>
            <a:r>
              <a:rPr lang="it-IT" b="1" i="1" u="sng" dirty="0" err="1"/>
              <a:t>valid</a:t>
            </a:r>
            <a:r>
              <a:rPr lang="it-IT" b="1" i="1" u="sng" dirty="0"/>
              <a:t> state</a:t>
            </a:r>
          </a:p>
          <a:p>
            <a:r>
              <a:rPr lang="it-IT" sz="3100" b="1" i="1" dirty="0" err="1">
                <a:solidFill>
                  <a:srgbClr val="FF0000"/>
                </a:solidFill>
              </a:rPr>
              <a:t>Transformation</a:t>
            </a:r>
            <a:r>
              <a:rPr lang="it-IT" sz="3100" b="1" i="1" dirty="0">
                <a:solidFill>
                  <a:srgbClr val="FF0000"/>
                </a:solidFill>
              </a:rPr>
              <a:t> </a:t>
            </a:r>
            <a:r>
              <a:rPr lang="en-US" sz="3100" b="1" i="1" dirty="0">
                <a:solidFill>
                  <a:srgbClr val="FF0000"/>
                </a:solidFill>
              </a:rPr>
              <a:t>procedures</a:t>
            </a:r>
            <a:r>
              <a:rPr lang="en-US" dirty="0"/>
              <a:t>, or TPs, change the state of the data in the system from one valid state to another; TPs implement well-formed transactions.</a:t>
            </a:r>
            <a:endParaRPr lang="it-IT" dirty="0"/>
          </a:p>
          <a:p>
            <a:endParaRPr lang="it-IT" dirty="0"/>
          </a:p>
        </p:txBody>
      </p:sp>
    </p:spTree>
    <p:extLst>
      <p:ext uri="{BB962C8B-B14F-4D97-AF65-F5344CB8AC3E}">
        <p14:creationId xmlns:p14="http://schemas.microsoft.com/office/powerpoint/2010/main" val="362486031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Rules</a:t>
            </a:r>
            <a:r>
              <a:rPr lang="it-IT" dirty="0"/>
              <a:t>…</a:t>
            </a:r>
          </a:p>
        </p:txBody>
      </p:sp>
      <p:sp>
        <p:nvSpPr>
          <p:cNvPr id="3" name="Segnaposto contenuto 2"/>
          <p:cNvSpPr>
            <a:spLocks noGrp="1"/>
          </p:cNvSpPr>
          <p:nvPr>
            <p:ph idx="1"/>
          </p:nvPr>
        </p:nvSpPr>
        <p:spPr/>
        <p:txBody>
          <a:bodyPr>
            <a:normAutofit fontScale="70000" lnSpcReduction="20000"/>
          </a:bodyPr>
          <a:lstStyle/>
          <a:p>
            <a:r>
              <a:rPr lang="en-US" b="1" dirty="0"/>
              <a:t>Certification rule 1 (CR1): </a:t>
            </a:r>
            <a:r>
              <a:rPr lang="en-US" dirty="0"/>
              <a:t>When any IVP is run, it must ensure that all CDIs are in </a:t>
            </a:r>
            <a:r>
              <a:rPr lang="it-IT" dirty="0"/>
              <a:t>a </a:t>
            </a:r>
            <a:r>
              <a:rPr lang="it-IT" dirty="0" err="1"/>
              <a:t>valid</a:t>
            </a:r>
            <a:r>
              <a:rPr lang="it-IT" dirty="0"/>
              <a:t> state.</a:t>
            </a:r>
          </a:p>
          <a:p>
            <a:r>
              <a:rPr lang="en-US" b="1" dirty="0"/>
              <a:t>Certification rule 2 (CR2): </a:t>
            </a:r>
            <a:r>
              <a:rPr lang="en-US" dirty="0"/>
              <a:t>For some associated set of CDIs, a TP must transform those CDIs in a valid state into a (possibly different) valid state.</a:t>
            </a:r>
          </a:p>
          <a:p>
            <a:r>
              <a:rPr lang="en-US" b="1" dirty="0"/>
              <a:t>Enforcement rule 1 (ER1): </a:t>
            </a:r>
            <a:r>
              <a:rPr lang="en-US" dirty="0"/>
              <a:t>The system must maintain the </a:t>
            </a:r>
            <a:r>
              <a:rPr lang="en-US" i="1" dirty="0"/>
              <a:t>certified </a:t>
            </a:r>
            <a:r>
              <a:rPr lang="en-US" dirty="0"/>
              <a:t>relations, and must ensure that only TPs certified to run on a CDI manipulate that CDI.</a:t>
            </a:r>
            <a:endParaRPr lang="it-IT" dirty="0"/>
          </a:p>
          <a:p>
            <a:r>
              <a:rPr lang="en-US" b="1" dirty="0"/>
              <a:t>Enforcement rule 2 (ER2): </a:t>
            </a:r>
            <a:r>
              <a:rPr lang="en-US" dirty="0"/>
              <a:t>The system must associate a user with each TP and set of CDIs. The TP may access those CDIs on behalf of the associated user. If the user is not associated with a particular TP and CDI, then the TP cannot access that CDI on </a:t>
            </a:r>
            <a:r>
              <a:rPr lang="it-IT" dirty="0" err="1"/>
              <a:t>behalf</a:t>
            </a:r>
            <a:r>
              <a:rPr lang="it-IT" dirty="0"/>
              <a:t> of </a:t>
            </a:r>
            <a:r>
              <a:rPr lang="it-IT" dirty="0" err="1"/>
              <a:t>that</a:t>
            </a:r>
            <a:r>
              <a:rPr lang="it-IT" dirty="0"/>
              <a:t> </a:t>
            </a:r>
            <a:r>
              <a:rPr lang="it-IT" dirty="0" err="1"/>
              <a:t>user</a:t>
            </a:r>
            <a:r>
              <a:rPr lang="it-IT" dirty="0"/>
              <a:t>.</a:t>
            </a:r>
          </a:p>
          <a:p>
            <a:r>
              <a:rPr lang="en-US" dirty="0"/>
              <a:t>This defines a set of triples (</a:t>
            </a:r>
            <a:r>
              <a:rPr lang="en-US" i="1" dirty="0"/>
              <a:t>user, TP, </a:t>
            </a:r>
            <a:r>
              <a:rPr lang="en-US" dirty="0"/>
              <a:t>{ </a:t>
            </a:r>
            <a:r>
              <a:rPr lang="en-US" i="1" dirty="0"/>
              <a:t>CDI set </a:t>
            </a:r>
            <a:r>
              <a:rPr lang="en-US" dirty="0"/>
              <a:t>}) to capture the association of users, TPs, and CDIs. Call this relation </a:t>
            </a:r>
            <a:r>
              <a:rPr lang="en-US" i="1" dirty="0"/>
              <a:t>allowed A</a:t>
            </a:r>
            <a:r>
              <a:rPr lang="en-US" dirty="0"/>
              <a:t>.</a:t>
            </a:r>
          </a:p>
          <a:p>
            <a:endParaRPr lang="it-IT" dirty="0"/>
          </a:p>
        </p:txBody>
      </p:sp>
    </p:spTree>
    <p:extLst>
      <p:ext uri="{BB962C8B-B14F-4D97-AF65-F5344CB8AC3E}">
        <p14:creationId xmlns:p14="http://schemas.microsoft.com/office/powerpoint/2010/main" val="6599235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t>
            </a:r>
            <a:r>
              <a:rPr lang="it-IT" dirty="0" err="1"/>
              <a:t>Rules</a:t>
            </a:r>
            <a:r>
              <a:rPr lang="it-IT" dirty="0"/>
              <a:t>…</a:t>
            </a:r>
          </a:p>
        </p:txBody>
      </p:sp>
      <p:sp>
        <p:nvSpPr>
          <p:cNvPr id="3" name="Segnaposto contenuto 2"/>
          <p:cNvSpPr>
            <a:spLocks noGrp="1"/>
          </p:cNvSpPr>
          <p:nvPr>
            <p:ph idx="1"/>
          </p:nvPr>
        </p:nvSpPr>
        <p:spPr/>
        <p:txBody>
          <a:bodyPr>
            <a:normAutofit fontScale="92500"/>
          </a:bodyPr>
          <a:lstStyle/>
          <a:p>
            <a:r>
              <a:rPr lang="en-US" b="1" dirty="0"/>
              <a:t>Certification rule 3 (CR3): </a:t>
            </a:r>
            <a:r>
              <a:rPr lang="en-US" dirty="0"/>
              <a:t>The </a:t>
            </a:r>
            <a:r>
              <a:rPr lang="en-US" i="1" dirty="0"/>
              <a:t>allowed </a:t>
            </a:r>
            <a:r>
              <a:rPr lang="en-US" dirty="0"/>
              <a:t>relations must meet the requirements imposed by the principle of separation of duty.</a:t>
            </a:r>
            <a:r>
              <a:rPr lang="en-US" b="1" dirty="0"/>
              <a:t> </a:t>
            </a:r>
          </a:p>
          <a:p>
            <a:r>
              <a:rPr lang="en-US" b="1" dirty="0"/>
              <a:t>Enforcement rule 3 (ER3): </a:t>
            </a:r>
            <a:r>
              <a:rPr lang="en-US" dirty="0"/>
              <a:t>The system must authenticate each user attempting to </a:t>
            </a:r>
            <a:r>
              <a:rPr lang="it-IT" dirty="0" err="1"/>
              <a:t>execute</a:t>
            </a:r>
            <a:r>
              <a:rPr lang="it-IT" dirty="0"/>
              <a:t> a TP.</a:t>
            </a:r>
          </a:p>
          <a:p>
            <a:r>
              <a:rPr lang="en-US" b="1" dirty="0"/>
              <a:t>Certification rule 4 (CR4): </a:t>
            </a:r>
            <a:r>
              <a:rPr lang="en-US" dirty="0"/>
              <a:t>All TPs must append enough information to reconstruct the operation to an append-only CDI.</a:t>
            </a:r>
            <a:endParaRPr lang="it-IT" dirty="0"/>
          </a:p>
          <a:p>
            <a:endParaRPr lang="it-IT" dirty="0"/>
          </a:p>
        </p:txBody>
      </p:sp>
    </p:spTree>
    <p:extLst>
      <p:ext uri="{BB962C8B-B14F-4D97-AF65-F5344CB8AC3E}">
        <p14:creationId xmlns:p14="http://schemas.microsoft.com/office/powerpoint/2010/main" val="174799994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 </a:t>
            </a:r>
            <a:r>
              <a:rPr lang="it-IT" dirty="0" err="1"/>
              <a:t>Rules</a:t>
            </a:r>
            <a:endParaRPr lang="it-IT" dirty="0"/>
          </a:p>
        </p:txBody>
      </p:sp>
      <p:sp>
        <p:nvSpPr>
          <p:cNvPr id="3" name="Segnaposto contenuto 2"/>
          <p:cNvSpPr>
            <a:spLocks noGrp="1"/>
          </p:cNvSpPr>
          <p:nvPr>
            <p:ph idx="1"/>
          </p:nvPr>
        </p:nvSpPr>
        <p:spPr/>
        <p:txBody>
          <a:bodyPr>
            <a:normAutofit fontScale="77500" lnSpcReduction="20000"/>
          </a:bodyPr>
          <a:lstStyle/>
          <a:p>
            <a:r>
              <a:rPr lang="en-US" b="1" dirty="0"/>
              <a:t>Certification rule 5 (CR5): </a:t>
            </a:r>
            <a:r>
              <a:rPr lang="en-US" dirty="0"/>
              <a:t>Any TP that takes as input a UDI may perform only valid transformations, or no transformations, for all possible values of the UDI. The transformation either rejects the UDI or transforms it into a CDI.</a:t>
            </a:r>
          </a:p>
          <a:p>
            <a:r>
              <a:rPr lang="en-US" b="1" dirty="0"/>
              <a:t>Enforcement rule 4 (ER4): </a:t>
            </a:r>
            <a:r>
              <a:rPr lang="en-US" dirty="0"/>
              <a:t>Only the certifier of a TP may change the list of entities associated with that TP. No certifier of a TP, or of an entity associated with that TP, may ever have execute permission with respect to that entity.</a:t>
            </a:r>
          </a:p>
          <a:p>
            <a:r>
              <a:rPr lang="en-US" dirty="0"/>
              <a:t>Novel ideas:</a:t>
            </a:r>
          </a:p>
          <a:p>
            <a:pPr marL="971550" lvl="1" indent="-514350">
              <a:buFont typeface="+mj-lt"/>
              <a:buAutoNum type="arabicPeriod"/>
            </a:pPr>
            <a:r>
              <a:rPr lang="en-US" dirty="0"/>
              <a:t>Captures the way commercial firms work with data</a:t>
            </a:r>
          </a:p>
          <a:p>
            <a:pPr marL="971550" lvl="1" indent="-514350">
              <a:buFont typeface="+mj-lt"/>
              <a:buAutoNum type="arabicPeriod"/>
            </a:pPr>
            <a:r>
              <a:rPr lang="en-US" dirty="0"/>
              <a:t>Certification is distinct from enforcement</a:t>
            </a:r>
            <a:endParaRPr lang="it-IT" dirty="0"/>
          </a:p>
        </p:txBody>
      </p:sp>
    </p:spTree>
    <p:extLst>
      <p:ext uri="{BB962C8B-B14F-4D97-AF65-F5344CB8AC3E}">
        <p14:creationId xmlns:p14="http://schemas.microsoft.com/office/powerpoint/2010/main" val="5612330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dirty="0"/>
              <a:t>the Clark-Wilson model meets </a:t>
            </a:r>
            <a:r>
              <a:rPr lang="en-US" dirty="0" err="1"/>
              <a:t>Lipner’s</a:t>
            </a:r>
            <a:r>
              <a:rPr lang="en-US" dirty="0"/>
              <a:t> requirements.</a:t>
            </a:r>
            <a:endParaRPr lang="it-IT" dirty="0"/>
          </a:p>
        </p:txBody>
      </p:sp>
      <p:sp>
        <p:nvSpPr>
          <p:cNvPr id="3" name="Segnaposto contenuto 2"/>
          <p:cNvSpPr>
            <a:spLocks noGrp="1"/>
          </p:cNvSpPr>
          <p:nvPr>
            <p:ph idx="1"/>
          </p:nvPr>
        </p:nvSpPr>
        <p:spPr/>
        <p:txBody>
          <a:bodyPr>
            <a:normAutofit/>
          </a:bodyPr>
          <a:lstStyle/>
          <a:p>
            <a:r>
              <a:rPr lang="en-US" dirty="0"/>
              <a:t>Requirement 1. If users are not allowed to perform certifications of TPs, but instead only “trusted personnel” are, then CR5 and ER4 enforce this requirement. Because ordinary users cannot create certified TPs, they cannot write programs to access production databases. They must use existing TPs and CDIs—that is, production </a:t>
            </a:r>
            <a:r>
              <a:rPr lang="it-IT" dirty="0" err="1"/>
              <a:t>programs</a:t>
            </a:r>
            <a:r>
              <a:rPr lang="it-IT" dirty="0"/>
              <a:t> and production </a:t>
            </a:r>
            <a:r>
              <a:rPr lang="it-IT" dirty="0" err="1"/>
              <a:t>databases</a:t>
            </a:r>
            <a:r>
              <a:rPr lang="it-IT" dirty="0"/>
              <a:t>.</a:t>
            </a:r>
          </a:p>
          <a:p>
            <a:endParaRPr lang="it-IT" dirty="0"/>
          </a:p>
        </p:txBody>
      </p:sp>
    </p:spTree>
    <p:extLst>
      <p:ext uri="{BB962C8B-B14F-4D97-AF65-F5344CB8AC3E}">
        <p14:creationId xmlns:p14="http://schemas.microsoft.com/office/powerpoint/2010/main" val="41142166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8202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258766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Comparison</a:t>
            </a:r>
            <a:endParaRPr lang="it-IT" dirty="0"/>
          </a:p>
        </p:txBody>
      </p:sp>
      <p:sp>
        <p:nvSpPr>
          <p:cNvPr id="3" name="Segnaposto contenuto 2"/>
          <p:cNvSpPr>
            <a:spLocks noGrp="1"/>
          </p:cNvSpPr>
          <p:nvPr>
            <p:ph idx="1"/>
          </p:nvPr>
        </p:nvSpPr>
        <p:spPr/>
        <p:txBody>
          <a:bodyPr/>
          <a:lstStyle/>
          <a:p>
            <a:r>
              <a:rPr lang="it-IT" dirty="0" err="1"/>
              <a:t>Biba</a:t>
            </a:r>
            <a:r>
              <a:rPr lang="it-IT" dirty="0"/>
              <a:t> </a:t>
            </a:r>
            <a:r>
              <a:rPr lang="it-IT" dirty="0" err="1"/>
              <a:t>introduces</a:t>
            </a:r>
            <a:r>
              <a:rPr lang="it-IT" dirty="0"/>
              <a:t> the </a:t>
            </a:r>
            <a:r>
              <a:rPr lang="it-IT" dirty="0" err="1"/>
              <a:t>integrity</a:t>
            </a:r>
            <a:r>
              <a:rPr lang="it-IT" dirty="0"/>
              <a:t> </a:t>
            </a:r>
            <a:r>
              <a:rPr lang="it-IT" dirty="0" err="1"/>
              <a:t>levels</a:t>
            </a:r>
            <a:r>
              <a:rPr lang="it-IT" dirty="0"/>
              <a:t>-&gt;</a:t>
            </a:r>
            <a:r>
              <a:rPr lang="it-IT" dirty="0" err="1"/>
              <a:t>objects</a:t>
            </a:r>
            <a:r>
              <a:rPr lang="it-IT" dirty="0"/>
              <a:t> &amp; </a:t>
            </a:r>
            <a:r>
              <a:rPr lang="it-IT" dirty="0" err="1"/>
              <a:t>subjects</a:t>
            </a:r>
            <a:r>
              <a:rPr lang="it-IT" dirty="0"/>
              <a:t>.</a:t>
            </a:r>
          </a:p>
          <a:p>
            <a:r>
              <a:rPr lang="it-IT" dirty="0"/>
              <a:t>Clark-</a:t>
            </a:r>
            <a:r>
              <a:rPr lang="it-IT" dirty="0" err="1"/>
              <a:t>wilson</a:t>
            </a:r>
            <a:r>
              <a:rPr lang="it-IT" dirty="0"/>
              <a:t> </a:t>
            </a:r>
            <a:r>
              <a:rPr lang="it-IT" dirty="0" err="1"/>
              <a:t>Introduces</a:t>
            </a:r>
            <a:r>
              <a:rPr lang="it-IT" dirty="0"/>
              <a:t>  </a:t>
            </a:r>
            <a:r>
              <a:rPr lang="it-IT" dirty="0" err="1"/>
              <a:t>integrity</a:t>
            </a:r>
            <a:r>
              <a:rPr lang="it-IT" dirty="0"/>
              <a:t> </a:t>
            </a:r>
            <a:r>
              <a:rPr lang="it-IT" dirty="0" err="1"/>
              <a:t>levels</a:t>
            </a:r>
            <a:r>
              <a:rPr lang="it-IT" dirty="0"/>
              <a:t> for </a:t>
            </a:r>
            <a:r>
              <a:rPr lang="it-IT" dirty="0" err="1"/>
              <a:t>objects</a:t>
            </a:r>
            <a:r>
              <a:rPr lang="it-IT" dirty="0"/>
              <a:t> and </a:t>
            </a:r>
            <a:r>
              <a:rPr lang="it-IT" dirty="0" err="1"/>
              <a:t>subjects</a:t>
            </a:r>
            <a:r>
              <a:rPr lang="it-IT" dirty="0"/>
              <a:t>.</a:t>
            </a:r>
          </a:p>
          <a:p>
            <a:r>
              <a:rPr lang="it-IT" dirty="0"/>
              <a:t>The </a:t>
            </a:r>
            <a:r>
              <a:rPr lang="it-IT" dirty="0" err="1"/>
              <a:t>critical</a:t>
            </a:r>
            <a:r>
              <a:rPr lang="it-IT" dirty="0"/>
              <a:t> </a:t>
            </a:r>
            <a:r>
              <a:rPr lang="it-IT" dirty="0" err="1"/>
              <a:t>distinction</a:t>
            </a:r>
            <a:r>
              <a:rPr lang="it-IT" dirty="0"/>
              <a:t> </a:t>
            </a:r>
            <a:r>
              <a:rPr lang="it-IT" dirty="0" err="1"/>
              <a:t>between</a:t>
            </a:r>
            <a:r>
              <a:rPr lang="it-IT" dirty="0"/>
              <a:t> </a:t>
            </a:r>
            <a:r>
              <a:rPr lang="it-IT" dirty="0" err="1"/>
              <a:t>Biba</a:t>
            </a:r>
            <a:r>
              <a:rPr lang="it-IT" dirty="0"/>
              <a:t> and Clark-Wilson </a:t>
            </a:r>
            <a:r>
              <a:rPr lang="it-IT" dirty="0" err="1"/>
              <a:t>lies</a:t>
            </a:r>
            <a:r>
              <a:rPr lang="it-IT" dirty="0"/>
              <a:t> in the </a:t>
            </a:r>
            <a:r>
              <a:rPr lang="it-IT" dirty="0" err="1"/>
              <a:t>certification</a:t>
            </a:r>
            <a:r>
              <a:rPr lang="it-IT" dirty="0"/>
              <a:t> </a:t>
            </a:r>
            <a:r>
              <a:rPr lang="it-IT" dirty="0" err="1"/>
              <a:t>rules</a:t>
            </a:r>
            <a:endParaRPr lang="it-IT" dirty="0"/>
          </a:p>
          <a:p>
            <a:r>
              <a:rPr lang="it-IT" dirty="0"/>
              <a:t>Clark-Wilson </a:t>
            </a:r>
            <a:r>
              <a:rPr lang="it-IT" dirty="0" err="1"/>
              <a:t>is</a:t>
            </a:r>
            <a:r>
              <a:rPr lang="it-IT" dirty="0"/>
              <a:t> more </a:t>
            </a:r>
            <a:r>
              <a:rPr lang="it-IT" dirty="0" err="1"/>
              <a:t>practical</a:t>
            </a:r>
            <a:r>
              <a:rPr lang="it-IT" dirty="0"/>
              <a:t> </a:t>
            </a:r>
            <a:r>
              <a:rPr lang="it-IT" dirty="0" err="1"/>
              <a:t>than</a:t>
            </a:r>
            <a:r>
              <a:rPr lang="it-IT" dirty="0"/>
              <a:t> </a:t>
            </a:r>
            <a:r>
              <a:rPr lang="it-IT" dirty="0" err="1"/>
              <a:t>Biba</a:t>
            </a:r>
            <a:endParaRPr lang="it-IT" dirty="0"/>
          </a:p>
          <a:p>
            <a:r>
              <a:rPr lang="it-IT" dirty="0"/>
              <a:t>Clark-Wilson can emulate </a:t>
            </a:r>
            <a:r>
              <a:rPr lang="it-IT" dirty="0" err="1"/>
              <a:t>Biba</a:t>
            </a:r>
            <a:r>
              <a:rPr lang="it-IT" dirty="0"/>
              <a:t>.</a:t>
            </a:r>
          </a:p>
        </p:txBody>
      </p:sp>
    </p:spTree>
    <p:extLst>
      <p:ext uri="{BB962C8B-B14F-4D97-AF65-F5344CB8AC3E}">
        <p14:creationId xmlns:p14="http://schemas.microsoft.com/office/powerpoint/2010/main" val="100804501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err="1"/>
              <a:t>Hybrid</a:t>
            </a:r>
            <a:r>
              <a:rPr lang="it-IT" dirty="0"/>
              <a:t> </a:t>
            </a:r>
            <a:r>
              <a:rPr lang="it-IT" dirty="0" err="1"/>
              <a:t>Policies</a:t>
            </a:r>
            <a:endParaRPr lang="it-IT" dirty="0"/>
          </a:p>
        </p:txBody>
      </p:sp>
      <p:sp>
        <p:nvSpPr>
          <p:cNvPr id="5" name="Segnaposto testo 4"/>
          <p:cNvSpPr>
            <a:spLocks noGrp="1"/>
          </p:cNvSpPr>
          <p:nvPr>
            <p:ph type="body" idx="1"/>
          </p:nvPr>
        </p:nvSpPr>
        <p:spPr/>
        <p:txBody>
          <a:bodyPr/>
          <a:lstStyle/>
          <a:p>
            <a:endParaRPr lang="it-IT"/>
          </a:p>
        </p:txBody>
      </p:sp>
    </p:spTree>
    <p:extLst>
      <p:ext uri="{BB962C8B-B14F-4D97-AF65-F5344CB8AC3E}">
        <p14:creationId xmlns:p14="http://schemas.microsoft.com/office/powerpoint/2010/main" val="2383431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78A02D-9BF2-4520-8FB4-D1EB508D1B8B}"/>
              </a:ext>
            </a:extLst>
          </p:cNvPr>
          <p:cNvSpPr>
            <a:spLocks noGrp="1"/>
          </p:cNvSpPr>
          <p:nvPr>
            <p:ph type="title"/>
          </p:nvPr>
        </p:nvSpPr>
        <p:spPr/>
        <p:txBody>
          <a:bodyPr/>
          <a:lstStyle/>
          <a:p>
            <a:r>
              <a:rPr lang="it-IT" dirty="0"/>
              <a:t>The </a:t>
            </a:r>
            <a:r>
              <a:rPr lang="it-IT" dirty="0" err="1"/>
              <a:t>two</a:t>
            </a:r>
            <a:r>
              <a:rPr lang="it-IT" dirty="0"/>
              <a:t> players of the comedy</a:t>
            </a:r>
          </a:p>
        </p:txBody>
      </p:sp>
      <p:sp>
        <p:nvSpPr>
          <p:cNvPr id="3" name="Segnaposto contenuto 2">
            <a:extLst>
              <a:ext uri="{FF2B5EF4-FFF2-40B4-BE49-F238E27FC236}">
                <a16:creationId xmlns:a16="http://schemas.microsoft.com/office/drawing/2014/main" id="{8B12BE9E-F177-4D96-AB5D-6DE83594F93E}"/>
              </a:ext>
            </a:extLst>
          </p:cNvPr>
          <p:cNvSpPr>
            <a:spLocks noGrp="1"/>
          </p:cNvSpPr>
          <p:nvPr>
            <p:ph idx="1"/>
          </p:nvPr>
        </p:nvSpPr>
        <p:spPr/>
        <p:txBody>
          <a:bodyPr>
            <a:normAutofit fontScale="92500" lnSpcReduction="20000"/>
          </a:bodyPr>
          <a:lstStyle/>
          <a:p>
            <a:r>
              <a:rPr lang="it-IT" dirty="0">
                <a:solidFill>
                  <a:srgbClr val="FF0000"/>
                </a:solidFill>
              </a:rPr>
              <a:t>Cyber </a:t>
            </a:r>
            <a:r>
              <a:rPr lang="it-IT" dirty="0" err="1">
                <a:solidFill>
                  <a:srgbClr val="FF0000"/>
                </a:solidFill>
              </a:rPr>
              <a:t>Attacker</a:t>
            </a:r>
            <a:r>
              <a:rPr lang="it-IT" dirty="0">
                <a:solidFill>
                  <a:srgbClr val="FF0000"/>
                </a:solidFill>
              </a:rPr>
              <a:t>/Offender</a:t>
            </a:r>
            <a:r>
              <a:rPr lang="it-IT" dirty="0"/>
              <a:t>: </a:t>
            </a:r>
            <a:r>
              <a:rPr lang="it-IT" dirty="0" err="1"/>
              <a:t>who</a:t>
            </a:r>
            <a:r>
              <a:rPr lang="it-IT" dirty="0"/>
              <a:t> </a:t>
            </a:r>
            <a:r>
              <a:rPr lang="it-IT" dirty="0" err="1"/>
              <a:t>performs</a:t>
            </a:r>
            <a:r>
              <a:rPr lang="it-IT" dirty="0"/>
              <a:t> an </a:t>
            </a:r>
            <a:r>
              <a:rPr lang="it-IT" dirty="0" err="1"/>
              <a:t>attack</a:t>
            </a:r>
            <a:r>
              <a:rPr lang="it-IT" dirty="0"/>
              <a:t> to a system for </a:t>
            </a:r>
            <a:r>
              <a:rPr lang="it-IT" dirty="0" err="1"/>
              <a:t>elaborating</a:t>
            </a:r>
            <a:r>
              <a:rPr lang="it-IT" dirty="0"/>
              <a:t>, </a:t>
            </a:r>
            <a:r>
              <a:rPr lang="it-IT" dirty="0" err="1"/>
              <a:t>storing</a:t>
            </a:r>
            <a:r>
              <a:rPr lang="it-IT" dirty="0"/>
              <a:t>, or </a:t>
            </a:r>
            <a:r>
              <a:rPr lang="it-IT" dirty="0" err="1"/>
              <a:t>exchanging</a:t>
            </a:r>
            <a:r>
              <a:rPr lang="it-IT" dirty="0"/>
              <a:t> data.</a:t>
            </a:r>
          </a:p>
          <a:p>
            <a:r>
              <a:rPr lang="it-IT" dirty="0">
                <a:solidFill>
                  <a:srgbClr val="FF0000"/>
                </a:solidFill>
              </a:rPr>
              <a:t>Cyber Defender</a:t>
            </a:r>
            <a:r>
              <a:rPr lang="it-IT" dirty="0"/>
              <a:t>: </a:t>
            </a:r>
            <a:r>
              <a:rPr lang="it-IT" dirty="0" err="1"/>
              <a:t>who</a:t>
            </a:r>
            <a:r>
              <a:rPr lang="it-IT" dirty="0"/>
              <a:t> </a:t>
            </a:r>
            <a:r>
              <a:rPr lang="it-IT" dirty="0" err="1"/>
              <a:t>is</a:t>
            </a:r>
            <a:r>
              <a:rPr lang="it-IT" dirty="0"/>
              <a:t> in </a:t>
            </a:r>
            <a:r>
              <a:rPr lang="it-IT" dirty="0" err="1"/>
              <a:t>charge</a:t>
            </a:r>
            <a:r>
              <a:rPr lang="it-IT" dirty="0"/>
              <a:t> of </a:t>
            </a:r>
            <a:r>
              <a:rPr lang="it-IT" dirty="0" err="1"/>
              <a:t>protecting</a:t>
            </a:r>
            <a:r>
              <a:rPr lang="it-IT" dirty="0"/>
              <a:t> a system for </a:t>
            </a:r>
            <a:r>
              <a:rPr lang="it-IT" dirty="0" err="1"/>
              <a:t>elaborating</a:t>
            </a:r>
            <a:r>
              <a:rPr lang="it-IT" dirty="0"/>
              <a:t>, </a:t>
            </a:r>
            <a:r>
              <a:rPr lang="it-IT" dirty="0" err="1"/>
              <a:t>storing</a:t>
            </a:r>
            <a:r>
              <a:rPr lang="it-IT" dirty="0"/>
              <a:t>, or </a:t>
            </a:r>
            <a:r>
              <a:rPr lang="it-IT" dirty="0" err="1"/>
              <a:t>exchanging</a:t>
            </a:r>
            <a:r>
              <a:rPr lang="it-IT" dirty="0"/>
              <a:t> data from an </a:t>
            </a:r>
            <a:r>
              <a:rPr lang="it-IT" dirty="0" err="1"/>
              <a:t>attack</a:t>
            </a:r>
            <a:r>
              <a:rPr lang="it-IT" dirty="0"/>
              <a:t>. </a:t>
            </a:r>
          </a:p>
          <a:p>
            <a:r>
              <a:rPr lang="it-IT" dirty="0">
                <a:solidFill>
                  <a:srgbClr val="FF0000"/>
                </a:solidFill>
              </a:rPr>
              <a:t>Asset</a:t>
            </a:r>
            <a:r>
              <a:rPr lang="it-IT" dirty="0"/>
              <a:t>: the </a:t>
            </a:r>
            <a:r>
              <a:rPr lang="it-IT" dirty="0" err="1"/>
              <a:t>object</a:t>
            </a:r>
            <a:r>
              <a:rPr lang="it-IT" dirty="0"/>
              <a:t> of defense</a:t>
            </a:r>
          </a:p>
          <a:p>
            <a:pPr lvl="1"/>
            <a:r>
              <a:rPr lang="it-IT" dirty="0" err="1"/>
              <a:t>Physical</a:t>
            </a:r>
            <a:r>
              <a:rPr lang="it-IT" dirty="0"/>
              <a:t> </a:t>
            </a:r>
            <a:r>
              <a:rPr lang="it-IT" dirty="0" err="1"/>
              <a:t>level</a:t>
            </a:r>
            <a:endParaRPr lang="it-IT" dirty="0"/>
          </a:p>
          <a:p>
            <a:pPr lvl="1"/>
            <a:r>
              <a:rPr lang="it-IT" dirty="0" err="1"/>
              <a:t>Logical</a:t>
            </a:r>
            <a:r>
              <a:rPr lang="it-IT" dirty="0"/>
              <a:t> </a:t>
            </a:r>
            <a:r>
              <a:rPr lang="it-IT" dirty="0" err="1"/>
              <a:t>level</a:t>
            </a:r>
            <a:endParaRPr lang="it-IT" dirty="0"/>
          </a:p>
          <a:p>
            <a:r>
              <a:rPr lang="it-IT" dirty="0">
                <a:solidFill>
                  <a:srgbClr val="FF0000"/>
                </a:solidFill>
              </a:rPr>
              <a:t>Hacker</a:t>
            </a:r>
            <a:r>
              <a:rPr lang="it-IT" dirty="0"/>
              <a:t>: </a:t>
            </a:r>
            <a:r>
              <a:rPr lang="it-IT" dirty="0" err="1"/>
              <a:t>this</a:t>
            </a:r>
            <a:r>
              <a:rPr lang="it-IT" dirty="0"/>
              <a:t> </a:t>
            </a:r>
            <a:r>
              <a:rPr lang="it-IT" dirty="0" err="1"/>
              <a:t>is</a:t>
            </a:r>
            <a:r>
              <a:rPr lang="it-IT" dirty="0"/>
              <a:t> </a:t>
            </a:r>
            <a:r>
              <a:rPr lang="it-IT" dirty="0" err="1"/>
              <a:t>another</a:t>
            </a:r>
            <a:r>
              <a:rPr lang="it-IT" dirty="0"/>
              <a:t> </a:t>
            </a:r>
            <a:r>
              <a:rPr lang="it-IT" dirty="0" err="1"/>
              <a:t>thing</a:t>
            </a:r>
            <a:r>
              <a:rPr lang="it-IT" dirty="0"/>
              <a:t>….</a:t>
            </a:r>
          </a:p>
        </p:txBody>
      </p:sp>
    </p:spTree>
    <p:extLst>
      <p:ext uri="{BB962C8B-B14F-4D97-AF65-F5344CB8AC3E}">
        <p14:creationId xmlns:p14="http://schemas.microsoft.com/office/powerpoint/2010/main" val="42494101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err="1"/>
              <a:t>Chinese</a:t>
            </a:r>
            <a:r>
              <a:rPr lang="it-IT" dirty="0"/>
              <a:t> </a:t>
            </a:r>
            <a:r>
              <a:rPr lang="it-IT" dirty="0" err="1"/>
              <a:t>Wall</a:t>
            </a:r>
            <a:r>
              <a:rPr lang="it-IT" dirty="0"/>
              <a:t> Model</a:t>
            </a:r>
          </a:p>
        </p:txBody>
      </p:sp>
      <p:sp>
        <p:nvSpPr>
          <p:cNvPr id="5" name="Segnaposto contenuto 4"/>
          <p:cNvSpPr>
            <a:spLocks noGrp="1"/>
          </p:cNvSpPr>
          <p:nvPr>
            <p:ph idx="1"/>
          </p:nvPr>
        </p:nvSpPr>
        <p:spPr/>
        <p:txBody>
          <a:bodyPr>
            <a:normAutofit/>
          </a:bodyPr>
          <a:lstStyle/>
          <a:p>
            <a:r>
              <a:rPr lang="en-US" sz="2400" dirty="0"/>
              <a:t>The Chinese Wall model is a model of a security policy that refers equally to confidentiality and integrity. </a:t>
            </a:r>
          </a:p>
          <a:p>
            <a:r>
              <a:rPr lang="en-US" sz="2400" dirty="0"/>
              <a:t>It describes policies that involve a </a:t>
            </a:r>
            <a:r>
              <a:rPr lang="en-US" sz="2400" b="1" dirty="0">
                <a:solidFill>
                  <a:srgbClr val="FF0000"/>
                </a:solidFill>
              </a:rPr>
              <a:t>conflict of interest </a:t>
            </a:r>
            <a:r>
              <a:rPr lang="en-US" sz="2400" dirty="0"/>
              <a:t>in business, and is as important to those situations as the Bell-</a:t>
            </a:r>
            <a:r>
              <a:rPr lang="en-US" sz="2400" dirty="0" err="1"/>
              <a:t>LaPadula</a:t>
            </a:r>
            <a:r>
              <a:rPr lang="en-US" sz="2400" dirty="0"/>
              <a:t> Model is to the </a:t>
            </a:r>
            <a:r>
              <a:rPr lang="it-IT" sz="2400" dirty="0" err="1"/>
              <a:t>military</a:t>
            </a:r>
            <a:r>
              <a:rPr lang="it-IT" sz="2400" dirty="0"/>
              <a:t>.</a:t>
            </a:r>
          </a:p>
          <a:p>
            <a:r>
              <a:rPr lang="en-US" sz="2400" b="1" dirty="0"/>
              <a:t>Definition 7–1. </a:t>
            </a:r>
            <a:r>
              <a:rPr lang="en-US" sz="2400" dirty="0"/>
              <a:t>The </a:t>
            </a:r>
            <a:r>
              <a:rPr lang="en-US" sz="2400" i="1" dirty="0"/>
              <a:t>objects </a:t>
            </a:r>
            <a:r>
              <a:rPr lang="en-US" sz="2400" dirty="0"/>
              <a:t>of the database are items of information related </a:t>
            </a:r>
            <a:r>
              <a:rPr lang="it-IT" sz="2400" dirty="0"/>
              <a:t>to a company.</a:t>
            </a:r>
          </a:p>
          <a:p>
            <a:r>
              <a:rPr lang="en-US" sz="2400" b="1" dirty="0"/>
              <a:t>Definition 7–2. </a:t>
            </a:r>
            <a:r>
              <a:rPr lang="en-US" sz="2400" dirty="0"/>
              <a:t>A </a:t>
            </a:r>
            <a:r>
              <a:rPr lang="en-US" sz="2400" i="1" dirty="0"/>
              <a:t>company dataset </a:t>
            </a:r>
            <a:r>
              <a:rPr lang="en-US" sz="2400" dirty="0"/>
              <a:t>(CD) contains objects related to a single </a:t>
            </a:r>
            <a:r>
              <a:rPr lang="it-IT" sz="2400" dirty="0"/>
              <a:t>company.</a:t>
            </a:r>
          </a:p>
          <a:p>
            <a:r>
              <a:rPr lang="en-US" sz="2400" b="1" dirty="0"/>
              <a:t>Definition 7–3. </a:t>
            </a:r>
            <a:r>
              <a:rPr lang="en-US" sz="2400" dirty="0"/>
              <a:t>A </a:t>
            </a:r>
            <a:r>
              <a:rPr lang="en-US" sz="2400" i="1" dirty="0"/>
              <a:t>conflict of interest </a:t>
            </a:r>
            <a:r>
              <a:rPr lang="en-US" sz="2400" dirty="0"/>
              <a:t>(COI) class contains the datasets of </a:t>
            </a:r>
            <a:r>
              <a:rPr lang="it-IT" sz="2400" dirty="0"/>
              <a:t>companies in </a:t>
            </a:r>
            <a:r>
              <a:rPr lang="it-IT" sz="2400" dirty="0" err="1"/>
              <a:t>competition</a:t>
            </a:r>
            <a:r>
              <a:rPr lang="it-IT" sz="2400" dirty="0"/>
              <a:t>.</a:t>
            </a:r>
          </a:p>
        </p:txBody>
      </p:sp>
    </p:spTree>
    <p:extLst>
      <p:ext uri="{BB962C8B-B14F-4D97-AF65-F5344CB8AC3E}">
        <p14:creationId xmlns:p14="http://schemas.microsoft.com/office/powerpoint/2010/main" val="424851036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457200" y="1600201"/>
            <a:ext cx="8229600" cy="1756792"/>
          </a:xfrm>
        </p:spPr>
        <p:txBody>
          <a:bodyPr>
            <a:normAutofit fontScale="92500" lnSpcReduction="10000"/>
          </a:bodyPr>
          <a:lstStyle/>
          <a:p>
            <a:r>
              <a:rPr lang="en-US" dirty="0"/>
              <a:t>Let </a:t>
            </a:r>
            <a:r>
              <a:rPr lang="en-US" i="1" dirty="0"/>
              <a:t>COI</a:t>
            </a:r>
            <a:r>
              <a:rPr lang="en-US" dirty="0"/>
              <a:t>(</a:t>
            </a:r>
            <a:r>
              <a:rPr lang="en-US" i="1" dirty="0"/>
              <a:t>O</a:t>
            </a:r>
            <a:r>
              <a:rPr lang="en-US" dirty="0"/>
              <a:t>) represent the COI class that contains object </a:t>
            </a:r>
            <a:r>
              <a:rPr lang="en-US" i="1" dirty="0"/>
              <a:t>O</a:t>
            </a:r>
            <a:r>
              <a:rPr lang="en-US" dirty="0"/>
              <a:t>, and let </a:t>
            </a:r>
            <a:r>
              <a:rPr lang="en-US" i="1" dirty="0"/>
              <a:t>CD</a:t>
            </a:r>
            <a:r>
              <a:rPr lang="en-US" dirty="0"/>
              <a:t>(</a:t>
            </a:r>
            <a:r>
              <a:rPr lang="en-US" i="1" dirty="0"/>
              <a:t>O</a:t>
            </a:r>
            <a:r>
              <a:rPr lang="en-US" dirty="0"/>
              <a:t>) be the company dataset that contains object </a:t>
            </a:r>
            <a:r>
              <a:rPr lang="en-US" i="1" dirty="0"/>
              <a:t>O</a:t>
            </a:r>
            <a:r>
              <a:rPr lang="en-US" dirty="0"/>
              <a:t>. The model assumes that each object belongs to exactly one COI class.</a:t>
            </a:r>
          </a:p>
          <a:p>
            <a:endParaRPr lang="it-IT"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573016"/>
            <a:ext cx="8164963" cy="2634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41356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62500" lnSpcReduction="20000"/>
          </a:bodyPr>
          <a:lstStyle/>
          <a:p>
            <a:r>
              <a:rPr lang="it-IT" dirty="0" err="1"/>
              <a:t>Let</a:t>
            </a:r>
            <a:r>
              <a:rPr lang="it-IT" dirty="0"/>
              <a:t> </a:t>
            </a:r>
            <a:r>
              <a:rPr lang="en-US" dirty="0"/>
              <a:t>where </a:t>
            </a:r>
            <a:r>
              <a:rPr lang="en-US" i="1" dirty="0"/>
              <a:t>PR</a:t>
            </a:r>
            <a:r>
              <a:rPr lang="en-US" dirty="0"/>
              <a:t>(</a:t>
            </a:r>
            <a:r>
              <a:rPr lang="en-US" i="1" dirty="0"/>
              <a:t>S</a:t>
            </a:r>
            <a:r>
              <a:rPr lang="en-US" dirty="0"/>
              <a:t>) be the set of objects that </a:t>
            </a:r>
            <a:r>
              <a:rPr lang="en-US" i="1" dirty="0"/>
              <a:t>S </a:t>
            </a:r>
            <a:r>
              <a:rPr lang="en-US" dirty="0"/>
              <a:t>has read</a:t>
            </a:r>
          </a:p>
          <a:p>
            <a:r>
              <a:rPr lang="en-US" b="1" i="1" dirty="0"/>
              <a:t>CW-Simple Security Condition, Preliminary Version: </a:t>
            </a:r>
            <a:r>
              <a:rPr lang="en-US" i="1" dirty="0"/>
              <a:t>S </a:t>
            </a:r>
            <a:r>
              <a:rPr lang="en-US" dirty="0"/>
              <a:t>can read </a:t>
            </a:r>
            <a:r>
              <a:rPr lang="en-US" i="1" dirty="0"/>
              <a:t>O </a:t>
            </a:r>
            <a:r>
              <a:rPr lang="en-US" dirty="0"/>
              <a:t>if and only if either of the following is true.</a:t>
            </a:r>
          </a:p>
          <a:p>
            <a:pPr marL="514350" indent="-514350">
              <a:buFont typeface="+mj-lt"/>
              <a:buAutoNum type="arabicPeriod"/>
            </a:pPr>
            <a:r>
              <a:rPr lang="en-US" dirty="0"/>
              <a:t>There is an object </a:t>
            </a:r>
            <a:r>
              <a:rPr lang="en-US" i="1" dirty="0"/>
              <a:t>O´ </a:t>
            </a:r>
            <a:r>
              <a:rPr lang="en-US" dirty="0"/>
              <a:t>such that </a:t>
            </a:r>
            <a:r>
              <a:rPr lang="en-US" i="1" dirty="0"/>
              <a:t>S </a:t>
            </a:r>
            <a:r>
              <a:rPr lang="en-US" dirty="0"/>
              <a:t>has accessed </a:t>
            </a:r>
            <a:r>
              <a:rPr lang="en-US" i="1" dirty="0"/>
              <a:t>O</a:t>
            </a:r>
            <a:r>
              <a:rPr lang="en-US" dirty="0"/>
              <a:t>´ and </a:t>
            </a:r>
            <a:r>
              <a:rPr lang="en-US" i="1" dirty="0"/>
              <a:t>CD</a:t>
            </a:r>
            <a:r>
              <a:rPr lang="en-US" dirty="0"/>
              <a:t>(</a:t>
            </a:r>
            <a:r>
              <a:rPr lang="en-US" i="1" dirty="0"/>
              <a:t>O´</a:t>
            </a:r>
            <a:r>
              <a:rPr lang="en-US" dirty="0"/>
              <a:t>) = </a:t>
            </a:r>
            <a:r>
              <a:rPr lang="it-IT" i="1" dirty="0"/>
              <a:t>CD</a:t>
            </a:r>
            <a:r>
              <a:rPr lang="it-IT" dirty="0"/>
              <a:t>(</a:t>
            </a:r>
            <a:r>
              <a:rPr lang="it-IT" i="1" dirty="0"/>
              <a:t>O</a:t>
            </a:r>
            <a:r>
              <a:rPr lang="it-IT" dirty="0"/>
              <a:t>).</a:t>
            </a:r>
          </a:p>
          <a:p>
            <a:pPr marL="514350" indent="-514350">
              <a:buFont typeface="+mj-lt"/>
              <a:buAutoNum type="arabicPeriod"/>
            </a:pPr>
            <a:r>
              <a:rPr lang="pt-BR" dirty="0"/>
              <a:t>For all objects </a:t>
            </a:r>
            <a:r>
              <a:rPr lang="pt-BR" i="1" dirty="0"/>
              <a:t>O´</a:t>
            </a:r>
            <a:r>
              <a:rPr lang="pt-BR" dirty="0"/>
              <a:t>, </a:t>
            </a:r>
            <a:r>
              <a:rPr lang="pt-BR" i="1" dirty="0"/>
              <a:t>O´ </a:t>
            </a:r>
            <a:r>
              <a:rPr lang="pt-BR" dirty="0"/>
              <a:t>∈ </a:t>
            </a:r>
            <a:r>
              <a:rPr lang="pt-BR" i="1" dirty="0"/>
              <a:t>PR</a:t>
            </a:r>
            <a:r>
              <a:rPr lang="pt-BR" dirty="0"/>
              <a:t>(</a:t>
            </a:r>
            <a:r>
              <a:rPr lang="pt-BR" i="1" dirty="0"/>
              <a:t>S</a:t>
            </a:r>
            <a:r>
              <a:rPr lang="pt-BR" dirty="0"/>
              <a:t>) ⇒ </a:t>
            </a:r>
            <a:r>
              <a:rPr lang="pt-BR" i="1" dirty="0"/>
              <a:t>COI</a:t>
            </a:r>
            <a:r>
              <a:rPr lang="pt-BR" dirty="0"/>
              <a:t>(</a:t>
            </a:r>
            <a:r>
              <a:rPr lang="pt-BR" i="1" dirty="0"/>
              <a:t>O</a:t>
            </a:r>
            <a:r>
              <a:rPr lang="pt-BR" dirty="0"/>
              <a:t>´) ≠ </a:t>
            </a:r>
            <a:r>
              <a:rPr lang="pt-BR" i="1" dirty="0"/>
              <a:t>COI</a:t>
            </a:r>
            <a:r>
              <a:rPr lang="pt-BR" dirty="0"/>
              <a:t>(</a:t>
            </a:r>
            <a:r>
              <a:rPr lang="pt-BR" i="1" dirty="0"/>
              <a:t>O</a:t>
            </a:r>
            <a:r>
              <a:rPr lang="pt-BR" dirty="0"/>
              <a:t>).</a:t>
            </a:r>
          </a:p>
          <a:p>
            <a:r>
              <a:rPr lang="en-US" dirty="0"/>
              <a:t>Initially, </a:t>
            </a:r>
            <a:r>
              <a:rPr lang="en-US" i="1" dirty="0"/>
              <a:t>PR</a:t>
            </a:r>
            <a:r>
              <a:rPr lang="en-US" dirty="0"/>
              <a:t>(</a:t>
            </a:r>
            <a:r>
              <a:rPr lang="en-US" i="1" dirty="0"/>
              <a:t>S</a:t>
            </a:r>
            <a:r>
              <a:rPr lang="en-US" dirty="0"/>
              <a:t>) = ∅, and the initial read request is assumed to be granted</a:t>
            </a:r>
          </a:p>
          <a:p>
            <a:r>
              <a:rPr lang="en-US" dirty="0"/>
              <a:t>Must distinguish between sanitized data and </a:t>
            </a:r>
            <a:r>
              <a:rPr lang="en-US" dirty="0" err="1"/>
              <a:t>unsanitized</a:t>
            </a:r>
            <a:r>
              <a:rPr lang="en-US" dirty="0"/>
              <a:t> data.</a:t>
            </a:r>
          </a:p>
          <a:p>
            <a:r>
              <a:rPr lang="en-US" b="1" i="1" dirty="0"/>
              <a:t>CW-Simple Security Condition: </a:t>
            </a:r>
            <a:r>
              <a:rPr lang="en-US" i="1" dirty="0"/>
              <a:t>S </a:t>
            </a:r>
            <a:r>
              <a:rPr lang="en-US" dirty="0"/>
              <a:t>can read </a:t>
            </a:r>
            <a:r>
              <a:rPr lang="en-US" i="1" dirty="0"/>
              <a:t>O </a:t>
            </a:r>
            <a:r>
              <a:rPr lang="en-US" dirty="0"/>
              <a:t>if and only if any of the</a:t>
            </a:r>
          </a:p>
          <a:p>
            <a:r>
              <a:rPr lang="it-IT" dirty="0" err="1"/>
              <a:t>following</a:t>
            </a:r>
            <a:r>
              <a:rPr lang="it-IT" dirty="0"/>
              <a:t> </a:t>
            </a:r>
            <a:r>
              <a:rPr lang="it-IT" dirty="0" err="1"/>
              <a:t>holds</a:t>
            </a:r>
            <a:r>
              <a:rPr lang="it-IT" dirty="0"/>
              <a:t>.</a:t>
            </a:r>
          </a:p>
          <a:p>
            <a:pPr marL="514350" indent="-514350">
              <a:buFont typeface="+mj-lt"/>
              <a:buAutoNum type="arabicPeriod"/>
            </a:pPr>
            <a:r>
              <a:rPr lang="en-US" dirty="0"/>
              <a:t>There is an object </a:t>
            </a:r>
            <a:r>
              <a:rPr lang="en-US" i="1" dirty="0"/>
              <a:t>O´ </a:t>
            </a:r>
            <a:r>
              <a:rPr lang="en-US" dirty="0"/>
              <a:t>such that </a:t>
            </a:r>
            <a:r>
              <a:rPr lang="en-US" i="1" dirty="0"/>
              <a:t>S </a:t>
            </a:r>
            <a:r>
              <a:rPr lang="en-US" dirty="0"/>
              <a:t>has accessed </a:t>
            </a:r>
            <a:r>
              <a:rPr lang="en-US" i="1" dirty="0"/>
              <a:t>O</a:t>
            </a:r>
            <a:r>
              <a:rPr lang="en-US" dirty="0"/>
              <a:t>´ and </a:t>
            </a:r>
            <a:r>
              <a:rPr lang="en-US" i="1" dirty="0"/>
              <a:t>CD</a:t>
            </a:r>
            <a:r>
              <a:rPr lang="en-US" dirty="0"/>
              <a:t>(</a:t>
            </a:r>
            <a:r>
              <a:rPr lang="en-US" i="1" dirty="0"/>
              <a:t>O´ </a:t>
            </a:r>
            <a:r>
              <a:rPr lang="en-US" dirty="0"/>
              <a:t>) = </a:t>
            </a:r>
            <a:r>
              <a:rPr lang="it-IT" i="1" dirty="0"/>
              <a:t>CD</a:t>
            </a:r>
            <a:r>
              <a:rPr lang="it-IT" dirty="0"/>
              <a:t>(</a:t>
            </a:r>
            <a:r>
              <a:rPr lang="it-IT" i="1" dirty="0"/>
              <a:t>O</a:t>
            </a:r>
            <a:r>
              <a:rPr lang="it-IT" dirty="0"/>
              <a:t>).</a:t>
            </a:r>
          </a:p>
          <a:p>
            <a:pPr marL="514350" indent="-514350">
              <a:buFont typeface="+mj-lt"/>
              <a:buAutoNum type="arabicPeriod"/>
            </a:pPr>
            <a:r>
              <a:rPr lang="pt-BR" dirty="0"/>
              <a:t>For all objects </a:t>
            </a:r>
            <a:r>
              <a:rPr lang="pt-BR" i="1" dirty="0"/>
              <a:t>O</a:t>
            </a:r>
            <a:r>
              <a:rPr lang="pt-BR" dirty="0"/>
              <a:t>´, </a:t>
            </a:r>
            <a:r>
              <a:rPr lang="pt-BR" i="1" dirty="0"/>
              <a:t>O</a:t>
            </a:r>
            <a:r>
              <a:rPr lang="pt-BR" dirty="0"/>
              <a:t>´ ∈ </a:t>
            </a:r>
            <a:r>
              <a:rPr lang="pt-BR" i="1" dirty="0"/>
              <a:t>PR</a:t>
            </a:r>
            <a:r>
              <a:rPr lang="pt-BR" dirty="0"/>
              <a:t>(</a:t>
            </a:r>
            <a:r>
              <a:rPr lang="pt-BR" i="1" dirty="0"/>
              <a:t>S</a:t>
            </a:r>
            <a:r>
              <a:rPr lang="pt-BR" dirty="0"/>
              <a:t>) ⇒ </a:t>
            </a:r>
            <a:r>
              <a:rPr lang="pt-BR" i="1" dirty="0"/>
              <a:t>COI</a:t>
            </a:r>
            <a:r>
              <a:rPr lang="pt-BR" dirty="0"/>
              <a:t>(</a:t>
            </a:r>
            <a:r>
              <a:rPr lang="pt-BR" i="1" dirty="0"/>
              <a:t>O</a:t>
            </a:r>
            <a:r>
              <a:rPr lang="pt-BR" dirty="0"/>
              <a:t>´) ≠ </a:t>
            </a:r>
            <a:r>
              <a:rPr lang="pt-BR" i="1" dirty="0"/>
              <a:t>COI</a:t>
            </a:r>
            <a:r>
              <a:rPr lang="pt-BR" dirty="0"/>
              <a:t>(</a:t>
            </a:r>
            <a:r>
              <a:rPr lang="pt-BR" i="1" dirty="0"/>
              <a:t>O</a:t>
            </a:r>
            <a:r>
              <a:rPr lang="pt-BR" dirty="0"/>
              <a:t>).</a:t>
            </a:r>
          </a:p>
          <a:p>
            <a:r>
              <a:rPr lang="en-US" i="1" dirty="0"/>
              <a:t>O </a:t>
            </a:r>
            <a:r>
              <a:rPr lang="en-US" dirty="0"/>
              <a:t>is a sanitized object.</a:t>
            </a:r>
            <a:endParaRPr lang="it-IT" dirty="0"/>
          </a:p>
        </p:txBody>
      </p:sp>
    </p:spTree>
    <p:extLst>
      <p:ext uri="{BB962C8B-B14F-4D97-AF65-F5344CB8AC3E}">
        <p14:creationId xmlns:p14="http://schemas.microsoft.com/office/powerpoint/2010/main" val="21987527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en-US" b="1" i="1" dirty="0"/>
              <a:t>CW-*-Property: </a:t>
            </a:r>
            <a:r>
              <a:rPr lang="en-US" dirty="0"/>
              <a:t>A subject </a:t>
            </a:r>
            <a:r>
              <a:rPr lang="en-US" i="1" dirty="0"/>
              <a:t>S </a:t>
            </a:r>
            <a:r>
              <a:rPr lang="en-US" dirty="0"/>
              <a:t>may write to an object </a:t>
            </a:r>
            <a:r>
              <a:rPr lang="en-US" i="1" dirty="0"/>
              <a:t>O </a:t>
            </a:r>
            <a:r>
              <a:rPr lang="en-US" dirty="0"/>
              <a:t>if and only if both of </a:t>
            </a:r>
            <a:r>
              <a:rPr lang="it-IT" dirty="0"/>
              <a:t>the </a:t>
            </a:r>
            <a:r>
              <a:rPr lang="it-IT" dirty="0" err="1"/>
              <a:t>following</a:t>
            </a:r>
            <a:r>
              <a:rPr lang="it-IT" dirty="0"/>
              <a:t> </a:t>
            </a:r>
            <a:r>
              <a:rPr lang="it-IT" dirty="0" err="1"/>
              <a:t>conditions</a:t>
            </a:r>
            <a:r>
              <a:rPr lang="it-IT" dirty="0"/>
              <a:t> </a:t>
            </a:r>
            <a:r>
              <a:rPr lang="it-IT" dirty="0" err="1"/>
              <a:t>hold</a:t>
            </a:r>
            <a:r>
              <a:rPr lang="it-IT" dirty="0"/>
              <a:t>.</a:t>
            </a:r>
          </a:p>
          <a:p>
            <a:pPr marL="514350" indent="-514350">
              <a:buFont typeface="+mj-lt"/>
              <a:buAutoNum type="arabicPeriod"/>
            </a:pPr>
            <a:r>
              <a:rPr lang="en-US" dirty="0"/>
              <a:t>The CW-simple security condition permits </a:t>
            </a:r>
            <a:r>
              <a:rPr lang="en-US" i="1" dirty="0"/>
              <a:t>S </a:t>
            </a:r>
            <a:r>
              <a:rPr lang="en-US" dirty="0"/>
              <a:t>to read </a:t>
            </a:r>
            <a:r>
              <a:rPr lang="en-US" i="1" dirty="0"/>
              <a:t>O</a:t>
            </a:r>
            <a:r>
              <a:rPr lang="en-US" dirty="0"/>
              <a:t>.</a:t>
            </a:r>
          </a:p>
          <a:p>
            <a:pPr marL="514350" indent="-514350">
              <a:buFont typeface="+mj-lt"/>
              <a:buAutoNum type="arabicPeriod"/>
            </a:pPr>
            <a:r>
              <a:rPr lang="en-US" dirty="0"/>
              <a:t>For all </a:t>
            </a:r>
            <a:r>
              <a:rPr lang="en-US" dirty="0" err="1"/>
              <a:t>unsanitized</a:t>
            </a:r>
            <a:r>
              <a:rPr lang="en-US" dirty="0"/>
              <a:t> objects </a:t>
            </a:r>
            <a:r>
              <a:rPr lang="en-US" i="1" dirty="0"/>
              <a:t>O</a:t>
            </a:r>
            <a:r>
              <a:rPr lang="en-US" dirty="0"/>
              <a:t>´, </a:t>
            </a:r>
            <a:r>
              <a:rPr lang="en-US" i="1" dirty="0"/>
              <a:t>S </a:t>
            </a:r>
            <a:r>
              <a:rPr lang="en-US" dirty="0"/>
              <a:t>can read </a:t>
            </a:r>
            <a:r>
              <a:rPr lang="en-US" i="1" dirty="0"/>
              <a:t>O</a:t>
            </a:r>
            <a:r>
              <a:rPr lang="en-US" dirty="0"/>
              <a:t>´ ⇒ </a:t>
            </a:r>
            <a:r>
              <a:rPr lang="en-US" i="1" dirty="0"/>
              <a:t>CD</a:t>
            </a:r>
            <a:r>
              <a:rPr lang="en-US" dirty="0"/>
              <a:t>(</a:t>
            </a:r>
            <a:r>
              <a:rPr lang="en-US" i="1" dirty="0"/>
              <a:t>O</a:t>
            </a:r>
            <a:r>
              <a:rPr lang="en-US" dirty="0"/>
              <a:t>´) = </a:t>
            </a:r>
            <a:r>
              <a:rPr lang="en-US" i="1" dirty="0"/>
              <a:t>CD</a:t>
            </a:r>
            <a:r>
              <a:rPr lang="en-US" dirty="0"/>
              <a:t>(</a:t>
            </a:r>
            <a:r>
              <a:rPr lang="en-US" i="1" dirty="0"/>
              <a:t>O</a:t>
            </a:r>
            <a:r>
              <a:rPr lang="en-US" dirty="0"/>
              <a:t>).</a:t>
            </a:r>
            <a:endParaRPr lang="it-IT" dirty="0"/>
          </a:p>
        </p:txBody>
      </p:sp>
    </p:spTree>
    <p:extLst>
      <p:ext uri="{BB962C8B-B14F-4D97-AF65-F5344CB8AC3E}">
        <p14:creationId xmlns:p14="http://schemas.microsoft.com/office/powerpoint/2010/main" val="329221021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Bell-</a:t>
            </a:r>
            <a:r>
              <a:rPr lang="it-IT" dirty="0" err="1"/>
              <a:t>LaPadula</a:t>
            </a:r>
            <a:r>
              <a:rPr lang="it-IT" dirty="0"/>
              <a:t> and </a:t>
            </a:r>
            <a:r>
              <a:rPr lang="it-IT" dirty="0" err="1"/>
              <a:t>Chinese</a:t>
            </a:r>
            <a:r>
              <a:rPr lang="it-IT" dirty="0"/>
              <a:t> </a:t>
            </a:r>
            <a:r>
              <a:rPr lang="it-IT" dirty="0" err="1"/>
              <a:t>Wall</a:t>
            </a:r>
            <a:r>
              <a:rPr lang="it-IT" dirty="0"/>
              <a:t> </a:t>
            </a:r>
            <a:r>
              <a:rPr lang="it-IT" dirty="0" err="1"/>
              <a:t>Models</a:t>
            </a:r>
            <a:endParaRPr lang="it-IT" dirty="0"/>
          </a:p>
        </p:txBody>
      </p:sp>
      <p:sp>
        <p:nvSpPr>
          <p:cNvPr id="3" name="Segnaposto contenuto 2"/>
          <p:cNvSpPr>
            <a:spLocks noGrp="1"/>
          </p:cNvSpPr>
          <p:nvPr>
            <p:ph idx="1"/>
          </p:nvPr>
        </p:nvSpPr>
        <p:spPr/>
        <p:txBody>
          <a:bodyPr>
            <a:normAutofit fontScale="62500" lnSpcReduction="20000"/>
          </a:bodyPr>
          <a:lstStyle/>
          <a:p>
            <a:r>
              <a:rPr lang="en-US" dirty="0"/>
              <a:t>Subjects in the Chinese Wall model </a:t>
            </a:r>
            <a:r>
              <a:rPr lang="en-US" b="1" dirty="0">
                <a:solidFill>
                  <a:srgbClr val="FF0000"/>
                </a:solidFill>
              </a:rPr>
              <a:t>have no associated security labels</a:t>
            </a:r>
            <a:r>
              <a:rPr lang="en-US" dirty="0"/>
              <a:t>, whereas subjects in the Bell-</a:t>
            </a:r>
            <a:r>
              <a:rPr lang="en-US" dirty="0" err="1"/>
              <a:t>LaPadula</a:t>
            </a:r>
            <a:r>
              <a:rPr lang="en-US" dirty="0"/>
              <a:t> Model do have such labels.</a:t>
            </a:r>
          </a:p>
          <a:p>
            <a:r>
              <a:rPr lang="en-US" dirty="0"/>
              <a:t>The Bell-</a:t>
            </a:r>
            <a:r>
              <a:rPr lang="en-US" dirty="0" err="1"/>
              <a:t>LaPadula</a:t>
            </a:r>
            <a:r>
              <a:rPr lang="en-US" dirty="0"/>
              <a:t> Model has no notion of “</a:t>
            </a:r>
            <a:r>
              <a:rPr lang="en-US" b="1" dirty="0">
                <a:solidFill>
                  <a:srgbClr val="FF0000"/>
                </a:solidFill>
              </a:rPr>
              <a:t>past accesses</a:t>
            </a:r>
            <a:r>
              <a:rPr lang="en-US" dirty="0"/>
              <a:t>,” but this notion is central to the Chinese Wall </a:t>
            </a:r>
            <a:r>
              <a:rPr lang="it-IT" dirty="0" err="1"/>
              <a:t>model’s</a:t>
            </a:r>
            <a:r>
              <a:rPr lang="it-IT" dirty="0"/>
              <a:t> </a:t>
            </a:r>
            <a:r>
              <a:rPr lang="it-IT" dirty="0" err="1"/>
              <a:t>controls</a:t>
            </a:r>
            <a:r>
              <a:rPr lang="it-IT" dirty="0"/>
              <a:t>.</a:t>
            </a:r>
          </a:p>
          <a:p>
            <a:r>
              <a:rPr lang="en-US" dirty="0"/>
              <a:t>A second, more serious problem arises when one considers that subjects in the Chinese Wall model may choose which CDs to access; in other words, initially a subject is free to access </a:t>
            </a:r>
            <a:r>
              <a:rPr lang="en-US" i="1" dirty="0"/>
              <a:t>all </a:t>
            </a:r>
            <a:r>
              <a:rPr lang="en-US" dirty="0"/>
              <a:t>objects. </a:t>
            </a:r>
            <a:r>
              <a:rPr lang="en-US" i="1" u="sng" dirty="0">
                <a:solidFill>
                  <a:srgbClr val="FF0000"/>
                </a:solidFill>
              </a:rPr>
              <a:t>The Chinese Wall model’s constraints grow as the subject accesses more objects</a:t>
            </a:r>
            <a:r>
              <a:rPr lang="en-US" dirty="0"/>
              <a:t>. However, from the initial state, the Bell-</a:t>
            </a:r>
            <a:r>
              <a:rPr lang="en-US" dirty="0" err="1"/>
              <a:t>LaPadula</a:t>
            </a:r>
            <a:r>
              <a:rPr lang="en-US" dirty="0"/>
              <a:t> Model constrains the set of objects that a subject can access.</a:t>
            </a:r>
          </a:p>
          <a:p>
            <a:r>
              <a:rPr lang="en-US" dirty="0"/>
              <a:t>Hence, the Bell-</a:t>
            </a:r>
            <a:r>
              <a:rPr lang="en-US" dirty="0" err="1"/>
              <a:t>LaPadula</a:t>
            </a:r>
            <a:r>
              <a:rPr lang="en-US" dirty="0"/>
              <a:t> Model cannot emulate the Chinese Wall model faithfully. This demonstrates that the two policies are distinct.</a:t>
            </a:r>
          </a:p>
          <a:p>
            <a:r>
              <a:rPr lang="en-US" dirty="0"/>
              <a:t>However, the Chinese Wall model can emulate the Bell-</a:t>
            </a:r>
            <a:r>
              <a:rPr lang="en-US" dirty="0" err="1"/>
              <a:t>LaPadula</a:t>
            </a:r>
            <a:r>
              <a:rPr lang="en-US" dirty="0"/>
              <a:t> Model</a:t>
            </a:r>
            <a:endParaRPr lang="it-IT" dirty="0"/>
          </a:p>
        </p:txBody>
      </p:sp>
    </p:spTree>
    <p:extLst>
      <p:ext uri="{BB962C8B-B14F-4D97-AF65-F5344CB8AC3E}">
        <p14:creationId xmlns:p14="http://schemas.microsoft.com/office/powerpoint/2010/main" val="350029472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b="1" dirty="0"/>
              <a:t>Clark-Wilson and Chinese Wall Models</a:t>
            </a:r>
            <a:endParaRPr lang="it-IT" dirty="0"/>
          </a:p>
        </p:txBody>
      </p:sp>
      <p:sp>
        <p:nvSpPr>
          <p:cNvPr id="3" name="Segnaposto contenuto 2"/>
          <p:cNvSpPr>
            <a:spLocks noGrp="1"/>
          </p:cNvSpPr>
          <p:nvPr>
            <p:ph idx="1"/>
          </p:nvPr>
        </p:nvSpPr>
        <p:spPr/>
        <p:txBody>
          <a:bodyPr>
            <a:normAutofit fontScale="77500" lnSpcReduction="20000"/>
          </a:bodyPr>
          <a:lstStyle/>
          <a:p>
            <a:r>
              <a:rPr lang="en-US" dirty="0"/>
              <a:t>The </a:t>
            </a:r>
            <a:r>
              <a:rPr lang="en-US" b="1" dirty="0"/>
              <a:t>Clark-Wilson model</a:t>
            </a:r>
            <a:r>
              <a:rPr lang="en-US" dirty="0"/>
              <a:t> deals with </a:t>
            </a:r>
            <a:r>
              <a:rPr lang="en-US" u="sng" dirty="0">
                <a:solidFill>
                  <a:srgbClr val="FF0000"/>
                </a:solidFill>
              </a:rPr>
              <a:t>many aspects of integrity</a:t>
            </a:r>
            <a:r>
              <a:rPr lang="en-US" dirty="0"/>
              <a:t>, such as validation and verification, as well as access control</a:t>
            </a:r>
          </a:p>
          <a:p>
            <a:r>
              <a:rPr lang="en-US" dirty="0"/>
              <a:t>Because the </a:t>
            </a:r>
            <a:r>
              <a:rPr lang="en-US" b="1" dirty="0"/>
              <a:t>Chinese Wall </a:t>
            </a:r>
            <a:r>
              <a:rPr lang="en-US" dirty="0"/>
              <a:t>model </a:t>
            </a:r>
            <a:r>
              <a:rPr lang="en-US" u="sng" dirty="0">
                <a:solidFill>
                  <a:srgbClr val="FF0000"/>
                </a:solidFill>
              </a:rPr>
              <a:t>deals exclusively with access control</a:t>
            </a:r>
            <a:r>
              <a:rPr lang="en-US" dirty="0"/>
              <a:t>, </a:t>
            </a:r>
            <a:r>
              <a:rPr lang="en-US" i="1" u="sng" dirty="0"/>
              <a:t>it cannot emulate the Clark-Wilson model fully</a:t>
            </a:r>
            <a:r>
              <a:rPr lang="en-US" dirty="0"/>
              <a:t>.</a:t>
            </a:r>
          </a:p>
          <a:p>
            <a:r>
              <a:rPr lang="it-IT" dirty="0" err="1"/>
              <a:t>Because</a:t>
            </a:r>
            <a:r>
              <a:rPr lang="it-IT" dirty="0"/>
              <a:t> the </a:t>
            </a:r>
            <a:r>
              <a:rPr lang="it-IT" b="1" dirty="0" err="1"/>
              <a:t>Chinese</a:t>
            </a:r>
            <a:r>
              <a:rPr lang="it-IT" b="1" dirty="0"/>
              <a:t> </a:t>
            </a:r>
            <a:r>
              <a:rPr lang="it-IT" b="1" dirty="0" err="1"/>
              <a:t>Wall</a:t>
            </a:r>
            <a:r>
              <a:rPr lang="it-IT" b="1" dirty="0"/>
              <a:t> </a:t>
            </a:r>
            <a:r>
              <a:rPr lang="en-US" dirty="0"/>
              <a:t>model would view processes independently of who was executing them, </a:t>
            </a:r>
            <a:r>
              <a:rPr lang="en-US" i="1" u="sng" dirty="0"/>
              <a:t>no constraints would be violated</a:t>
            </a:r>
            <a:r>
              <a:rPr lang="en-US" dirty="0"/>
              <a:t>. </a:t>
            </a:r>
          </a:p>
          <a:p>
            <a:r>
              <a:rPr lang="en-US" dirty="0"/>
              <a:t>However, by requiring that a “subject” be a specific individual and including all processes executing on that subject’s behalf, the </a:t>
            </a:r>
            <a:r>
              <a:rPr lang="en-US" b="1" dirty="0"/>
              <a:t>Chinese Wall </a:t>
            </a:r>
            <a:r>
              <a:rPr lang="en-US" dirty="0"/>
              <a:t>model is consistent with the </a:t>
            </a:r>
            <a:r>
              <a:rPr lang="en-US" b="1" dirty="0"/>
              <a:t>Clark-Wilson</a:t>
            </a:r>
            <a:r>
              <a:rPr lang="en-US" dirty="0"/>
              <a:t> model.</a:t>
            </a:r>
            <a:endParaRPr lang="it-IT" dirty="0"/>
          </a:p>
        </p:txBody>
      </p:sp>
    </p:spTree>
    <p:extLst>
      <p:ext uri="{BB962C8B-B14F-4D97-AF65-F5344CB8AC3E}">
        <p14:creationId xmlns:p14="http://schemas.microsoft.com/office/powerpoint/2010/main" val="3024293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a:t>Originator </a:t>
            </a:r>
            <a:r>
              <a:rPr lang="it-IT" b="1" dirty="0" err="1"/>
              <a:t>Controlled</a:t>
            </a:r>
            <a:r>
              <a:rPr lang="it-IT" b="1" dirty="0"/>
              <a:t> Access Control</a:t>
            </a:r>
            <a:endParaRPr lang="it-IT" dirty="0"/>
          </a:p>
        </p:txBody>
      </p:sp>
      <p:sp>
        <p:nvSpPr>
          <p:cNvPr id="3" name="Segnaposto contenuto 2"/>
          <p:cNvSpPr>
            <a:spLocks noGrp="1"/>
          </p:cNvSpPr>
          <p:nvPr>
            <p:ph idx="1"/>
          </p:nvPr>
        </p:nvSpPr>
        <p:spPr/>
        <p:txBody>
          <a:bodyPr>
            <a:normAutofit fontScale="77500" lnSpcReduction="20000"/>
          </a:bodyPr>
          <a:lstStyle/>
          <a:p>
            <a:r>
              <a:rPr lang="en-US" dirty="0" err="1"/>
              <a:t>Graubert</a:t>
            </a:r>
            <a:r>
              <a:rPr lang="en-US" dirty="0"/>
              <a:t> developed a policy called </a:t>
            </a:r>
            <a:r>
              <a:rPr lang="en-US" b="1" dirty="0">
                <a:solidFill>
                  <a:srgbClr val="FF0000"/>
                </a:solidFill>
              </a:rPr>
              <a:t>ORGCON</a:t>
            </a:r>
            <a:r>
              <a:rPr lang="en-US" dirty="0"/>
              <a:t> or </a:t>
            </a:r>
            <a:r>
              <a:rPr lang="en-US" b="1" dirty="0">
                <a:solidFill>
                  <a:srgbClr val="FF0000"/>
                </a:solidFill>
              </a:rPr>
              <a:t>ORCON</a:t>
            </a:r>
            <a:r>
              <a:rPr lang="en-US" dirty="0"/>
              <a:t> (for “</a:t>
            </a:r>
            <a:r>
              <a:rPr lang="en-US" dirty="0" err="1"/>
              <a:t>ORiginator</a:t>
            </a:r>
            <a:r>
              <a:rPr lang="en-US" dirty="0"/>
              <a:t> </a:t>
            </a:r>
            <a:r>
              <a:rPr lang="en-US" dirty="0" err="1"/>
              <a:t>CONtrolled</a:t>
            </a:r>
            <a:r>
              <a:rPr lang="en-US" dirty="0"/>
              <a:t>”) in which </a:t>
            </a:r>
            <a:r>
              <a:rPr lang="en-US" i="1" u="sng" dirty="0"/>
              <a:t>a subject can give another subject rights to an object only with the approval of the creator of that object</a:t>
            </a:r>
          </a:p>
          <a:p>
            <a:r>
              <a:rPr lang="en-US" dirty="0"/>
              <a:t>Suppose a subject </a:t>
            </a:r>
            <a:r>
              <a:rPr lang="en-US" i="1" dirty="0"/>
              <a:t>s </a:t>
            </a:r>
            <a:r>
              <a:rPr lang="en-US" dirty="0"/>
              <a:t>∈ </a:t>
            </a:r>
            <a:r>
              <a:rPr lang="en-US" i="1" dirty="0"/>
              <a:t>S </a:t>
            </a:r>
            <a:r>
              <a:rPr lang="en-US" dirty="0"/>
              <a:t>marks an object </a:t>
            </a:r>
            <a:r>
              <a:rPr lang="en-US" i="1" dirty="0"/>
              <a:t>o </a:t>
            </a:r>
            <a:r>
              <a:rPr lang="en-US" dirty="0"/>
              <a:t>∈ </a:t>
            </a:r>
            <a:r>
              <a:rPr lang="en-US" i="1" dirty="0"/>
              <a:t>O </a:t>
            </a:r>
            <a:r>
              <a:rPr lang="en-US" dirty="0"/>
              <a:t>as ORCON on behalf of organization </a:t>
            </a:r>
            <a:r>
              <a:rPr lang="en-US" i="1" dirty="0"/>
              <a:t>X</a:t>
            </a:r>
            <a:r>
              <a:rPr lang="en-US" dirty="0"/>
              <a:t>. </a:t>
            </a:r>
          </a:p>
          <a:p>
            <a:r>
              <a:rPr lang="en-US" dirty="0"/>
              <a:t>Organization </a:t>
            </a:r>
            <a:r>
              <a:rPr lang="en-US" i="1" dirty="0"/>
              <a:t>X </a:t>
            </a:r>
            <a:r>
              <a:rPr lang="en-US" dirty="0"/>
              <a:t>allows </a:t>
            </a:r>
            <a:r>
              <a:rPr lang="en-US" i="1" dirty="0"/>
              <a:t>o </a:t>
            </a:r>
            <a:r>
              <a:rPr lang="en-US" dirty="0"/>
              <a:t>to be disclosed to subjects acting on behalf of a second organization, </a:t>
            </a:r>
            <a:r>
              <a:rPr lang="en-US" i="1" dirty="0"/>
              <a:t>Y</a:t>
            </a:r>
            <a:r>
              <a:rPr lang="en-US" dirty="0"/>
              <a:t>, subject to the following restrictions.</a:t>
            </a:r>
          </a:p>
          <a:p>
            <a:pPr marL="914400" lvl="1" indent="-514350">
              <a:buFont typeface="+mj-lt"/>
              <a:buAutoNum type="arabicPeriod"/>
            </a:pPr>
            <a:r>
              <a:rPr lang="en-US" dirty="0"/>
              <a:t>The object </a:t>
            </a:r>
            <a:r>
              <a:rPr lang="en-US" i="1" dirty="0"/>
              <a:t>o </a:t>
            </a:r>
            <a:r>
              <a:rPr lang="en-US" dirty="0"/>
              <a:t>cannot be released to subjects acting on behalf of other </a:t>
            </a:r>
            <a:r>
              <a:rPr lang="it-IT" dirty="0" err="1"/>
              <a:t>organizations</a:t>
            </a:r>
            <a:r>
              <a:rPr lang="it-IT" dirty="0"/>
              <a:t> </a:t>
            </a:r>
            <a:r>
              <a:rPr lang="it-IT" dirty="0" err="1"/>
              <a:t>without</a:t>
            </a:r>
            <a:r>
              <a:rPr lang="it-IT" dirty="0"/>
              <a:t> </a:t>
            </a:r>
            <a:r>
              <a:rPr lang="it-IT" i="1" dirty="0" err="1"/>
              <a:t>X</a:t>
            </a:r>
            <a:r>
              <a:rPr lang="it-IT" dirty="0" err="1"/>
              <a:t>’s</a:t>
            </a:r>
            <a:r>
              <a:rPr lang="it-IT" dirty="0"/>
              <a:t> </a:t>
            </a:r>
            <a:r>
              <a:rPr lang="it-IT" dirty="0" err="1"/>
              <a:t>permission</a:t>
            </a:r>
            <a:r>
              <a:rPr lang="it-IT" dirty="0"/>
              <a:t>.</a:t>
            </a:r>
          </a:p>
          <a:p>
            <a:pPr marL="914400" lvl="1" indent="-514350">
              <a:buFont typeface="+mj-lt"/>
              <a:buAutoNum type="arabicPeriod"/>
            </a:pPr>
            <a:r>
              <a:rPr lang="en-US" dirty="0"/>
              <a:t>Any copies of </a:t>
            </a:r>
            <a:r>
              <a:rPr lang="en-US" i="1" dirty="0"/>
              <a:t>o </a:t>
            </a:r>
            <a:r>
              <a:rPr lang="en-US" dirty="0"/>
              <a:t>must have the same restrictions placed on it.</a:t>
            </a:r>
            <a:endParaRPr lang="it-IT" dirty="0"/>
          </a:p>
        </p:txBody>
      </p:sp>
    </p:spTree>
    <p:extLst>
      <p:ext uri="{BB962C8B-B14F-4D97-AF65-F5344CB8AC3E}">
        <p14:creationId xmlns:p14="http://schemas.microsoft.com/office/powerpoint/2010/main" val="55570694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Drawbacks</a:t>
            </a:r>
            <a:endParaRPr lang="it-IT" dirty="0"/>
          </a:p>
        </p:txBody>
      </p:sp>
      <p:sp>
        <p:nvSpPr>
          <p:cNvPr id="3" name="Segnaposto contenuto 2"/>
          <p:cNvSpPr>
            <a:spLocks noGrp="1"/>
          </p:cNvSpPr>
          <p:nvPr>
            <p:ph idx="1"/>
          </p:nvPr>
        </p:nvSpPr>
        <p:spPr/>
        <p:txBody>
          <a:bodyPr>
            <a:normAutofit fontScale="70000" lnSpcReduction="20000"/>
          </a:bodyPr>
          <a:lstStyle/>
          <a:p>
            <a:r>
              <a:rPr lang="en-US" dirty="0"/>
              <a:t>Mandatory access controls are theoretically sufficient for this purpose, but in practice have a serious drawback. Associate a separate category </a:t>
            </a:r>
            <a:r>
              <a:rPr lang="en-US" i="1" dirty="0"/>
              <a:t>C </a:t>
            </a:r>
            <a:r>
              <a:rPr lang="en-US" dirty="0"/>
              <a:t>containing </a:t>
            </a:r>
            <a:r>
              <a:rPr lang="en-US" i="1" dirty="0"/>
              <a:t>o</a:t>
            </a:r>
            <a:r>
              <a:rPr lang="en-US" dirty="0"/>
              <a:t>, </a:t>
            </a:r>
            <a:r>
              <a:rPr lang="en-US" i="1" dirty="0"/>
              <a:t>X</a:t>
            </a:r>
            <a:r>
              <a:rPr lang="en-US" dirty="0"/>
              <a:t>, and </a:t>
            </a:r>
            <a:r>
              <a:rPr lang="en-US" i="1" dirty="0"/>
              <a:t>Y </a:t>
            </a:r>
            <a:r>
              <a:rPr lang="en-US" dirty="0"/>
              <a:t>and nothing else. </a:t>
            </a:r>
          </a:p>
          <a:p>
            <a:r>
              <a:rPr lang="en-US" dirty="0"/>
              <a:t>If a subject </a:t>
            </a:r>
            <a:r>
              <a:rPr lang="en-US" i="1" dirty="0"/>
              <a:t>y </a:t>
            </a:r>
            <a:r>
              <a:rPr lang="en-US" dirty="0"/>
              <a:t>∈ </a:t>
            </a:r>
            <a:r>
              <a:rPr lang="en-US" i="1" dirty="0"/>
              <a:t>Y </a:t>
            </a:r>
            <a:r>
              <a:rPr lang="en-US" dirty="0"/>
              <a:t>wishes to read </a:t>
            </a:r>
            <a:r>
              <a:rPr lang="en-US" i="1" dirty="0"/>
              <a:t>o</a:t>
            </a:r>
            <a:r>
              <a:rPr lang="en-US" dirty="0"/>
              <a:t>, </a:t>
            </a:r>
            <a:r>
              <a:rPr lang="en-US" i="1" dirty="0"/>
              <a:t>x </a:t>
            </a:r>
            <a:r>
              <a:rPr lang="en-US" dirty="0"/>
              <a:t>∈ </a:t>
            </a:r>
            <a:r>
              <a:rPr lang="en-US" i="1" dirty="0"/>
              <a:t>X </a:t>
            </a:r>
            <a:r>
              <a:rPr lang="en-US" dirty="0"/>
              <a:t>makes a copy </a:t>
            </a:r>
            <a:r>
              <a:rPr lang="en-US" i="1" dirty="0"/>
              <a:t>o´ </a:t>
            </a:r>
            <a:r>
              <a:rPr lang="en-US" dirty="0"/>
              <a:t>of </a:t>
            </a:r>
            <a:r>
              <a:rPr lang="en-US" i="1" dirty="0"/>
              <a:t>o</a:t>
            </a:r>
            <a:r>
              <a:rPr lang="en-US" dirty="0"/>
              <a:t>. The copy </a:t>
            </a:r>
            <a:r>
              <a:rPr lang="en-US" i="1" dirty="0"/>
              <a:t>o´ </a:t>
            </a:r>
            <a:r>
              <a:rPr lang="en-US" dirty="0"/>
              <a:t>is in </a:t>
            </a:r>
            <a:r>
              <a:rPr lang="en-US" i="1" dirty="0"/>
              <a:t>C</a:t>
            </a:r>
            <a:r>
              <a:rPr lang="en-US" dirty="0"/>
              <a:t>, so unless </a:t>
            </a:r>
            <a:r>
              <a:rPr lang="en-US" i="1" dirty="0"/>
              <a:t>z </a:t>
            </a:r>
            <a:r>
              <a:rPr lang="en-US" dirty="0"/>
              <a:t>∈ </a:t>
            </a:r>
            <a:r>
              <a:rPr lang="en-US" i="1" dirty="0"/>
              <a:t>Z </a:t>
            </a:r>
            <a:r>
              <a:rPr lang="en-US" dirty="0"/>
              <a:t>is also in category </a:t>
            </a:r>
            <a:r>
              <a:rPr lang="en-US" i="1" dirty="0"/>
              <a:t>C</a:t>
            </a:r>
            <a:r>
              <a:rPr lang="en-US" dirty="0"/>
              <a:t>, </a:t>
            </a:r>
            <a:r>
              <a:rPr lang="en-US" i="1" dirty="0"/>
              <a:t>y </a:t>
            </a:r>
            <a:r>
              <a:rPr lang="en-US" dirty="0"/>
              <a:t>cannot give </a:t>
            </a:r>
            <a:r>
              <a:rPr lang="en-US" i="1" dirty="0"/>
              <a:t>z </a:t>
            </a:r>
            <a:r>
              <a:rPr lang="en-US" dirty="0"/>
              <a:t>access to </a:t>
            </a:r>
            <a:r>
              <a:rPr lang="it-IT" i="1" dirty="0"/>
              <a:t>o</a:t>
            </a:r>
            <a:r>
              <a:rPr lang="it-IT" dirty="0"/>
              <a:t>´. </a:t>
            </a:r>
            <a:r>
              <a:rPr lang="it-IT" dirty="0" err="1"/>
              <a:t>This</a:t>
            </a:r>
            <a:r>
              <a:rPr lang="it-IT" dirty="0"/>
              <a:t> </a:t>
            </a:r>
            <a:r>
              <a:rPr lang="it-IT" dirty="0" err="1"/>
              <a:t>demonstrates</a:t>
            </a:r>
            <a:r>
              <a:rPr lang="it-IT" dirty="0"/>
              <a:t>  </a:t>
            </a:r>
            <a:r>
              <a:rPr lang="it-IT" dirty="0" err="1"/>
              <a:t>adequacy</a:t>
            </a:r>
            <a:r>
              <a:rPr lang="it-IT" dirty="0"/>
              <a:t>.</a:t>
            </a:r>
          </a:p>
          <a:p>
            <a:r>
              <a:rPr lang="en-US" dirty="0"/>
              <a:t>A second problem with mandatory access controls arises from the abstraction.</a:t>
            </a:r>
          </a:p>
          <a:p>
            <a:r>
              <a:rPr lang="en-US" dirty="0"/>
              <a:t>Organizations that use categories grant access to individuals on a “need to know” basis.</a:t>
            </a:r>
          </a:p>
          <a:p>
            <a:r>
              <a:rPr lang="en-US" dirty="0"/>
              <a:t>The creation of categories to enforce ORCON implies local control of categories rather than central control, and a set of rules dictating who has access to each </a:t>
            </a:r>
            <a:r>
              <a:rPr lang="it-IT" dirty="0" err="1"/>
              <a:t>compartment</a:t>
            </a:r>
            <a:r>
              <a:rPr lang="it-IT" dirty="0"/>
              <a:t>.</a:t>
            </a:r>
          </a:p>
          <a:p>
            <a:r>
              <a:rPr lang="en-US" dirty="0"/>
              <a:t>ORCON abstracts none of this.</a:t>
            </a:r>
            <a:endParaRPr lang="it-IT" dirty="0"/>
          </a:p>
        </p:txBody>
      </p:sp>
    </p:spTree>
    <p:extLst>
      <p:ext uri="{BB962C8B-B14F-4D97-AF65-F5344CB8AC3E}">
        <p14:creationId xmlns:p14="http://schemas.microsoft.com/office/powerpoint/2010/main" val="423713810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85000" lnSpcReduction="20000"/>
          </a:bodyPr>
          <a:lstStyle/>
          <a:p>
            <a:r>
              <a:rPr lang="en-US" dirty="0"/>
              <a:t>A solution is to combine features of the MAC and DAC models. The rules are</a:t>
            </a:r>
          </a:p>
          <a:p>
            <a:pPr marL="514350" indent="-514350">
              <a:buFont typeface="+mj-lt"/>
              <a:buAutoNum type="arabicPeriod"/>
            </a:pPr>
            <a:r>
              <a:rPr lang="en-US" dirty="0"/>
              <a:t>The owner of an object cannot change the access controls of the object.</a:t>
            </a:r>
          </a:p>
          <a:p>
            <a:pPr marL="514350" indent="-514350">
              <a:buFont typeface="+mj-lt"/>
              <a:buAutoNum type="arabicPeriod"/>
            </a:pPr>
            <a:r>
              <a:rPr lang="en-US" dirty="0"/>
              <a:t>When an object is copied, the access control restrictions of that source are copied and bound to the target of the copy.</a:t>
            </a:r>
          </a:p>
          <a:p>
            <a:pPr marL="514350" indent="-514350">
              <a:buFont typeface="+mj-lt"/>
              <a:buAutoNum type="arabicPeriod"/>
            </a:pPr>
            <a:r>
              <a:rPr lang="en-US" dirty="0"/>
              <a:t>The creator (originator) can alter the access control restrictions on a per subject </a:t>
            </a:r>
            <a:r>
              <a:rPr lang="it-IT" dirty="0"/>
              <a:t>and per-</a:t>
            </a:r>
            <a:r>
              <a:rPr lang="it-IT" dirty="0" err="1"/>
              <a:t>object</a:t>
            </a:r>
            <a:r>
              <a:rPr lang="it-IT" dirty="0"/>
              <a:t> </a:t>
            </a:r>
            <a:r>
              <a:rPr lang="it-IT" dirty="0" err="1"/>
              <a:t>basis</a:t>
            </a:r>
            <a:r>
              <a:rPr lang="it-IT" dirty="0"/>
              <a:t>.</a:t>
            </a:r>
          </a:p>
          <a:p>
            <a:r>
              <a:rPr lang="en-US" dirty="0"/>
              <a:t>The critical observation here is that the access controls associated with the object are under the control of the </a:t>
            </a:r>
            <a:r>
              <a:rPr lang="en-US" i="1" dirty="0"/>
              <a:t>originator </a:t>
            </a:r>
            <a:r>
              <a:rPr lang="en-US" dirty="0"/>
              <a:t>and not the owner of the object</a:t>
            </a:r>
            <a:endParaRPr lang="it-IT" dirty="0"/>
          </a:p>
        </p:txBody>
      </p:sp>
    </p:spTree>
    <p:extLst>
      <p:ext uri="{BB962C8B-B14F-4D97-AF65-F5344CB8AC3E}">
        <p14:creationId xmlns:p14="http://schemas.microsoft.com/office/powerpoint/2010/main" val="394182485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a:t>Role-Based</a:t>
            </a:r>
            <a:r>
              <a:rPr lang="it-IT" b="1" dirty="0"/>
              <a:t> Access Control</a:t>
            </a:r>
            <a:endParaRPr lang="it-IT" dirty="0"/>
          </a:p>
        </p:txBody>
      </p:sp>
      <p:sp>
        <p:nvSpPr>
          <p:cNvPr id="3" name="Segnaposto contenuto 2"/>
          <p:cNvSpPr>
            <a:spLocks noGrp="1"/>
          </p:cNvSpPr>
          <p:nvPr>
            <p:ph idx="1"/>
          </p:nvPr>
        </p:nvSpPr>
        <p:spPr/>
        <p:txBody>
          <a:bodyPr>
            <a:normAutofit fontScale="55000" lnSpcReduction="20000"/>
          </a:bodyPr>
          <a:lstStyle/>
          <a:p>
            <a:r>
              <a:rPr lang="en-US" dirty="0"/>
              <a:t>The ability, or need, to access information may depend on one’s job functions.</a:t>
            </a:r>
          </a:p>
          <a:p>
            <a:r>
              <a:rPr lang="en-US" b="1" dirty="0"/>
              <a:t>Definition 7–7. </a:t>
            </a:r>
            <a:r>
              <a:rPr lang="en-US" dirty="0"/>
              <a:t>A </a:t>
            </a:r>
            <a:r>
              <a:rPr lang="en-US" i="1" dirty="0"/>
              <a:t>role </a:t>
            </a:r>
            <a:r>
              <a:rPr lang="en-US" dirty="0"/>
              <a:t>is a collection of job functions. Each role </a:t>
            </a:r>
            <a:r>
              <a:rPr lang="en-US" i="1" dirty="0"/>
              <a:t>r </a:t>
            </a:r>
            <a:r>
              <a:rPr lang="en-US" dirty="0"/>
              <a:t>is authorized to perform one or more transactions (actions in support of a job function).</a:t>
            </a:r>
          </a:p>
          <a:p>
            <a:r>
              <a:rPr lang="en-US" dirty="0"/>
              <a:t>The set of authorized transactions for </a:t>
            </a:r>
            <a:r>
              <a:rPr lang="en-US" i="1" dirty="0"/>
              <a:t>r </a:t>
            </a:r>
            <a:r>
              <a:rPr lang="en-US" dirty="0"/>
              <a:t>is written </a:t>
            </a:r>
            <a:r>
              <a:rPr lang="en-US" i="1" dirty="0"/>
              <a:t>trans</a:t>
            </a:r>
            <a:r>
              <a:rPr lang="en-US" dirty="0"/>
              <a:t>(</a:t>
            </a:r>
            <a:r>
              <a:rPr lang="en-US" i="1" dirty="0"/>
              <a:t>r</a:t>
            </a:r>
            <a:r>
              <a:rPr lang="en-US" dirty="0"/>
              <a:t>).</a:t>
            </a:r>
          </a:p>
          <a:p>
            <a:endParaRPr lang="en-US" dirty="0"/>
          </a:p>
          <a:p>
            <a:r>
              <a:rPr lang="en-US" b="1" dirty="0"/>
              <a:t>Definition 7–8. </a:t>
            </a:r>
            <a:r>
              <a:rPr lang="en-US" dirty="0"/>
              <a:t>The </a:t>
            </a:r>
            <a:r>
              <a:rPr lang="en-US" i="1" dirty="0"/>
              <a:t>active role of a subject s</a:t>
            </a:r>
            <a:r>
              <a:rPr lang="en-US" dirty="0"/>
              <a:t>, written </a:t>
            </a:r>
            <a:r>
              <a:rPr lang="en-US" i="1" dirty="0" err="1"/>
              <a:t>actr</a:t>
            </a:r>
            <a:r>
              <a:rPr lang="en-US" dirty="0"/>
              <a:t>(</a:t>
            </a:r>
            <a:r>
              <a:rPr lang="en-US" i="1" dirty="0"/>
              <a:t>s</a:t>
            </a:r>
            <a:r>
              <a:rPr lang="en-US" dirty="0"/>
              <a:t>), is the role that </a:t>
            </a:r>
            <a:r>
              <a:rPr lang="en-US" i="1" dirty="0"/>
              <a:t>s </a:t>
            </a:r>
            <a:r>
              <a:rPr lang="it-IT" dirty="0" err="1"/>
              <a:t>is</a:t>
            </a:r>
            <a:r>
              <a:rPr lang="it-IT" dirty="0"/>
              <a:t> </a:t>
            </a:r>
            <a:r>
              <a:rPr lang="it-IT" dirty="0" err="1"/>
              <a:t>currently</a:t>
            </a:r>
            <a:r>
              <a:rPr lang="it-IT" dirty="0"/>
              <a:t> </a:t>
            </a:r>
            <a:r>
              <a:rPr lang="it-IT" dirty="0" err="1"/>
              <a:t>performing</a:t>
            </a:r>
            <a:r>
              <a:rPr lang="it-IT" dirty="0"/>
              <a:t>.</a:t>
            </a:r>
          </a:p>
          <a:p>
            <a:endParaRPr lang="it-IT" dirty="0"/>
          </a:p>
          <a:p>
            <a:r>
              <a:rPr lang="en-US" b="1" dirty="0"/>
              <a:t>Definition 7–9. </a:t>
            </a:r>
            <a:r>
              <a:rPr lang="en-US" dirty="0"/>
              <a:t>The </a:t>
            </a:r>
            <a:r>
              <a:rPr lang="en-US" i="1" dirty="0"/>
              <a:t>authorized roles of a subject s</a:t>
            </a:r>
            <a:r>
              <a:rPr lang="en-US" dirty="0"/>
              <a:t>, written </a:t>
            </a:r>
            <a:r>
              <a:rPr lang="en-US" i="1" dirty="0" err="1"/>
              <a:t>authr</a:t>
            </a:r>
            <a:r>
              <a:rPr lang="en-US" dirty="0"/>
              <a:t>(</a:t>
            </a:r>
            <a:r>
              <a:rPr lang="en-US" i="1" dirty="0"/>
              <a:t>s</a:t>
            </a:r>
            <a:r>
              <a:rPr lang="en-US" dirty="0"/>
              <a:t>), is the set of roles that </a:t>
            </a:r>
            <a:r>
              <a:rPr lang="en-US" i="1" dirty="0"/>
              <a:t>s </a:t>
            </a:r>
            <a:r>
              <a:rPr lang="en-US" dirty="0"/>
              <a:t>is authorized to assume.</a:t>
            </a:r>
          </a:p>
          <a:p>
            <a:r>
              <a:rPr lang="en-US" b="1" dirty="0"/>
              <a:t>Definition 7–10. </a:t>
            </a:r>
            <a:r>
              <a:rPr lang="en-US" dirty="0"/>
              <a:t>The predicate </a:t>
            </a:r>
            <a:r>
              <a:rPr lang="en-US" i="1" dirty="0" err="1"/>
              <a:t>canexec</a:t>
            </a:r>
            <a:r>
              <a:rPr lang="en-US" dirty="0"/>
              <a:t>(</a:t>
            </a:r>
            <a:r>
              <a:rPr lang="en-US" i="1" dirty="0"/>
              <a:t>s</a:t>
            </a:r>
            <a:r>
              <a:rPr lang="en-US" dirty="0"/>
              <a:t>, </a:t>
            </a:r>
            <a:r>
              <a:rPr lang="en-US" i="1" dirty="0"/>
              <a:t>t</a:t>
            </a:r>
            <a:r>
              <a:rPr lang="en-US" dirty="0"/>
              <a:t>) is true if and only if the subject </a:t>
            </a:r>
            <a:r>
              <a:rPr lang="en-US" i="1" dirty="0"/>
              <a:t>s </a:t>
            </a:r>
            <a:r>
              <a:rPr lang="en-US" dirty="0"/>
              <a:t>can execute the transaction </a:t>
            </a:r>
            <a:r>
              <a:rPr lang="en-US" i="1" dirty="0"/>
              <a:t>t </a:t>
            </a:r>
            <a:r>
              <a:rPr lang="en-US" dirty="0"/>
              <a:t>at the current time.</a:t>
            </a:r>
          </a:p>
          <a:p>
            <a:r>
              <a:rPr lang="en-US" dirty="0"/>
              <a:t>Three rules reflect the ability of a subject to execute a transaction.</a:t>
            </a:r>
          </a:p>
          <a:p>
            <a:endParaRPr lang="en-US" dirty="0"/>
          </a:p>
          <a:p>
            <a:r>
              <a:rPr lang="en-US" b="1" dirty="0"/>
              <a:t>Axiom 7–1. </a:t>
            </a:r>
            <a:r>
              <a:rPr lang="en-US" dirty="0"/>
              <a:t>Let </a:t>
            </a:r>
            <a:r>
              <a:rPr lang="en-US" i="1" dirty="0"/>
              <a:t>S </a:t>
            </a:r>
            <a:r>
              <a:rPr lang="en-US" dirty="0"/>
              <a:t>be the set of subjects and </a:t>
            </a:r>
            <a:r>
              <a:rPr lang="en-US" i="1" dirty="0"/>
              <a:t>T </a:t>
            </a:r>
            <a:r>
              <a:rPr lang="en-US" dirty="0"/>
              <a:t>the set of transactions. The </a:t>
            </a:r>
            <a:r>
              <a:rPr lang="en-US" i="1" dirty="0"/>
              <a:t>rule of role assignment </a:t>
            </a:r>
            <a:r>
              <a:rPr lang="en-US" dirty="0"/>
              <a:t>is (∀</a:t>
            </a:r>
            <a:r>
              <a:rPr lang="en-US" i="1" dirty="0"/>
              <a:t>s </a:t>
            </a:r>
            <a:r>
              <a:rPr lang="en-US" dirty="0"/>
              <a:t>∈ </a:t>
            </a:r>
            <a:r>
              <a:rPr lang="en-US" i="1" dirty="0"/>
              <a:t>S</a:t>
            </a:r>
            <a:r>
              <a:rPr lang="en-US" dirty="0"/>
              <a:t>)(∀</a:t>
            </a:r>
            <a:r>
              <a:rPr lang="en-US" i="1" dirty="0"/>
              <a:t>t </a:t>
            </a:r>
            <a:r>
              <a:rPr lang="en-US" dirty="0"/>
              <a:t>∈ </a:t>
            </a:r>
            <a:r>
              <a:rPr lang="en-US" i="1" dirty="0"/>
              <a:t>T</a:t>
            </a:r>
            <a:r>
              <a:rPr lang="en-US" dirty="0"/>
              <a:t>)[ </a:t>
            </a:r>
            <a:r>
              <a:rPr lang="en-US" i="1" dirty="0" err="1"/>
              <a:t>canexec</a:t>
            </a:r>
            <a:r>
              <a:rPr lang="en-US" dirty="0"/>
              <a:t>(</a:t>
            </a:r>
            <a:r>
              <a:rPr lang="en-US" i="1" dirty="0"/>
              <a:t>s</a:t>
            </a:r>
            <a:r>
              <a:rPr lang="en-US" dirty="0"/>
              <a:t>, </a:t>
            </a:r>
            <a:r>
              <a:rPr lang="en-US" i="1" dirty="0"/>
              <a:t>t</a:t>
            </a:r>
            <a:r>
              <a:rPr lang="en-US" dirty="0"/>
              <a:t>) → </a:t>
            </a:r>
            <a:r>
              <a:rPr lang="en-US" i="1" dirty="0" err="1"/>
              <a:t>actr</a:t>
            </a:r>
            <a:r>
              <a:rPr lang="en-US" dirty="0"/>
              <a:t>(</a:t>
            </a:r>
            <a:r>
              <a:rPr lang="en-US" i="1" dirty="0"/>
              <a:t>s</a:t>
            </a:r>
            <a:r>
              <a:rPr lang="en-US" dirty="0"/>
              <a:t>) ≠ ∅ ].</a:t>
            </a:r>
            <a:endParaRPr lang="it-IT" dirty="0"/>
          </a:p>
        </p:txBody>
      </p:sp>
    </p:spTree>
    <p:extLst>
      <p:ext uri="{BB962C8B-B14F-4D97-AF65-F5344CB8AC3E}">
        <p14:creationId xmlns:p14="http://schemas.microsoft.com/office/powerpoint/2010/main" val="115153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1F3AB6-C736-478D-989A-696754E46E22}"/>
              </a:ext>
            </a:extLst>
          </p:cNvPr>
          <p:cNvSpPr>
            <a:spLocks noGrp="1"/>
          </p:cNvSpPr>
          <p:nvPr>
            <p:ph type="title"/>
          </p:nvPr>
        </p:nvSpPr>
        <p:spPr/>
        <p:txBody>
          <a:bodyPr/>
          <a:lstStyle/>
          <a:p>
            <a:r>
              <a:rPr lang="it-IT" dirty="0"/>
              <a:t>The </a:t>
            </a:r>
            <a:r>
              <a:rPr lang="it-IT" dirty="0" err="1"/>
              <a:t>advantage</a:t>
            </a:r>
            <a:r>
              <a:rPr lang="it-IT" dirty="0"/>
              <a:t> of the </a:t>
            </a:r>
            <a:r>
              <a:rPr lang="it-IT" dirty="0" err="1"/>
              <a:t>Attacker</a:t>
            </a:r>
            <a:endParaRPr lang="it-IT" dirty="0"/>
          </a:p>
        </p:txBody>
      </p:sp>
      <p:sp>
        <p:nvSpPr>
          <p:cNvPr id="3" name="Segnaposto contenuto 2">
            <a:extLst>
              <a:ext uri="{FF2B5EF4-FFF2-40B4-BE49-F238E27FC236}">
                <a16:creationId xmlns:a16="http://schemas.microsoft.com/office/drawing/2014/main" id="{C2F9013A-12CF-45FB-9641-4B4F6439CA6E}"/>
              </a:ext>
            </a:extLst>
          </p:cNvPr>
          <p:cNvSpPr>
            <a:spLocks noGrp="1"/>
          </p:cNvSpPr>
          <p:nvPr>
            <p:ph idx="1"/>
          </p:nvPr>
        </p:nvSpPr>
        <p:spPr/>
        <p:txBody>
          <a:bodyPr/>
          <a:lstStyle/>
          <a:p>
            <a:r>
              <a:rPr lang="it-IT" dirty="0"/>
              <a:t>The </a:t>
            </a:r>
            <a:r>
              <a:rPr lang="it-IT" dirty="0" err="1"/>
              <a:t>attacker</a:t>
            </a:r>
            <a:r>
              <a:rPr lang="it-IT" dirty="0"/>
              <a:t> </a:t>
            </a:r>
            <a:r>
              <a:rPr lang="it-IT" dirty="0" err="1"/>
              <a:t>knows</a:t>
            </a:r>
            <a:r>
              <a:rPr lang="it-IT" dirty="0"/>
              <a:t> </a:t>
            </a:r>
            <a:r>
              <a:rPr lang="it-IT" dirty="0" err="1"/>
              <a:t>when</a:t>
            </a:r>
            <a:r>
              <a:rPr lang="it-IT" dirty="0"/>
              <a:t>, </a:t>
            </a:r>
            <a:r>
              <a:rPr lang="it-IT" dirty="0" err="1"/>
              <a:t>what</a:t>
            </a:r>
            <a:r>
              <a:rPr lang="it-IT" dirty="0"/>
              <a:t>, </a:t>
            </a:r>
            <a:r>
              <a:rPr lang="it-IT" dirty="0" err="1"/>
              <a:t>where</a:t>
            </a:r>
            <a:r>
              <a:rPr lang="it-IT" dirty="0"/>
              <a:t> </a:t>
            </a:r>
            <a:r>
              <a:rPr lang="it-IT" dirty="0" err="1"/>
              <a:t>will</a:t>
            </a:r>
            <a:r>
              <a:rPr lang="it-IT" dirty="0"/>
              <a:t> be </a:t>
            </a:r>
            <a:r>
              <a:rPr lang="it-IT" dirty="0" err="1"/>
              <a:t>attacked</a:t>
            </a:r>
            <a:r>
              <a:rPr lang="it-IT" dirty="0"/>
              <a:t> (from).</a:t>
            </a:r>
          </a:p>
          <a:p>
            <a:r>
              <a:rPr lang="it-IT" dirty="0"/>
              <a:t>The </a:t>
            </a:r>
            <a:r>
              <a:rPr lang="it-IT" dirty="0" err="1"/>
              <a:t>attacker</a:t>
            </a:r>
            <a:r>
              <a:rPr lang="it-IT" dirty="0"/>
              <a:t> </a:t>
            </a:r>
            <a:r>
              <a:rPr lang="it-IT" dirty="0" err="1"/>
              <a:t>wins</a:t>
            </a:r>
            <a:r>
              <a:rPr lang="it-IT" dirty="0"/>
              <a:t> </a:t>
            </a:r>
            <a:r>
              <a:rPr lang="it-IT" dirty="0" err="1"/>
              <a:t>if</a:t>
            </a:r>
            <a:r>
              <a:rPr lang="it-IT" dirty="0"/>
              <a:t> </a:t>
            </a:r>
            <a:r>
              <a:rPr lang="it-IT" dirty="0" err="1"/>
              <a:t>wins</a:t>
            </a:r>
            <a:r>
              <a:rPr lang="it-IT" dirty="0"/>
              <a:t> 1 time</a:t>
            </a:r>
          </a:p>
          <a:p>
            <a:r>
              <a:rPr lang="it-IT" dirty="0"/>
              <a:t>The </a:t>
            </a:r>
            <a:r>
              <a:rPr lang="it-IT" dirty="0" err="1"/>
              <a:t>defender</a:t>
            </a:r>
            <a:r>
              <a:rPr lang="it-IT" dirty="0"/>
              <a:t> </a:t>
            </a:r>
            <a:r>
              <a:rPr lang="it-IT" dirty="0" err="1"/>
              <a:t>loses</a:t>
            </a:r>
            <a:r>
              <a:rPr lang="it-IT" dirty="0"/>
              <a:t> </a:t>
            </a:r>
            <a:r>
              <a:rPr lang="it-IT" dirty="0" err="1"/>
              <a:t>if</a:t>
            </a:r>
            <a:r>
              <a:rPr lang="it-IT" dirty="0"/>
              <a:t> </a:t>
            </a:r>
            <a:r>
              <a:rPr lang="it-IT" dirty="0" err="1"/>
              <a:t>loses</a:t>
            </a:r>
            <a:r>
              <a:rPr lang="it-IT" dirty="0"/>
              <a:t> 1 time</a:t>
            </a:r>
          </a:p>
        </p:txBody>
      </p:sp>
    </p:spTree>
    <p:extLst>
      <p:ext uri="{BB962C8B-B14F-4D97-AF65-F5344CB8AC3E}">
        <p14:creationId xmlns:p14="http://schemas.microsoft.com/office/powerpoint/2010/main" val="218414032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55000" lnSpcReduction="20000"/>
          </a:bodyPr>
          <a:lstStyle/>
          <a:p>
            <a:r>
              <a:rPr lang="en-US" b="1" dirty="0"/>
              <a:t>Axiom 7–2. </a:t>
            </a:r>
            <a:r>
              <a:rPr lang="en-US" dirty="0"/>
              <a:t>Let </a:t>
            </a:r>
            <a:r>
              <a:rPr lang="en-US" i="1" dirty="0"/>
              <a:t>S </a:t>
            </a:r>
            <a:r>
              <a:rPr lang="en-US" dirty="0"/>
              <a:t>be the set of subjects. Then the </a:t>
            </a:r>
            <a:r>
              <a:rPr lang="en-US" i="1" dirty="0"/>
              <a:t>rule of role authorization </a:t>
            </a:r>
            <a:r>
              <a:rPr lang="en-US" dirty="0"/>
              <a:t>is </a:t>
            </a:r>
            <a:r>
              <a:rPr lang="it-IT" dirty="0"/>
              <a:t>(∀</a:t>
            </a:r>
            <a:r>
              <a:rPr lang="it-IT" i="1" dirty="0"/>
              <a:t>s </a:t>
            </a:r>
            <a:r>
              <a:rPr lang="it-IT" dirty="0"/>
              <a:t>∈ </a:t>
            </a:r>
            <a:r>
              <a:rPr lang="it-IT" i="1" dirty="0"/>
              <a:t>S</a:t>
            </a:r>
            <a:r>
              <a:rPr lang="it-IT" dirty="0"/>
              <a:t>)[ </a:t>
            </a:r>
            <a:r>
              <a:rPr lang="it-IT" i="1" dirty="0" err="1"/>
              <a:t>actr</a:t>
            </a:r>
            <a:r>
              <a:rPr lang="it-IT" dirty="0"/>
              <a:t>(</a:t>
            </a:r>
            <a:r>
              <a:rPr lang="it-IT" i="1" dirty="0"/>
              <a:t>s</a:t>
            </a:r>
            <a:r>
              <a:rPr lang="it-IT" dirty="0"/>
              <a:t>) ⊆ </a:t>
            </a:r>
            <a:r>
              <a:rPr lang="it-IT" i="1" dirty="0" err="1"/>
              <a:t>authr</a:t>
            </a:r>
            <a:r>
              <a:rPr lang="it-IT" dirty="0"/>
              <a:t>(</a:t>
            </a:r>
            <a:r>
              <a:rPr lang="it-IT" i="1" dirty="0"/>
              <a:t>s</a:t>
            </a:r>
            <a:r>
              <a:rPr lang="it-IT" dirty="0"/>
              <a:t>) ].</a:t>
            </a:r>
          </a:p>
          <a:p>
            <a:r>
              <a:rPr lang="en-US" b="1" dirty="0"/>
              <a:t>Axiom 7–3. </a:t>
            </a:r>
            <a:r>
              <a:rPr lang="en-US" dirty="0"/>
              <a:t>Let </a:t>
            </a:r>
            <a:r>
              <a:rPr lang="en-US" i="1" dirty="0"/>
              <a:t>S </a:t>
            </a:r>
            <a:r>
              <a:rPr lang="en-US" dirty="0"/>
              <a:t>be the set of subjects and </a:t>
            </a:r>
            <a:r>
              <a:rPr lang="en-US" i="1" dirty="0"/>
              <a:t>T </a:t>
            </a:r>
            <a:r>
              <a:rPr lang="en-US" dirty="0"/>
              <a:t>the set of transactions. The </a:t>
            </a:r>
            <a:r>
              <a:rPr lang="en-US" i="1" dirty="0"/>
              <a:t>rule of transaction authorization </a:t>
            </a:r>
            <a:r>
              <a:rPr lang="en-US" dirty="0"/>
              <a:t>is (∀</a:t>
            </a:r>
            <a:r>
              <a:rPr lang="en-US" i="1" dirty="0"/>
              <a:t>s </a:t>
            </a:r>
            <a:r>
              <a:rPr lang="en-US" dirty="0"/>
              <a:t>∈ </a:t>
            </a:r>
            <a:r>
              <a:rPr lang="en-US" i="1" dirty="0"/>
              <a:t>S</a:t>
            </a:r>
            <a:r>
              <a:rPr lang="en-US" dirty="0"/>
              <a:t>)(∀</a:t>
            </a:r>
            <a:r>
              <a:rPr lang="en-US" i="1" dirty="0"/>
              <a:t>t </a:t>
            </a:r>
            <a:r>
              <a:rPr lang="en-US" dirty="0"/>
              <a:t>∈ </a:t>
            </a:r>
            <a:r>
              <a:rPr lang="en-US" i="1" dirty="0"/>
              <a:t>T</a:t>
            </a:r>
            <a:r>
              <a:rPr lang="en-US" dirty="0"/>
              <a:t>)[ </a:t>
            </a:r>
            <a:r>
              <a:rPr lang="en-US" i="1" dirty="0" err="1"/>
              <a:t>canexec</a:t>
            </a:r>
            <a:r>
              <a:rPr lang="en-US" dirty="0"/>
              <a:t>(</a:t>
            </a:r>
            <a:r>
              <a:rPr lang="en-US" i="1" dirty="0"/>
              <a:t>s</a:t>
            </a:r>
            <a:r>
              <a:rPr lang="en-US" dirty="0"/>
              <a:t>, </a:t>
            </a:r>
            <a:r>
              <a:rPr lang="en-US" i="1" dirty="0"/>
              <a:t>t</a:t>
            </a:r>
            <a:r>
              <a:rPr lang="en-US" dirty="0"/>
              <a:t>) → </a:t>
            </a:r>
            <a:r>
              <a:rPr lang="en-US" i="1" dirty="0"/>
              <a:t>t </a:t>
            </a:r>
            <a:r>
              <a:rPr lang="en-US" dirty="0"/>
              <a:t>∈ </a:t>
            </a:r>
            <a:r>
              <a:rPr lang="it-IT" i="1" dirty="0"/>
              <a:t>trans</a:t>
            </a:r>
            <a:r>
              <a:rPr lang="it-IT" dirty="0"/>
              <a:t>(</a:t>
            </a:r>
            <a:r>
              <a:rPr lang="it-IT" i="1" dirty="0" err="1"/>
              <a:t>actr</a:t>
            </a:r>
            <a:r>
              <a:rPr lang="it-IT" dirty="0"/>
              <a:t>(</a:t>
            </a:r>
            <a:r>
              <a:rPr lang="it-IT" i="1" dirty="0"/>
              <a:t>s</a:t>
            </a:r>
            <a:r>
              <a:rPr lang="it-IT" dirty="0"/>
              <a:t>)) ].</a:t>
            </a:r>
          </a:p>
          <a:p>
            <a:r>
              <a:rPr lang="en-US" dirty="0"/>
              <a:t>The forms of these axioms restrict the transactions that can be performed.</a:t>
            </a:r>
          </a:p>
          <a:p>
            <a:r>
              <a:rPr lang="en-US" dirty="0"/>
              <a:t>They do not ensure that the allowed transactions can be executed. This suggests that role-based access control (RBAC) is a form of mandatory access control. </a:t>
            </a:r>
          </a:p>
          <a:p>
            <a:r>
              <a:rPr lang="en-US" dirty="0"/>
              <a:t>The axioms state rules that must be satisfied before a transaction can be executed. </a:t>
            </a:r>
          </a:p>
          <a:p>
            <a:r>
              <a:rPr lang="en-US" dirty="0"/>
              <a:t>Discretionary access control mechanisms may further restrict transactions.</a:t>
            </a:r>
          </a:p>
          <a:p>
            <a:r>
              <a:rPr lang="en-US" b="1" dirty="0"/>
              <a:t>Definition 7–11. </a:t>
            </a:r>
            <a:r>
              <a:rPr lang="en-US" dirty="0"/>
              <a:t>Let </a:t>
            </a:r>
            <a:r>
              <a:rPr lang="en-US" i="1" dirty="0"/>
              <a:t>r </a:t>
            </a:r>
            <a:r>
              <a:rPr lang="en-US" dirty="0"/>
              <a:t>be a role, and let </a:t>
            </a:r>
            <a:r>
              <a:rPr lang="en-US" i="1" dirty="0"/>
              <a:t>s </a:t>
            </a:r>
            <a:r>
              <a:rPr lang="en-US" dirty="0"/>
              <a:t>be a subject such that </a:t>
            </a:r>
            <a:r>
              <a:rPr lang="en-US" i="1" dirty="0"/>
              <a:t>r </a:t>
            </a:r>
            <a:r>
              <a:rPr lang="en-US" dirty="0"/>
              <a:t>∈ </a:t>
            </a:r>
            <a:r>
              <a:rPr lang="en-US" i="1" dirty="0" err="1"/>
              <a:t>authr</a:t>
            </a:r>
            <a:r>
              <a:rPr lang="en-US" dirty="0"/>
              <a:t>(</a:t>
            </a:r>
            <a:r>
              <a:rPr lang="en-US" i="1" dirty="0"/>
              <a:t>s</a:t>
            </a:r>
            <a:r>
              <a:rPr lang="en-US" dirty="0"/>
              <a:t>). Then the predicate </a:t>
            </a:r>
            <a:r>
              <a:rPr lang="en-US" i="1" dirty="0" err="1"/>
              <a:t>meauth</a:t>
            </a:r>
            <a:r>
              <a:rPr lang="en-US" dirty="0"/>
              <a:t>(</a:t>
            </a:r>
            <a:r>
              <a:rPr lang="en-US" i="1" dirty="0"/>
              <a:t>r</a:t>
            </a:r>
            <a:r>
              <a:rPr lang="en-US" dirty="0"/>
              <a:t>) (for </a:t>
            </a:r>
            <a:r>
              <a:rPr lang="en-US" i="1" dirty="0"/>
              <a:t>mutually exclusive authorizations</a:t>
            </a:r>
            <a:r>
              <a:rPr lang="en-US" dirty="0"/>
              <a:t>) is the set of roles that </a:t>
            </a:r>
            <a:r>
              <a:rPr lang="en-US" i="1" dirty="0"/>
              <a:t>s </a:t>
            </a:r>
            <a:r>
              <a:rPr lang="en-US" dirty="0"/>
              <a:t>cannot assume because of the separation of duty requirement.</a:t>
            </a:r>
          </a:p>
          <a:p>
            <a:r>
              <a:rPr lang="en-US" dirty="0"/>
              <a:t>Putting this definition together with the above example, the principle of separation of duty can be summarized as</a:t>
            </a:r>
          </a:p>
          <a:p>
            <a:r>
              <a:rPr lang="pt-BR" dirty="0"/>
              <a:t>(∀</a:t>
            </a:r>
            <a:r>
              <a:rPr lang="pt-BR" i="1" dirty="0"/>
              <a:t>r</a:t>
            </a:r>
            <a:r>
              <a:rPr lang="pt-BR" dirty="0"/>
              <a:t>1, </a:t>
            </a:r>
            <a:r>
              <a:rPr lang="pt-BR" i="1" dirty="0"/>
              <a:t>r</a:t>
            </a:r>
            <a:r>
              <a:rPr lang="pt-BR" dirty="0"/>
              <a:t>2 ∈ </a:t>
            </a:r>
            <a:r>
              <a:rPr lang="pt-BR" i="1" dirty="0"/>
              <a:t>R</a:t>
            </a:r>
            <a:r>
              <a:rPr lang="pt-BR" dirty="0"/>
              <a:t>) [ </a:t>
            </a:r>
            <a:r>
              <a:rPr lang="pt-BR" i="1" dirty="0"/>
              <a:t>r</a:t>
            </a:r>
            <a:r>
              <a:rPr lang="pt-BR" dirty="0"/>
              <a:t>2 ∈ </a:t>
            </a:r>
            <a:r>
              <a:rPr lang="pt-BR" i="1" dirty="0"/>
              <a:t>meauth</a:t>
            </a:r>
            <a:r>
              <a:rPr lang="pt-BR" dirty="0"/>
              <a:t>(</a:t>
            </a:r>
            <a:r>
              <a:rPr lang="pt-BR" i="1" dirty="0"/>
              <a:t>r</a:t>
            </a:r>
            <a:r>
              <a:rPr lang="pt-BR" dirty="0"/>
              <a:t>1) → [ (∀</a:t>
            </a:r>
            <a:r>
              <a:rPr lang="pt-BR" i="1" dirty="0"/>
              <a:t>s </a:t>
            </a:r>
            <a:r>
              <a:rPr lang="pt-BR" dirty="0"/>
              <a:t>∈ </a:t>
            </a:r>
            <a:r>
              <a:rPr lang="pt-BR" i="1" dirty="0"/>
              <a:t>S</a:t>
            </a:r>
            <a:r>
              <a:rPr lang="pt-BR" dirty="0"/>
              <a:t>) [ </a:t>
            </a:r>
            <a:r>
              <a:rPr lang="pt-BR" i="1" dirty="0"/>
              <a:t>r</a:t>
            </a:r>
            <a:r>
              <a:rPr lang="pt-BR" dirty="0"/>
              <a:t>1 ∈ </a:t>
            </a:r>
            <a:r>
              <a:rPr lang="pt-BR" i="1" dirty="0"/>
              <a:t>authr</a:t>
            </a:r>
            <a:r>
              <a:rPr lang="pt-BR" dirty="0"/>
              <a:t>(</a:t>
            </a:r>
            <a:r>
              <a:rPr lang="pt-BR" i="1" dirty="0"/>
              <a:t>s</a:t>
            </a:r>
            <a:r>
              <a:rPr lang="pt-BR" dirty="0"/>
              <a:t>) → </a:t>
            </a:r>
            <a:r>
              <a:rPr lang="pt-BR" i="1" dirty="0"/>
              <a:t>r</a:t>
            </a:r>
            <a:r>
              <a:rPr lang="pt-BR" dirty="0"/>
              <a:t>2 ∉ </a:t>
            </a:r>
            <a:r>
              <a:rPr lang="pt-BR" i="1" dirty="0"/>
              <a:t>authr</a:t>
            </a:r>
            <a:r>
              <a:rPr lang="pt-BR" dirty="0"/>
              <a:t>(</a:t>
            </a:r>
            <a:r>
              <a:rPr lang="pt-BR" i="1" dirty="0"/>
              <a:t>s</a:t>
            </a:r>
            <a:r>
              <a:rPr lang="pt-BR" dirty="0"/>
              <a:t>) ] ] ]</a:t>
            </a:r>
            <a:endParaRPr lang="it-IT" dirty="0"/>
          </a:p>
        </p:txBody>
      </p:sp>
    </p:spTree>
    <p:extLst>
      <p:ext uri="{BB962C8B-B14F-4D97-AF65-F5344CB8AC3E}">
        <p14:creationId xmlns:p14="http://schemas.microsoft.com/office/powerpoint/2010/main" val="426917956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jokes on programming">
            <a:extLst>
              <a:ext uri="{FF2B5EF4-FFF2-40B4-BE49-F238E27FC236}">
                <a16:creationId xmlns:a16="http://schemas.microsoft.com/office/drawing/2014/main" id="{C7393499-EBF0-44BA-91E3-B63E586B3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619250"/>
            <a:ext cx="66675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473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DD9860C-06C9-4739-A42E-27441089A06A}"/>
              </a:ext>
            </a:extLst>
          </p:cNvPr>
          <p:cNvSpPr>
            <a:spLocks noGrp="1"/>
          </p:cNvSpPr>
          <p:nvPr>
            <p:ph idx="1"/>
          </p:nvPr>
        </p:nvSpPr>
        <p:spPr>
          <a:xfrm>
            <a:off x="611560" y="188640"/>
            <a:ext cx="8229600" cy="748680"/>
          </a:xfrm>
        </p:spPr>
        <p:txBody>
          <a:bodyPr/>
          <a:lstStyle/>
          <a:p>
            <a:pPr marL="0" indent="0">
              <a:buNone/>
            </a:pPr>
            <a:r>
              <a:rPr lang="it-IT" dirty="0" err="1"/>
              <a:t>Does</a:t>
            </a:r>
            <a:r>
              <a:rPr lang="it-IT" dirty="0"/>
              <a:t> security </a:t>
            </a:r>
            <a:r>
              <a:rPr lang="it-IT" dirty="0" err="1"/>
              <a:t>affect</a:t>
            </a:r>
            <a:r>
              <a:rPr lang="it-IT" dirty="0"/>
              <a:t> the </a:t>
            </a:r>
            <a:r>
              <a:rPr lang="it-IT" dirty="0" err="1"/>
              <a:t>quality</a:t>
            </a:r>
            <a:r>
              <a:rPr lang="it-IT" dirty="0"/>
              <a:t> of software?</a:t>
            </a:r>
          </a:p>
        </p:txBody>
      </p:sp>
      <p:pic>
        <p:nvPicPr>
          <p:cNvPr id="4" name="Immagine 3">
            <a:extLst>
              <a:ext uri="{FF2B5EF4-FFF2-40B4-BE49-F238E27FC236}">
                <a16:creationId xmlns:a16="http://schemas.microsoft.com/office/drawing/2014/main" id="{FC871C70-850A-4925-9DDD-43CC6A5ADB5A}"/>
              </a:ext>
            </a:extLst>
          </p:cNvPr>
          <p:cNvPicPr>
            <a:picLocks noChangeAspect="1"/>
          </p:cNvPicPr>
          <p:nvPr/>
        </p:nvPicPr>
        <p:blipFill>
          <a:blip r:embed="rId2"/>
          <a:stretch>
            <a:fillRect/>
          </a:stretch>
        </p:blipFill>
        <p:spPr>
          <a:xfrm>
            <a:off x="1143000" y="1152525"/>
            <a:ext cx="6858000" cy="4552950"/>
          </a:xfrm>
          <a:prstGeom prst="rect">
            <a:avLst/>
          </a:prstGeom>
        </p:spPr>
      </p:pic>
    </p:spTree>
    <p:extLst>
      <p:ext uri="{BB962C8B-B14F-4D97-AF65-F5344CB8AC3E}">
        <p14:creationId xmlns:p14="http://schemas.microsoft.com/office/powerpoint/2010/main" val="2285829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B7B223-CFC8-41CE-B765-93434FCEFBE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9533370-1524-4BFD-ABA9-39E72500F1D4}"/>
              </a:ext>
            </a:extLst>
          </p:cNvPr>
          <p:cNvSpPr>
            <a:spLocks noGrp="1"/>
          </p:cNvSpPr>
          <p:nvPr>
            <p:ph idx="1"/>
          </p:nvPr>
        </p:nvSpPr>
        <p:spPr/>
        <p:txBody>
          <a:bodyPr/>
          <a:lstStyle/>
          <a:p>
            <a:endParaRPr lang="it-IT"/>
          </a:p>
        </p:txBody>
      </p:sp>
      <p:sp>
        <p:nvSpPr>
          <p:cNvPr id="4" name="Segnaposto piè di pagina 3">
            <a:extLst>
              <a:ext uri="{FF2B5EF4-FFF2-40B4-BE49-F238E27FC236}">
                <a16:creationId xmlns:a16="http://schemas.microsoft.com/office/drawing/2014/main" id="{66174ACA-833B-480A-9922-D0491BFCB83B}"/>
              </a:ext>
            </a:extLst>
          </p:cNvPr>
          <p:cNvSpPr>
            <a:spLocks noGrp="1"/>
          </p:cNvSpPr>
          <p:nvPr>
            <p:ph type="ftr" sz="quarter" idx="11"/>
          </p:nvPr>
        </p:nvSpPr>
        <p:spPr/>
        <p:txBody>
          <a:bodyPr/>
          <a:lstStyle/>
          <a:p>
            <a:r>
              <a:rPr lang="it-IT"/>
              <a:t>Corrado Aaron Visaggio - aaron.visaggio@gmail.com</a:t>
            </a:r>
          </a:p>
        </p:txBody>
      </p:sp>
      <p:sp>
        <p:nvSpPr>
          <p:cNvPr id="5" name="Segnaposto numero diapositiva 4">
            <a:extLst>
              <a:ext uri="{FF2B5EF4-FFF2-40B4-BE49-F238E27FC236}">
                <a16:creationId xmlns:a16="http://schemas.microsoft.com/office/drawing/2014/main" id="{00FC70CC-10AE-4757-BDD9-A16DE0B19A9C}"/>
              </a:ext>
            </a:extLst>
          </p:cNvPr>
          <p:cNvSpPr>
            <a:spLocks noGrp="1"/>
          </p:cNvSpPr>
          <p:nvPr>
            <p:ph type="sldNum" sz="quarter" idx="12"/>
          </p:nvPr>
        </p:nvSpPr>
        <p:spPr/>
        <p:txBody>
          <a:bodyPr/>
          <a:lstStyle/>
          <a:p>
            <a:fld id="{9B19EE33-1625-4E8A-8762-9A2A346882D3}" type="slidenum">
              <a:rPr lang="it-IT" smtClean="0"/>
              <a:t>18</a:t>
            </a:fld>
            <a:endParaRPr lang="it-IT"/>
          </a:p>
        </p:txBody>
      </p:sp>
      <p:pic>
        <p:nvPicPr>
          <p:cNvPr id="3074" name="Picture 2" descr="Image result for jeep hacking">
            <a:extLst>
              <a:ext uri="{FF2B5EF4-FFF2-40B4-BE49-F238E27FC236}">
                <a16:creationId xmlns:a16="http://schemas.microsoft.com/office/drawing/2014/main" id="{2D16FB59-F947-4944-BD57-33C90FC79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389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3DAD7-DDBE-4D66-9C06-7600A8DF83FA}"/>
              </a:ext>
            </a:extLst>
          </p:cNvPr>
          <p:cNvSpPr>
            <a:spLocks noGrp="1"/>
          </p:cNvSpPr>
          <p:nvPr>
            <p:ph type="title"/>
          </p:nvPr>
        </p:nvSpPr>
        <p:spPr/>
        <p:txBody>
          <a:bodyPr/>
          <a:lstStyle/>
          <a:p>
            <a:endParaRPr lang="it-IT"/>
          </a:p>
        </p:txBody>
      </p:sp>
      <p:pic>
        <p:nvPicPr>
          <p:cNvPr id="9" name="Segnaposto contenuto 8">
            <a:extLst>
              <a:ext uri="{FF2B5EF4-FFF2-40B4-BE49-F238E27FC236}">
                <a16:creationId xmlns:a16="http://schemas.microsoft.com/office/drawing/2014/main" id="{7F7EC707-CEB6-4A14-84C2-7277A17A27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0932" y="1886693"/>
            <a:ext cx="7562137" cy="3296007"/>
          </a:xfrm>
        </p:spPr>
      </p:pic>
      <p:sp>
        <p:nvSpPr>
          <p:cNvPr id="4" name="Segnaposto piè di pagina 3">
            <a:extLst>
              <a:ext uri="{FF2B5EF4-FFF2-40B4-BE49-F238E27FC236}">
                <a16:creationId xmlns:a16="http://schemas.microsoft.com/office/drawing/2014/main" id="{D811CF3A-F9F5-4EDD-8387-5AC64D177056}"/>
              </a:ext>
            </a:extLst>
          </p:cNvPr>
          <p:cNvSpPr>
            <a:spLocks noGrp="1"/>
          </p:cNvSpPr>
          <p:nvPr>
            <p:ph type="ftr" sz="quarter" idx="11"/>
          </p:nvPr>
        </p:nvSpPr>
        <p:spPr/>
        <p:txBody>
          <a:bodyPr/>
          <a:lstStyle/>
          <a:p>
            <a:r>
              <a:rPr lang="it-IT"/>
              <a:t>Corrado Aaron Visaggio - aaron.visaggio@gmail.com</a:t>
            </a:r>
          </a:p>
        </p:txBody>
      </p:sp>
      <p:sp>
        <p:nvSpPr>
          <p:cNvPr id="5" name="Segnaposto numero diapositiva 4">
            <a:extLst>
              <a:ext uri="{FF2B5EF4-FFF2-40B4-BE49-F238E27FC236}">
                <a16:creationId xmlns:a16="http://schemas.microsoft.com/office/drawing/2014/main" id="{F43DFC6C-8484-476E-A46A-DDA47B9F02D6}"/>
              </a:ext>
            </a:extLst>
          </p:cNvPr>
          <p:cNvSpPr>
            <a:spLocks noGrp="1"/>
          </p:cNvSpPr>
          <p:nvPr>
            <p:ph type="sldNum" sz="quarter" idx="12"/>
          </p:nvPr>
        </p:nvSpPr>
        <p:spPr/>
        <p:txBody>
          <a:bodyPr/>
          <a:lstStyle/>
          <a:p>
            <a:fld id="{9B19EE33-1625-4E8A-8762-9A2A346882D3}" type="slidenum">
              <a:rPr lang="it-IT" smtClean="0"/>
              <a:t>19</a:t>
            </a:fld>
            <a:endParaRPr lang="it-IT"/>
          </a:p>
        </p:txBody>
      </p:sp>
    </p:spTree>
    <p:extLst>
      <p:ext uri="{BB962C8B-B14F-4D97-AF65-F5344CB8AC3E}">
        <p14:creationId xmlns:p14="http://schemas.microsoft.com/office/powerpoint/2010/main" val="3094612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27A3CF-EB97-40E7-AB7B-65C09C6B4D24}"/>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140E3A0F-CBF6-4C04-B8F7-1E9F699C66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6172" y="1844824"/>
            <a:ext cx="4811655" cy="4525963"/>
          </a:xfrm>
        </p:spPr>
      </p:pic>
    </p:spTree>
    <p:extLst>
      <p:ext uri="{BB962C8B-B14F-4D97-AF65-F5344CB8AC3E}">
        <p14:creationId xmlns:p14="http://schemas.microsoft.com/office/powerpoint/2010/main" val="846054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09D213-715E-4581-9252-CBDB4621965C}"/>
              </a:ext>
            </a:extLst>
          </p:cNvPr>
          <p:cNvSpPr>
            <a:spLocks noGrp="1"/>
          </p:cNvSpPr>
          <p:nvPr>
            <p:ph type="title"/>
          </p:nvPr>
        </p:nvSpPr>
        <p:spPr/>
        <p:txBody>
          <a:bodyPr/>
          <a:lstStyle/>
          <a:p>
            <a:r>
              <a:rPr lang="it-IT" dirty="0"/>
              <a:t>ISO/IEC 9126-1</a:t>
            </a:r>
          </a:p>
        </p:txBody>
      </p:sp>
      <p:sp>
        <p:nvSpPr>
          <p:cNvPr id="3" name="Segnaposto contenuto 2">
            <a:extLst>
              <a:ext uri="{FF2B5EF4-FFF2-40B4-BE49-F238E27FC236}">
                <a16:creationId xmlns:a16="http://schemas.microsoft.com/office/drawing/2014/main" id="{B5489E17-4449-44C4-925D-3F490DB87397}"/>
              </a:ext>
            </a:extLst>
          </p:cNvPr>
          <p:cNvSpPr>
            <a:spLocks noGrp="1"/>
          </p:cNvSpPr>
          <p:nvPr>
            <p:ph idx="1"/>
          </p:nvPr>
        </p:nvSpPr>
        <p:spPr/>
        <p:txBody>
          <a:bodyPr>
            <a:normAutofit fontScale="92500" lnSpcReduction="10000"/>
          </a:bodyPr>
          <a:lstStyle/>
          <a:p>
            <a:r>
              <a:rPr lang="en-US" b="1" dirty="0"/>
              <a:t>Functionality</a:t>
            </a:r>
            <a:r>
              <a:rPr lang="en-US" dirty="0"/>
              <a:t> - "A set of attributes that bear on the existence of a set of functions and their specified properties. The functions are those that satisfy stated or implied needs.”</a:t>
            </a:r>
          </a:p>
          <a:p>
            <a:r>
              <a:rPr lang="en-US" dirty="0">
                <a:hlinkClick r:id="rId2" tooltip="Suitability (page does not exist)"/>
              </a:rPr>
              <a:t>Suitability</a:t>
            </a:r>
            <a:endParaRPr lang="en-US" dirty="0"/>
          </a:p>
          <a:p>
            <a:r>
              <a:rPr lang="en-US" dirty="0"/>
              <a:t>Accuracy</a:t>
            </a:r>
          </a:p>
          <a:p>
            <a:r>
              <a:rPr lang="en-US" dirty="0">
                <a:hlinkClick r:id="rId3" tooltip="Interoperability"/>
              </a:rPr>
              <a:t>Interoperability</a:t>
            </a:r>
            <a:endParaRPr lang="en-US" dirty="0"/>
          </a:p>
          <a:p>
            <a:r>
              <a:rPr lang="en-US" dirty="0">
                <a:hlinkClick r:id="rId4" tooltip="Computer security"/>
              </a:rPr>
              <a:t>Security</a:t>
            </a:r>
            <a:endParaRPr lang="en-US" dirty="0"/>
          </a:p>
          <a:p>
            <a:r>
              <a:rPr lang="en-US" dirty="0"/>
              <a:t>Functionality compliance</a:t>
            </a:r>
          </a:p>
        </p:txBody>
      </p:sp>
      <p:sp>
        <p:nvSpPr>
          <p:cNvPr id="4" name="Segnaposto piè di pagina 3">
            <a:extLst>
              <a:ext uri="{FF2B5EF4-FFF2-40B4-BE49-F238E27FC236}">
                <a16:creationId xmlns:a16="http://schemas.microsoft.com/office/drawing/2014/main" id="{D6818949-8E72-4AD9-B3B1-33EAD533F927}"/>
              </a:ext>
            </a:extLst>
          </p:cNvPr>
          <p:cNvSpPr>
            <a:spLocks noGrp="1"/>
          </p:cNvSpPr>
          <p:nvPr>
            <p:ph type="ftr" sz="quarter" idx="11"/>
          </p:nvPr>
        </p:nvSpPr>
        <p:spPr/>
        <p:txBody>
          <a:bodyPr/>
          <a:lstStyle/>
          <a:p>
            <a:r>
              <a:rPr lang="it-IT"/>
              <a:t>Corrado Aaron Visaggio - aaron.visaggio@gmail.com</a:t>
            </a:r>
          </a:p>
        </p:txBody>
      </p:sp>
      <p:sp>
        <p:nvSpPr>
          <p:cNvPr id="5" name="Segnaposto numero diapositiva 4">
            <a:extLst>
              <a:ext uri="{FF2B5EF4-FFF2-40B4-BE49-F238E27FC236}">
                <a16:creationId xmlns:a16="http://schemas.microsoft.com/office/drawing/2014/main" id="{928AB0A7-D1D2-4733-8153-D24F851DE1F9}"/>
              </a:ext>
            </a:extLst>
          </p:cNvPr>
          <p:cNvSpPr>
            <a:spLocks noGrp="1"/>
          </p:cNvSpPr>
          <p:nvPr>
            <p:ph type="sldNum" sz="quarter" idx="12"/>
          </p:nvPr>
        </p:nvSpPr>
        <p:spPr/>
        <p:txBody>
          <a:bodyPr/>
          <a:lstStyle/>
          <a:p>
            <a:fld id="{9B19EE33-1625-4E8A-8762-9A2A346882D3}" type="slidenum">
              <a:rPr lang="it-IT" smtClean="0"/>
              <a:t>20</a:t>
            </a:fld>
            <a:endParaRPr lang="it-IT"/>
          </a:p>
        </p:txBody>
      </p:sp>
      <p:sp>
        <p:nvSpPr>
          <p:cNvPr id="6" name="Freccia a destra 5">
            <a:extLst>
              <a:ext uri="{FF2B5EF4-FFF2-40B4-BE49-F238E27FC236}">
                <a16:creationId xmlns:a16="http://schemas.microsoft.com/office/drawing/2014/main" id="{B844E197-1016-49C1-A279-33B07EC47BB3}"/>
              </a:ext>
            </a:extLst>
          </p:cNvPr>
          <p:cNvSpPr/>
          <p:nvPr/>
        </p:nvSpPr>
        <p:spPr>
          <a:xfrm>
            <a:off x="0" y="4894326"/>
            <a:ext cx="521494"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extLst>
      <p:ext uri="{BB962C8B-B14F-4D97-AF65-F5344CB8AC3E}">
        <p14:creationId xmlns:p14="http://schemas.microsoft.com/office/powerpoint/2010/main" val="39325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EE78A1-52A0-495C-8105-C6808F3DC2AD}"/>
              </a:ext>
            </a:extLst>
          </p:cNvPr>
          <p:cNvSpPr>
            <a:spLocks noGrp="1"/>
          </p:cNvSpPr>
          <p:nvPr>
            <p:ph type="title"/>
          </p:nvPr>
        </p:nvSpPr>
        <p:spPr/>
        <p:txBody>
          <a:bodyPr/>
          <a:lstStyle/>
          <a:p>
            <a:r>
              <a:rPr lang="it-IT" dirty="0"/>
              <a:t>Vulnerabilità vs bug</a:t>
            </a:r>
          </a:p>
        </p:txBody>
      </p:sp>
      <p:sp>
        <p:nvSpPr>
          <p:cNvPr id="3" name="Segnaposto contenuto 2">
            <a:extLst>
              <a:ext uri="{FF2B5EF4-FFF2-40B4-BE49-F238E27FC236}">
                <a16:creationId xmlns:a16="http://schemas.microsoft.com/office/drawing/2014/main" id="{1DCE4275-57BA-4F7C-8756-37EA971AEB5B}"/>
              </a:ext>
            </a:extLst>
          </p:cNvPr>
          <p:cNvSpPr>
            <a:spLocks noGrp="1"/>
          </p:cNvSpPr>
          <p:nvPr>
            <p:ph idx="1"/>
          </p:nvPr>
        </p:nvSpPr>
        <p:spPr/>
        <p:txBody>
          <a:bodyPr>
            <a:normAutofit fontScale="92500" lnSpcReduction="10000"/>
          </a:bodyPr>
          <a:lstStyle/>
          <a:p>
            <a:r>
              <a:rPr lang="it-IT" dirty="0"/>
              <a:t>A </a:t>
            </a:r>
            <a:r>
              <a:rPr lang="it-IT" b="1" dirty="0">
                <a:solidFill>
                  <a:srgbClr val="FF0000"/>
                </a:solidFill>
              </a:rPr>
              <a:t>bug</a:t>
            </a:r>
            <a:r>
              <a:rPr lang="it-IT" dirty="0"/>
              <a:t> </a:t>
            </a:r>
            <a:r>
              <a:rPr lang="it-IT" dirty="0" err="1"/>
              <a:t>is</a:t>
            </a:r>
            <a:r>
              <a:rPr lang="it-IT" dirty="0"/>
              <a:t> a </a:t>
            </a:r>
            <a:r>
              <a:rPr lang="it-IT" dirty="0" err="1"/>
              <a:t>defect</a:t>
            </a:r>
            <a:r>
              <a:rPr lang="it-IT" dirty="0"/>
              <a:t> due to an incomplete or </a:t>
            </a:r>
            <a:r>
              <a:rPr lang="it-IT" dirty="0" err="1"/>
              <a:t>incorrect</a:t>
            </a:r>
            <a:r>
              <a:rPr lang="it-IT" dirty="0"/>
              <a:t> </a:t>
            </a:r>
            <a:r>
              <a:rPr lang="it-IT" dirty="0" err="1"/>
              <a:t>specification</a:t>
            </a:r>
            <a:endParaRPr lang="it-IT" dirty="0"/>
          </a:p>
          <a:p>
            <a:r>
              <a:rPr lang="it-IT" b="1" dirty="0">
                <a:solidFill>
                  <a:srgbClr val="FF0000"/>
                </a:solidFill>
              </a:rPr>
              <a:t>Bug </a:t>
            </a:r>
            <a:r>
              <a:rPr lang="it-IT" b="1" dirty="0" err="1">
                <a:solidFill>
                  <a:srgbClr val="FF0000"/>
                </a:solidFill>
              </a:rPr>
              <a:t>discovery</a:t>
            </a:r>
            <a:r>
              <a:rPr lang="it-IT" dirty="0"/>
              <a:t>: to </a:t>
            </a:r>
            <a:r>
              <a:rPr lang="it-IT" dirty="0" err="1"/>
              <a:t>verify</a:t>
            </a:r>
            <a:r>
              <a:rPr lang="it-IT" dirty="0"/>
              <a:t> </a:t>
            </a:r>
            <a:r>
              <a:rPr lang="it-IT" dirty="0" err="1"/>
              <a:t>that</a:t>
            </a:r>
            <a:r>
              <a:rPr lang="it-IT" dirty="0"/>
              <a:t> the </a:t>
            </a:r>
            <a:r>
              <a:rPr lang="it-IT" dirty="0" err="1"/>
              <a:t>specification</a:t>
            </a:r>
            <a:r>
              <a:rPr lang="it-IT" dirty="0"/>
              <a:t> be complete and </a:t>
            </a:r>
            <a:r>
              <a:rPr lang="it-IT" dirty="0" err="1"/>
              <a:t>correct</a:t>
            </a:r>
            <a:endParaRPr lang="it-IT" dirty="0"/>
          </a:p>
          <a:p>
            <a:endParaRPr lang="it-IT" dirty="0"/>
          </a:p>
          <a:p>
            <a:r>
              <a:rPr lang="it-IT" dirty="0"/>
              <a:t>A </a:t>
            </a:r>
            <a:r>
              <a:rPr lang="it-IT" b="1" dirty="0" err="1">
                <a:solidFill>
                  <a:srgbClr val="FF0000"/>
                </a:solidFill>
              </a:rPr>
              <a:t>vulnerability</a:t>
            </a:r>
            <a:r>
              <a:rPr lang="it-IT" dirty="0"/>
              <a:t> </a:t>
            </a:r>
            <a:r>
              <a:rPr lang="it-IT" dirty="0" err="1"/>
              <a:t>is</a:t>
            </a:r>
            <a:r>
              <a:rPr lang="it-IT" dirty="0"/>
              <a:t> a </a:t>
            </a:r>
            <a:r>
              <a:rPr lang="it-IT" dirty="0" err="1"/>
              <a:t>defect</a:t>
            </a:r>
            <a:r>
              <a:rPr lang="it-IT" dirty="0"/>
              <a:t> </a:t>
            </a:r>
            <a:r>
              <a:rPr lang="it-IT" dirty="0" err="1"/>
              <a:t>that</a:t>
            </a:r>
            <a:r>
              <a:rPr lang="it-IT" dirty="0"/>
              <a:t> </a:t>
            </a:r>
            <a:r>
              <a:rPr lang="it-IT" dirty="0" err="1"/>
              <a:t>add</a:t>
            </a:r>
            <a:r>
              <a:rPr lang="it-IT" dirty="0"/>
              <a:t> an </a:t>
            </a:r>
            <a:r>
              <a:rPr lang="it-IT" dirty="0" err="1"/>
              <a:t>undesired</a:t>
            </a:r>
            <a:r>
              <a:rPr lang="it-IT" dirty="0"/>
              <a:t> and </a:t>
            </a:r>
            <a:r>
              <a:rPr lang="it-IT" dirty="0" err="1"/>
              <a:t>unexpected</a:t>
            </a:r>
            <a:r>
              <a:rPr lang="it-IT" dirty="0"/>
              <a:t> </a:t>
            </a:r>
            <a:r>
              <a:rPr lang="it-IT" dirty="0" err="1"/>
              <a:t>functionality</a:t>
            </a:r>
            <a:r>
              <a:rPr lang="it-IT" dirty="0"/>
              <a:t> to a system</a:t>
            </a:r>
          </a:p>
          <a:p>
            <a:r>
              <a:rPr lang="it-IT" b="1" dirty="0" err="1">
                <a:solidFill>
                  <a:srgbClr val="FF0000"/>
                </a:solidFill>
              </a:rPr>
              <a:t>Vulnerability</a:t>
            </a:r>
            <a:r>
              <a:rPr lang="it-IT" b="1" dirty="0">
                <a:solidFill>
                  <a:srgbClr val="FF0000"/>
                </a:solidFill>
              </a:rPr>
              <a:t> </a:t>
            </a:r>
            <a:r>
              <a:rPr lang="it-IT" b="1" dirty="0" err="1">
                <a:solidFill>
                  <a:srgbClr val="FF0000"/>
                </a:solidFill>
              </a:rPr>
              <a:t>discovery</a:t>
            </a:r>
            <a:r>
              <a:rPr lang="it-IT" dirty="0"/>
              <a:t>: to a </a:t>
            </a:r>
            <a:r>
              <a:rPr lang="it-IT" dirty="0" err="1"/>
              <a:t>functionality</a:t>
            </a:r>
            <a:r>
              <a:rPr lang="it-IT" dirty="0"/>
              <a:t> </a:t>
            </a:r>
            <a:r>
              <a:rPr lang="it-IT" dirty="0" err="1"/>
              <a:t>that</a:t>
            </a:r>
            <a:r>
              <a:rPr lang="it-IT" dirty="0"/>
              <a:t> </a:t>
            </a:r>
            <a:r>
              <a:rPr lang="it-IT" dirty="0" err="1"/>
              <a:t>is</a:t>
            </a:r>
            <a:r>
              <a:rPr lang="it-IT" dirty="0"/>
              <a:t> </a:t>
            </a:r>
            <a:r>
              <a:rPr lang="it-IT" dirty="0" err="1"/>
              <a:t>unknown</a:t>
            </a:r>
            <a:endParaRPr lang="it-IT" dirty="0"/>
          </a:p>
          <a:p>
            <a:endParaRPr lang="it-IT" dirty="0"/>
          </a:p>
        </p:txBody>
      </p:sp>
      <p:sp>
        <p:nvSpPr>
          <p:cNvPr id="10" name="Segnaposto piè di pagina 9">
            <a:extLst>
              <a:ext uri="{FF2B5EF4-FFF2-40B4-BE49-F238E27FC236}">
                <a16:creationId xmlns:a16="http://schemas.microsoft.com/office/drawing/2014/main" id="{CE58B2B2-9682-4A57-A1A8-45822D3507FC}"/>
              </a:ext>
            </a:extLst>
          </p:cNvPr>
          <p:cNvSpPr>
            <a:spLocks noGrp="1"/>
          </p:cNvSpPr>
          <p:nvPr>
            <p:ph type="ftr" sz="quarter" idx="11"/>
          </p:nvPr>
        </p:nvSpPr>
        <p:spPr/>
        <p:txBody>
          <a:bodyPr/>
          <a:lstStyle/>
          <a:p>
            <a:r>
              <a:rPr lang="it-IT"/>
              <a:t>Corrado Aaron Visaggio - aaron.visaggio@gmail.com</a:t>
            </a:r>
          </a:p>
        </p:txBody>
      </p:sp>
      <p:sp>
        <p:nvSpPr>
          <p:cNvPr id="11" name="Segnaposto numero diapositiva 10">
            <a:extLst>
              <a:ext uri="{FF2B5EF4-FFF2-40B4-BE49-F238E27FC236}">
                <a16:creationId xmlns:a16="http://schemas.microsoft.com/office/drawing/2014/main" id="{EA800F27-AC69-48F1-A043-A5CC7C206D7C}"/>
              </a:ext>
            </a:extLst>
          </p:cNvPr>
          <p:cNvSpPr>
            <a:spLocks noGrp="1"/>
          </p:cNvSpPr>
          <p:nvPr>
            <p:ph type="sldNum" sz="quarter" idx="12"/>
          </p:nvPr>
        </p:nvSpPr>
        <p:spPr/>
        <p:txBody>
          <a:bodyPr/>
          <a:lstStyle/>
          <a:p>
            <a:fld id="{9B19EE33-1625-4E8A-8762-9A2A346882D3}" type="slidenum">
              <a:rPr lang="it-IT" smtClean="0"/>
              <a:t>21</a:t>
            </a:fld>
            <a:endParaRPr lang="it-IT"/>
          </a:p>
        </p:txBody>
      </p:sp>
    </p:spTree>
    <p:extLst>
      <p:ext uri="{BB962C8B-B14F-4D97-AF65-F5344CB8AC3E}">
        <p14:creationId xmlns:p14="http://schemas.microsoft.com/office/powerpoint/2010/main" val="253835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6F7F1-47A8-40A3-B1D3-B4C4DDC826CC}"/>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4B8DD6EA-9B63-43B3-AB1B-2C0A98578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815" y="2780928"/>
            <a:ext cx="3101301" cy="2325975"/>
          </a:xfrm>
          <a:prstGeom prst="rect">
            <a:avLst/>
          </a:prstGeom>
        </p:spPr>
      </p:pic>
      <p:pic>
        <p:nvPicPr>
          <p:cNvPr id="5" name="Immagine 4">
            <a:extLst>
              <a:ext uri="{FF2B5EF4-FFF2-40B4-BE49-F238E27FC236}">
                <a16:creationId xmlns:a16="http://schemas.microsoft.com/office/drawing/2014/main" id="{9CFF944D-BBB9-43C9-A095-50073FE76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987" y="2760990"/>
            <a:ext cx="3218539" cy="2340755"/>
          </a:xfrm>
          <a:prstGeom prst="rect">
            <a:avLst/>
          </a:prstGeom>
        </p:spPr>
      </p:pic>
      <p:sp>
        <p:nvSpPr>
          <p:cNvPr id="6" name="CasellaDiTesto 5">
            <a:extLst>
              <a:ext uri="{FF2B5EF4-FFF2-40B4-BE49-F238E27FC236}">
                <a16:creationId xmlns:a16="http://schemas.microsoft.com/office/drawing/2014/main" id="{64414FA7-1EAD-49D7-B2C7-5576A5B80F2F}"/>
              </a:ext>
            </a:extLst>
          </p:cNvPr>
          <p:cNvSpPr txBox="1"/>
          <p:nvPr/>
        </p:nvSpPr>
        <p:spPr>
          <a:xfrm>
            <a:off x="597815" y="2060848"/>
            <a:ext cx="3101301" cy="461665"/>
          </a:xfrm>
          <a:prstGeom prst="rect">
            <a:avLst/>
          </a:prstGeom>
          <a:noFill/>
        </p:spPr>
        <p:txBody>
          <a:bodyPr wrap="square" rtlCol="0">
            <a:spAutoFit/>
          </a:bodyPr>
          <a:lstStyle/>
          <a:p>
            <a:r>
              <a:rPr lang="it-IT" sz="2400" b="1" dirty="0">
                <a:solidFill>
                  <a:srgbClr val="FF0000"/>
                </a:solidFill>
              </a:rPr>
              <a:t>Bug</a:t>
            </a:r>
          </a:p>
        </p:txBody>
      </p:sp>
      <p:sp>
        <p:nvSpPr>
          <p:cNvPr id="7" name="CasellaDiTesto 6">
            <a:extLst>
              <a:ext uri="{FF2B5EF4-FFF2-40B4-BE49-F238E27FC236}">
                <a16:creationId xmlns:a16="http://schemas.microsoft.com/office/drawing/2014/main" id="{96C81D33-8ACC-4A62-8201-19B5F1FC82DA}"/>
              </a:ext>
            </a:extLst>
          </p:cNvPr>
          <p:cNvSpPr txBox="1"/>
          <p:nvPr/>
        </p:nvSpPr>
        <p:spPr>
          <a:xfrm>
            <a:off x="5126987" y="2060848"/>
            <a:ext cx="3101301" cy="461665"/>
          </a:xfrm>
          <a:prstGeom prst="rect">
            <a:avLst/>
          </a:prstGeom>
          <a:noFill/>
        </p:spPr>
        <p:txBody>
          <a:bodyPr wrap="square" rtlCol="0">
            <a:spAutoFit/>
          </a:bodyPr>
          <a:lstStyle/>
          <a:p>
            <a:r>
              <a:rPr lang="it-IT" sz="2400" b="1" dirty="0" err="1">
                <a:solidFill>
                  <a:srgbClr val="FF0000"/>
                </a:solidFill>
              </a:rPr>
              <a:t>Vulnerability</a:t>
            </a:r>
            <a:endParaRPr lang="it-IT" sz="2400" b="1" dirty="0">
              <a:solidFill>
                <a:srgbClr val="FF0000"/>
              </a:solidFill>
            </a:endParaRPr>
          </a:p>
        </p:txBody>
      </p:sp>
    </p:spTree>
    <p:extLst>
      <p:ext uri="{BB962C8B-B14F-4D97-AF65-F5344CB8AC3E}">
        <p14:creationId xmlns:p14="http://schemas.microsoft.com/office/powerpoint/2010/main" val="51087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666E5E-743D-47B3-ACC4-EC6FB48C4525}"/>
              </a:ext>
            </a:extLst>
          </p:cNvPr>
          <p:cNvSpPr>
            <a:spLocks noGrp="1"/>
          </p:cNvSpPr>
          <p:nvPr>
            <p:ph type="title"/>
          </p:nvPr>
        </p:nvSpPr>
        <p:spPr/>
        <p:txBody>
          <a:bodyPr/>
          <a:lstStyle/>
          <a:p>
            <a:r>
              <a:rPr lang="it-IT" dirty="0"/>
              <a:t>Esempio</a:t>
            </a:r>
          </a:p>
        </p:txBody>
      </p:sp>
      <p:pic>
        <p:nvPicPr>
          <p:cNvPr id="5" name="Segnaposto contenuto 4">
            <a:extLst>
              <a:ext uri="{FF2B5EF4-FFF2-40B4-BE49-F238E27FC236}">
                <a16:creationId xmlns:a16="http://schemas.microsoft.com/office/drawing/2014/main" id="{BA8BF59C-4447-4AE7-9FD3-D1734F9DA7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8835" y="2272308"/>
            <a:ext cx="4612005" cy="2686050"/>
          </a:xfrm>
        </p:spPr>
      </p:pic>
      <p:sp>
        <p:nvSpPr>
          <p:cNvPr id="6" name="CasellaDiTesto 5">
            <a:extLst>
              <a:ext uri="{FF2B5EF4-FFF2-40B4-BE49-F238E27FC236}">
                <a16:creationId xmlns:a16="http://schemas.microsoft.com/office/drawing/2014/main" id="{C0352382-AAF5-4377-A76F-FF42579D7324}"/>
              </a:ext>
            </a:extLst>
          </p:cNvPr>
          <p:cNvSpPr txBox="1"/>
          <p:nvPr/>
        </p:nvSpPr>
        <p:spPr>
          <a:xfrm>
            <a:off x="2171700" y="5100637"/>
            <a:ext cx="1314450" cy="300082"/>
          </a:xfrm>
          <a:prstGeom prst="rect">
            <a:avLst/>
          </a:prstGeom>
          <a:noFill/>
        </p:spPr>
        <p:txBody>
          <a:bodyPr wrap="square" rtlCol="0">
            <a:spAutoFit/>
          </a:bodyPr>
          <a:lstStyle/>
          <a:p>
            <a:r>
              <a:rPr lang="it-IT" sz="1350" dirty="0">
                <a:solidFill>
                  <a:srgbClr val="FF0000"/>
                </a:solidFill>
              </a:rPr>
              <a:t>1. Trova un bug</a:t>
            </a:r>
          </a:p>
        </p:txBody>
      </p:sp>
      <p:sp>
        <p:nvSpPr>
          <p:cNvPr id="7" name="CasellaDiTesto 6">
            <a:extLst>
              <a:ext uri="{FF2B5EF4-FFF2-40B4-BE49-F238E27FC236}">
                <a16:creationId xmlns:a16="http://schemas.microsoft.com/office/drawing/2014/main" id="{3D71069D-D191-4E40-A142-AC0FA046978B}"/>
              </a:ext>
            </a:extLst>
          </p:cNvPr>
          <p:cNvSpPr txBox="1"/>
          <p:nvPr/>
        </p:nvSpPr>
        <p:spPr>
          <a:xfrm>
            <a:off x="2171699" y="5383173"/>
            <a:ext cx="2121695" cy="300082"/>
          </a:xfrm>
          <a:prstGeom prst="rect">
            <a:avLst/>
          </a:prstGeom>
          <a:noFill/>
        </p:spPr>
        <p:txBody>
          <a:bodyPr wrap="square" rtlCol="0">
            <a:spAutoFit/>
          </a:bodyPr>
          <a:lstStyle/>
          <a:p>
            <a:r>
              <a:rPr lang="it-IT" sz="1350" dirty="0">
                <a:solidFill>
                  <a:srgbClr val="FF0000"/>
                </a:solidFill>
              </a:rPr>
              <a:t>2. Trova una vulnerabilità</a:t>
            </a:r>
          </a:p>
        </p:txBody>
      </p:sp>
      <p:pic>
        <p:nvPicPr>
          <p:cNvPr id="8" name="Immagine 7">
            <a:extLst>
              <a:ext uri="{FF2B5EF4-FFF2-40B4-BE49-F238E27FC236}">
                <a16:creationId xmlns:a16="http://schemas.microsoft.com/office/drawing/2014/main" id="{C26DC367-445C-4166-BC58-A5E7E1015ED8}"/>
              </a:ext>
            </a:extLst>
          </p:cNvPr>
          <p:cNvPicPr>
            <a:picLocks noChangeAspect="1"/>
          </p:cNvPicPr>
          <p:nvPr/>
        </p:nvPicPr>
        <p:blipFill>
          <a:blip r:embed="rId3"/>
          <a:stretch>
            <a:fillRect/>
          </a:stretch>
        </p:blipFill>
        <p:spPr>
          <a:xfrm>
            <a:off x="3155994" y="1004918"/>
            <a:ext cx="1901781" cy="950891"/>
          </a:xfrm>
          <a:prstGeom prst="rect">
            <a:avLst/>
          </a:prstGeom>
        </p:spPr>
      </p:pic>
      <p:sp>
        <p:nvSpPr>
          <p:cNvPr id="3" name="Segnaposto piè di pagina 2">
            <a:extLst>
              <a:ext uri="{FF2B5EF4-FFF2-40B4-BE49-F238E27FC236}">
                <a16:creationId xmlns:a16="http://schemas.microsoft.com/office/drawing/2014/main" id="{C3DDD426-BA32-40DA-BF0F-8017A5261A5D}"/>
              </a:ext>
            </a:extLst>
          </p:cNvPr>
          <p:cNvSpPr>
            <a:spLocks noGrp="1"/>
          </p:cNvSpPr>
          <p:nvPr>
            <p:ph type="ftr" sz="quarter" idx="11"/>
          </p:nvPr>
        </p:nvSpPr>
        <p:spPr/>
        <p:txBody>
          <a:bodyPr/>
          <a:lstStyle/>
          <a:p>
            <a:r>
              <a:rPr lang="it-IT"/>
              <a:t>Corrado Aaron Visaggio - aaron.visaggio@gmail.com</a:t>
            </a:r>
          </a:p>
        </p:txBody>
      </p:sp>
      <p:sp>
        <p:nvSpPr>
          <p:cNvPr id="4" name="Segnaposto numero diapositiva 3">
            <a:extLst>
              <a:ext uri="{FF2B5EF4-FFF2-40B4-BE49-F238E27FC236}">
                <a16:creationId xmlns:a16="http://schemas.microsoft.com/office/drawing/2014/main" id="{60C291F2-711E-402B-9B11-040710EB837D}"/>
              </a:ext>
            </a:extLst>
          </p:cNvPr>
          <p:cNvSpPr>
            <a:spLocks noGrp="1"/>
          </p:cNvSpPr>
          <p:nvPr>
            <p:ph type="sldNum" sz="quarter" idx="12"/>
          </p:nvPr>
        </p:nvSpPr>
        <p:spPr/>
        <p:txBody>
          <a:bodyPr/>
          <a:lstStyle/>
          <a:p>
            <a:fld id="{9B19EE33-1625-4E8A-8762-9A2A346882D3}" type="slidenum">
              <a:rPr lang="it-IT" smtClean="0"/>
              <a:t>23</a:t>
            </a:fld>
            <a:endParaRPr lang="it-IT"/>
          </a:p>
        </p:txBody>
      </p:sp>
    </p:spTree>
    <p:extLst>
      <p:ext uri="{BB962C8B-B14F-4D97-AF65-F5344CB8AC3E}">
        <p14:creationId xmlns:p14="http://schemas.microsoft.com/office/powerpoint/2010/main" val="71477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0A5A55-C288-4CB4-8422-93E2EEDFFE60}"/>
              </a:ext>
            </a:extLst>
          </p:cNvPr>
          <p:cNvSpPr>
            <a:spLocks noGrp="1"/>
          </p:cNvSpPr>
          <p:nvPr>
            <p:ph type="title"/>
          </p:nvPr>
        </p:nvSpPr>
        <p:spPr/>
        <p:txBody>
          <a:bodyPr/>
          <a:lstStyle/>
          <a:p>
            <a:r>
              <a:rPr lang="it-IT" dirty="0"/>
              <a:t>Bug Fixing vs </a:t>
            </a:r>
            <a:r>
              <a:rPr lang="it-IT" dirty="0" err="1"/>
              <a:t>Vulnerability</a:t>
            </a:r>
            <a:r>
              <a:rPr lang="it-IT" dirty="0"/>
              <a:t> Fixing</a:t>
            </a:r>
          </a:p>
        </p:txBody>
      </p:sp>
      <p:pic>
        <p:nvPicPr>
          <p:cNvPr id="4" name="Segnaposto contenuto 3">
            <a:extLst>
              <a:ext uri="{FF2B5EF4-FFF2-40B4-BE49-F238E27FC236}">
                <a16:creationId xmlns:a16="http://schemas.microsoft.com/office/drawing/2014/main" id="{E357F3FE-6E1A-4AD9-AD37-F0F9B84A47A7}"/>
              </a:ext>
            </a:extLst>
          </p:cNvPr>
          <p:cNvPicPr>
            <a:picLocks noGrp="1" noChangeAspect="1"/>
          </p:cNvPicPr>
          <p:nvPr>
            <p:ph idx="1"/>
          </p:nvPr>
        </p:nvPicPr>
        <p:blipFill>
          <a:blip r:embed="rId2"/>
          <a:stretch>
            <a:fillRect/>
          </a:stretch>
        </p:blipFill>
        <p:spPr>
          <a:xfrm>
            <a:off x="628650" y="2269849"/>
            <a:ext cx="2863800" cy="1159151"/>
          </a:xfrm>
          <a:prstGeom prst="rect">
            <a:avLst/>
          </a:prstGeom>
        </p:spPr>
      </p:pic>
      <p:pic>
        <p:nvPicPr>
          <p:cNvPr id="5" name="Immagine 4">
            <a:extLst>
              <a:ext uri="{FF2B5EF4-FFF2-40B4-BE49-F238E27FC236}">
                <a16:creationId xmlns:a16="http://schemas.microsoft.com/office/drawing/2014/main" id="{D5455160-D5D5-4524-8F8D-B9E2E0ABA112}"/>
              </a:ext>
            </a:extLst>
          </p:cNvPr>
          <p:cNvPicPr>
            <a:picLocks noChangeAspect="1"/>
          </p:cNvPicPr>
          <p:nvPr/>
        </p:nvPicPr>
        <p:blipFill>
          <a:blip r:embed="rId3"/>
          <a:stretch>
            <a:fillRect/>
          </a:stretch>
        </p:blipFill>
        <p:spPr>
          <a:xfrm>
            <a:off x="3812106" y="2178843"/>
            <a:ext cx="1519789" cy="1479763"/>
          </a:xfrm>
          <a:prstGeom prst="rect">
            <a:avLst/>
          </a:prstGeom>
        </p:spPr>
      </p:pic>
      <p:pic>
        <p:nvPicPr>
          <p:cNvPr id="6" name="Immagine 5">
            <a:extLst>
              <a:ext uri="{FF2B5EF4-FFF2-40B4-BE49-F238E27FC236}">
                <a16:creationId xmlns:a16="http://schemas.microsoft.com/office/drawing/2014/main" id="{8687BF5E-D2D4-4095-8B39-B90974087BEE}"/>
              </a:ext>
            </a:extLst>
          </p:cNvPr>
          <p:cNvPicPr>
            <a:picLocks noChangeAspect="1"/>
          </p:cNvPicPr>
          <p:nvPr/>
        </p:nvPicPr>
        <p:blipFill>
          <a:blip r:embed="rId4"/>
          <a:stretch>
            <a:fillRect/>
          </a:stretch>
        </p:blipFill>
        <p:spPr>
          <a:xfrm>
            <a:off x="5548665" y="2178843"/>
            <a:ext cx="1414972" cy="1429163"/>
          </a:xfrm>
          <a:prstGeom prst="rect">
            <a:avLst/>
          </a:prstGeom>
        </p:spPr>
      </p:pic>
      <p:pic>
        <p:nvPicPr>
          <p:cNvPr id="7" name="Immagine 6">
            <a:extLst>
              <a:ext uri="{FF2B5EF4-FFF2-40B4-BE49-F238E27FC236}">
                <a16:creationId xmlns:a16="http://schemas.microsoft.com/office/drawing/2014/main" id="{AFCFFEEC-624A-43FF-BFCD-EBBFC8BA07E7}"/>
              </a:ext>
            </a:extLst>
          </p:cNvPr>
          <p:cNvPicPr>
            <a:picLocks noChangeAspect="1"/>
          </p:cNvPicPr>
          <p:nvPr/>
        </p:nvPicPr>
        <p:blipFill>
          <a:blip r:embed="rId5"/>
          <a:stretch>
            <a:fillRect/>
          </a:stretch>
        </p:blipFill>
        <p:spPr>
          <a:xfrm>
            <a:off x="7321075" y="2174263"/>
            <a:ext cx="1566031" cy="1479764"/>
          </a:xfrm>
          <a:prstGeom prst="rect">
            <a:avLst/>
          </a:prstGeom>
        </p:spPr>
      </p:pic>
      <p:pic>
        <p:nvPicPr>
          <p:cNvPr id="8" name="Immagine 7">
            <a:extLst>
              <a:ext uri="{FF2B5EF4-FFF2-40B4-BE49-F238E27FC236}">
                <a16:creationId xmlns:a16="http://schemas.microsoft.com/office/drawing/2014/main" id="{009FDCF3-33B1-4126-A2B5-F2B1CB001A67}"/>
              </a:ext>
            </a:extLst>
          </p:cNvPr>
          <p:cNvPicPr>
            <a:picLocks noChangeAspect="1"/>
          </p:cNvPicPr>
          <p:nvPr/>
        </p:nvPicPr>
        <p:blipFill>
          <a:blip r:embed="rId6"/>
          <a:stretch>
            <a:fillRect/>
          </a:stretch>
        </p:blipFill>
        <p:spPr>
          <a:xfrm>
            <a:off x="5600739" y="3747902"/>
            <a:ext cx="1362898" cy="1429163"/>
          </a:xfrm>
          <a:prstGeom prst="rect">
            <a:avLst/>
          </a:prstGeom>
        </p:spPr>
      </p:pic>
      <p:pic>
        <p:nvPicPr>
          <p:cNvPr id="9" name="Immagine 8">
            <a:extLst>
              <a:ext uri="{FF2B5EF4-FFF2-40B4-BE49-F238E27FC236}">
                <a16:creationId xmlns:a16="http://schemas.microsoft.com/office/drawing/2014/main" id="{EAEE6108-4705-4937-896A-1322A22B8618}"/>
              </a:ext>
            </a:extLst>
          </p:cNvPr>
          <p:cNvPicPr>
            <a:picLocks noChangeAspect="1"/>
          </p:cNvPicPr>
          <p:nvPr/>
        </p:nvPicPr>
        <p:blipFill>
          <a:blip r:embed="rId7"/>
          <a:stretch>
            <a:fillRect/>
          </a:stretch>
        </p:blipFill>
        <p:spPr>
          <a:xfrm>
            <a:off x="7321075" y="3811326"/>
            <a:ext cx="1661966" cy="1365739"/>
          </a:xfrm>
          <a:prstGeom prst="rect">
            <a:avLst/>
          </a:prstGeom>
        </p:spPr>
      </p:pic>
      <p:pic>
        <p:nvPicPr>
          <p:cNvPr id="10" name="Immagine 9">
            <a:extLst>
              <a:ext uri="{FF2B5EF4-FFF2-40B4-BE49-F238E27FC236}">
                <a16:creationId xmlns:a16="http://schemas.microsoft.com/office/drawing/2014/main" id="{A324D732-D0A8-4A59-8A51-791A50C6BD30}"/>
              </a:ext>
            </a:extLst>
          </p:cNvPr>
          <p:cNvPicPr>
            <a:picLocks noChangeAspect="1"/>
          </p:cNvPicPr>
          <p:nvPr/>
        </p:nvPicPr>
        <p:blipFill>
          <a:blip r:embed="rId8"/>
          <a:stretch>
            <a:fillRect/>
          </a:stretch>
        </p:blipFill>
        <p:spPr>
          <a:xfrm>
            <a:off x="528384" y="4038973"/>
            <a:ext cx="5020282" cy="847020"/>
          </a:xfrm>
          <a:prstGeom prst="rect">
            <a:avLst/>
          </a:prstGeom>
        </p:spPr>
      </p:pic>
      <p:sp>
        <p:nvSpPr>
          <p:cNvPr id="3" name="CasellaDiTesto 2">
            <a:extLst>
              <a:ext uri="{FF2B5EF4-FFF2-40B4-BE49-F238E27FC236}">
                <a16:creationId xmlns:a16="http://schemas.microsoft.com/office/drawing/2014/main" id="{3B37706C-DCB4-4061-B76E-D30B1E99CD59}"/>
              </a:ext>
            </a:extLst>
          </p:cNvPr>
          <p:cNvSpPr txBox="1"/>
          <p:nvPr/>
        </p:nvSpPr>
        <p:spPr>
          <a:xfrm>
            <a:off x="721151" y="1900447"/>
            <a:ext cx="5422769" cy="300082"/>
          </a:xfrm>
          <a:prstGeom prst="rect">
            <a:avLst/>
          </a:prstGeom>
          <a:noFill/>
        </p:spPr>
        <p:txBody>
          <a:bodyPr wrap="square" rtlCol="0">
            <a:spAutoFit/>
          </a:bodyPr>
          <a:lstStyle/>
          <a:p>
            <a:r>
              <a:rPr lang="it-IT" sz="1350" dirty="0">
                <a:solidFill>
                  <a:srgbClr val="0070C0"/>
                </a:solidFill>
              </a:rPr>
              <a:t>(Studio presentato alla </a:t>
            </a:r>
            <a:r>
              <a:rPr lang="it-IT" sz="1350" dirty="0">
                <a:solidFill>
                  <a:srgbClr val="FF0000"/>
                </a:solidFill>
              </a:rPr>
              <a:t>International Conference on Software Engineering</a:t>
            </a:r>
            <a:r>
              <a:rPr lang="it-IT" sz="1350" dirty="0">
                <a:solidFill>
                  <a:srgbClr val="0070C0"/>
                </a:solidFill>
              </a:rPr>
              <a:t>)</a:t>
            </a:r>
          </a:p>
        </p:txBody>
      </p:sp>
      <p:sp>
        <p:nvSpPr>
          <p:cNvPr id="11" name="Segnaposto piè di pagina 10">
            <a:extLst>
              <a:ext uri="{FF2B5EF4-FFF2-40B4-BE49-F238E27FC236}">
                <a16:creationId xmlns:a16="http://schemas.microsoft.com/office/drawing/2014/main" id="{74B929CC-4205-47E6-8EBB-D34B0AE7B3E1}"/>
              </a:ext>
            </a:extLst>
          </p:cNvPr>
          <p:cNvSpPr>
            <a:spLocks noGrp="1"/>
          </p:cNvSpPr>
          <p:nvPr>
            <p:ph type="ftr" sz="quarter" idx="11"/>
          </p:nvPr>
        </p:nvSpPr>
        <p:spPr/>
        <p:txBody>
          <a:bodyPr/>
          <a:lstStyle/>
          <a:p>
            <a:r>
              <a:rPr lang="it-IT"/>
              <a:t>Corrado Aaron Visaggio - aaron.visaggio@gmail.com</a:t>
            </a:r>
          </a:p>
        </p:txBody>
      </p:sp>
      <p:sp>
        <p:nvSpPr>
          <p:cNvPr id="12" name="Segnaposto numero diapositiva 11">
            <a:extLst>
              <a:ext uri="{FF2B5EF4-FFF2-40B4-BE49-F238E27FC236}">
                <a16:creationId xmlns:a16="http://schemas.microsoft.com/office/drawing/2014/main" id="{6BF8B7C2-BF2A-4795-B2EE-702DB71F61A0}"/>
              </a:ext>
            </a:extLst>
          </p:cNvPr>
          <p:cNvSpPr>
            <a:spLocks noGrp="1"/>
          </p:cNvSpPr>
          <p:nvPr>
            <p:ph type="sldNum" sz="quarter" idx="12"/>
          </p:nvPr>
        </p:nvSpPr>
        <p:spPr/>
        <p:txBody>
          <a:bodyPr/>
          <a:lstStyle/>
          <a:p>
            <a:fld id="{9B19EE33-1625-4E8A-8762-9A2A346882D3}" type="slidenum">
              <a:rPr lang="it-IT" smtClean="0"/>
              <a:t>24</a:t>
            </a:fld>
            <a:endParaRPr lang="it-IT"/>
          </a:p>
        </p:txBody>
      </p:sp>
    </p:spTree>
    <p:extLst>
      <p:ext uri="{BB962C8B-B14F-4D97-AF65-F5344CB8AC3E}">
        <p14:creationId xmlns:p14="http://schemas.microsoft.com/office/powerpoint/2010/main" val="102945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30EF12D-8C18-49D7-B797-822261BCF84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5000"/>
                    </a14:imgEffect>
                  </a14:imgLayer>
                </a14:imgProps>
              </a:ext>
            </a:extLst>
          </a:blip>
          <a:stretch>
            <a:fillRect/>
          </a:stretch>
        </p:blipFill>
        <p:spPr>
          <a:xfrm>
            <a:off x="514350" y="1821093"/>
            <a:ext cx="8447210" cy="5279505"/>
          </a:xfrm>
          <a:prstGeom prst="rect">
            <a:avLst/>
          </a:prstGeom>
        </p:spPr>
      </p:pic>
      <p:sp>
        <p:nvSpPr>
          <p:cNvPr id="2" name="Titolo 1">
            <a:extLst>
              <a:ext uri="{FF2B5EF4-FFF2-40B4-BE49-F238E27FC236}">
                <a16:creationId xmlns:a16="http://schemas.microsoft.com/office/drawing/2014/main" id="{E3115E20-5579-42CF-B994-86A1A78FEF6D}"/>
              </a:ext>
            </a:extLst>
          </p:cNvPr>
          <p:cNvSpPr>
            <a:spLocks noGrp="1"/>
          </p:cNvSpPr>
          <p:nvPr>
            <p:ph type="title"/>
          </p:nvPr>
        </p:nvSpPr>
        <p:spPr/>
        <p:txBody>
          <a:bodyPr/>
          <a:lstStyle/>
          <a:p>
            <a:r>
              <a:rPr lang="it-IT" dirty="0"/>
              <a:t>3 Critical </a:t>
            </a:r>
            <a:r>
              <a:rPr lang="it-IT" dirty="0" err="1"/>
              <a:t>Areas</a:t>
            </a:r>
            <a:r>
              <a:rPr lang="it-IT" dirty="0"/>
              <a:t> (</a:t>
            </a:r>
            <a:r>
              <a:rPr lang="it-IT" dirty="0" err="1"/>
              <a:t>at</a:t>
            </a:r>
            <a:r>
              <a:rPr lang="it-IT" dirty="0"/>
              <a:t> </a:t>
            </a:r>
            <a:r>
              <a:rPr lang="it-IT" dirty="0" err="1"/>
              <a:t>least</a:t>
            </a:r>
            <a:r>
              <a:rPr lang="it-IT" dirty="0"/>
              <a:t>)</a:t>
            </a:r>
          </a:p>
        </p:txBody>
      </p:sp>
      <p:sp>
        <p:nvSpPr>
          <p:cNvPr id="3" name="Segnaposto contenuto 2">
            <a:extLst>
              <a:ext uri="{FF2B5EF4-FFF2-40B4-BE49-F238E27FC236}">
                <a16:creationId xmlns:a16="http://schemas.microsoft.com/office/drawing/2014/main" id="{9902A6FA-0C72-4BD3-9544-B30F2D8BED08}"/>
              </a:ext>
            </a:extLst>
          </p:cNvPr>
          <p:cNvSpPr>
            <a:spLocks noGrp="1"/>
          </p:cNvSpPr>
          <p:nvPr>
            <p:ph idx="1"/>
          </p:nvPr>
        </p:nvSpPr>
        <p:spPr>
          <a:xfrm>
            <a:off x="701480" y="2213312"/>
            <a:ext cx="8229600" cy="4525963"/>
          </a:xfrm>
        </p:spPr>
        <p:txBody>
          <a:bodyPr>
            <a:normAutofit fontScale="92500" lnSpcReduction="10000"/>
          </a:bodyPr>
          <a:lstStyle/>
          <a:p>
            <a:pPr marL="385763" indent="-385763">
              <a:buFont typeface="+mj-lt"/>
              <a:buAutoNum type="arabicPeriod"/>
            </a:pPr>
            <a:r>
              <a:rPr lang="it-IT" b="1" dirty="0">
                <a:solidFill>
                  <a:schemeClr val="bg1"/>
                </a:solidFill>
              </a:rPr>
              <a:t>Security by design, </a:t>
            </a:r>
            <a:r>
              <a:rPr lang="it-IT" b="1" dirty="0" err="1">
                <a:solidFill>
                  <a:schemeClr val="bg1"/>
                </a:solidFill>
              </a:rPr>
              <a:t>secure</a:t>
            </a:r>
            <a:r>
              <a:rPr lang="it-IT" b="1" dirty="0">
                <a:solidFill>
                  <a:schemeClr val="bg1"/>
                </a:solidFill>
              </a:rPr>
              <a:t>/</a:t>
            </a:r>
            <a:r>
              <a:rPr lang="it-IT" b="1" dirty="0" err="1">
                <a:solidFill>
                  <a:schemeClr val="bg1"/>
                </a:solidFill>
              </a:rPr>
              <a:t>defensive</a:t>
            </a:r>
            <a:r>
              <a:rPr lang="it-IT" b="1" dirty="0">
                <a:solidFill>
                  <a:schemeClr val="bg1"/>
                </a:solidFill>
              </a:rPr>
              <a:t> programming</a:t>
            </a:r>
          </a:p>
          <a:p>
            <a:pPr marL="728663" lvl="1" indent="-385763">
              <a:buFont typeface="+mj-lt"/>
              <a:buAutoNum type="alphaLcPeriod"/>
            </a:pPr>
            <a:r>
              <a:rPr lang="it-IT" dirty="0">
                <a:solidFill>
                  <a:schemeClr val="bg1"/>
                </a:solidFill>
              </a:rPr>
              <a:t>quali competenze disponibili? </a:t>
            </a:r>
          </a:p>
          <a:p>
            <a:pPr marL="728663" lvl="1" indent="-385763">
              <a:buFont typeface="+mj-lt"/>
              <a:buAutoNum type="alphaLcPeriod"/>
            </a:pPr>
            <a:r>
              <a:rPr lang="it-IT" dirty="0">
                <a:solidFill>
                  <a:schemeClr val="bg1"/>
                </a:solidFill>
              </a:rPr>
              <a:t>Come costruirle?</a:t>
            </a:r>
          </a:p>
          <a:p>
            <a:pPr marL="385763" indent="-385763">
              <a:buAutoNum type="arabicPeriod"/>
            </a:pPr>
            <a:r>
              <a:rPr lang="it-IT" b="1" dirty="0">
                <a:solidFill>
                  <a:schemeClr val="bg1"/>
                </a:solidFill>
              </a:rPr>
              <a:t>Standard</a:t>
            </a:r>
          </a:p>
          <a:p>
            <a:pPr marL="728663" lvl="1" indent="-385763">
              <a:buFont typeface="+mj-lt"/>
              <a:buAutoNum type="alphaLcPeriod"/>
            </a:pPr>
            <a:r>
              <a:rPr lang="it-IT" dirty="0">
                <a:solidFill>
                  <a:schemeClr val="bg1"/>
                </a:solidFill>
              </a:rPr>
              <a:t>sovrapposti </a:t>
            </a:r>
          </a:p>
          <a:p>
            <a:pPr marL="728663" lvl="1" indent="-385763">
              <a:buFont typeface="+mj-lt"/>
              <a:buAutoNum type="alphaLcPeriod"/>
            </a:pPr>
            <a:r>
              <a:rPr lang="it-IT" dirty="0">
                <a:solidFill>
                  <a:schemeClr val="bg1"/>
                </a:solidFill>
              </a:rPr>
              <a:t>copertura incompleta</a:t>
            </a:r>
          </a:p>
          <a:p>
            <a:pPr marL="385763" indent="-385763">
              <a:buAutoNum type="arabicPeriod"/>
            </a:pPr>
            <a:r>
              <a:rPr lang="it-IT" b="1" dirty="0" err="1">
                <a:solidFill>
                  <a:schemeClr val="bg1"/>
                </a:solidFill>
              </a:rPr>
              <a:t>Vulnerability</a:t>
            </a:r>
            <a:r>
              <a:rPr lang="it-IT" b="1" dirty="0">
                <a:solidFill>
                  <a:schemeClr val="bg1"/>
                </a:solidFill>
              </a:rPr>
              <a:t> Management </a:t>
            </a:r>
          </a:p>
          <a:p>
            <a:pPr marL="728663" lvl="1" indent="-385763">
              <a:buAutoNum type="alphaLcPeriod"/>
            </a:pPr>
            <a:r>
              <a:rPr lang="it-IT" dirty="0">
                <a:solidFill>
                  <a:schemeClr val="bg1"/>
                </a:solidFill>
              </a:rPr>
              <a:t>compatibile con un processo di manutenzione ed evoluzione strutturato?</a:t>
            </a:r>
          </a:p>
          <a:p>
            <a:pPr marL="385763" indent="-385763">
              <a:buAutoNum type="arabicPeriod"/>
            </a:pPr>
            <a:endParaRPr lang="it-IT" dirty="0"/>
          </a:p>
        </p:txBody>
      </p:sp>
      <p:sp>
        <p:nvSpPr>
          <p:cNvPr id="5" name="Segnaposto piè di pagina 4">
            <a:extLst>
              <a:ext uri="{FF2B5EF4-FFF2-40B4-BE49-F238E27FC236}">
                <a16:creationId xmlns:a16="http://schemas.microsoft.com/office/drawing/2014/main" id="{0586EB26-F406-488A-9CB0-F4A0415C5483}"/>
              </a:ext>
            </a:extLst>
          </p:cNvPr>
          <p:cNvSpPr>
            <a:spLocks noGrp="1"/>
          </p:cNvSpPr>
          <p:nvPr>
            <p:ph type="ftr" sz="quarter" idx="11"/>
          </p:nvPr>
        </p:nvSpPr>
        <p:spPr/>
        <p:txBody>
          <a:bodyPr/>
          <a:lstStyle/>
          <a:p>
            <a:r>
              <a:rPr lang="it-IT"/>
              <a:t>Corrado Aaron Visaggio - aaron.visaggio@gmail.com</a:t>
            </a:r>
          </a:p>
        </p:txBody>
      </p:sp>
      <p:sp>
        <p:nvSpPr>
          <p:cNvPr id="6" name="Segnaposto numero diapositiva 5">
            <a:extLst>
              <a:ext uri="{FF2B5EF4-FFF2-40B4-BE49-F238E27FC236}">
                <a16:creationId xmlns:a16="http://schemas.microsoft.com/office/drawing/2014/main" id="{63C9BA57-EAA3-4B90-9A35-1926A62A15D7}"/>
              </a:ext>
            </a:extLst>
          </p:cNvPr>
          <p:cNvSpPr>
            <a:spLocks noGrp="1"/>
          </p:cNvSpPr>
          <p:nvPr>
            <p:ph type="sldNum" sz="quarter" idx="12"/>
          </p:nvPr>
        </p:nvSpPr>
        <p:spPr/>
        <p:txBody>
          <a:bodyPr/>
          <a:lstStyle/>
          <a:p>
            <a:fld id="{9B19EE33-1625-4E8A-8762-9A2A346882D3}" type="slidenum">
              <a:rPr lang="it-IT" smtClean="0"/>
              <a:t>25</a:t>
            </a:fld>
            <a:endParaRPr lang="it-IT"/>
          </a:p>
        </p:txBody>
      </p:sp>
    </p:spTree>
    <p:extLst>
      <p:ext uri="{BB962C8B-B14F-4D97-AF65-F5344CB8AC3E}">
        <p14:creationId xmlns:p14="http://schemas.microsoft.com/office/powerpoint/2010/main" val="410576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432B62-0B59-4839-BC94-DE10DBD2A3C1}"/>
              </a:ext>
            </a:extLst>
          </p:cNvPr>
          <p:cNvSpPr>
            <a:spLocks noGrp="1"/>
          </p:cNvSpPr>
          <p:nvPr>
            <p:ph type="title"/>
          </p:nvPr>
        </p:nvSpPr>
        <p:spPr/>
        <p:txBody>
          <a:bodyPr>
            <a:normAutofit fontScale="90000"/>
          </a:bodyPr>
          <a:lstStyle/>
          <a:p>
            <a:r>
              <a:rPr lang="it-IT" dirty="0"/>
              <a:t>Security by design / </a:t>
            </a:r>
            <a:r>
              <a:rPr lang="it-IT" dirty="0" err="1"/>
              <a:t>secure</a:t>
            </a:r>
            <a:r>
              <a:rPr lang="it-IT" dirty="0"/>
              <a:t> code: le competenze</a:t>
            </a:r>
          </a:p>
        </p:txBody>
      </p:sp>
      <p:sp>
        <p:nvSpPr>
          <p:cNvPr id="3" name="Segnaposto contenuto 2">
            <a:extLst>
              <a:ext uri="{FF2B5EF4-FFF2-40B4-BE49-F238E27FC236}">
                <a16:creationId xmlns:a16="http://schemas.microsoft.com/office/drawing/2014/main" id="{00DA1122-A382-4EBB-8BC6-F48638E09743}"/>
              </a:ext>
            </a:extLst>
          </p:cNvPr>
          <p:cNvSpPr>
            <a:spLocks noGrp="1"/>
          </p:cNvSpPr>
          <p:nvPr>
            <p:ph idx="1"/>
          </p:nvPr>
        </p:nvSpPr>
        <p:spPr>
          <a:xfrm>
            <a:off x="628650" y="3693319"/>
            <a:ext cx="7886700" cy="1796653"/>
          </a:xfrm>
        </p:spPr>
        <p:txBody>
          <a:bodyPr>
            <a:normAutofit fontScale="47500" lnSpcReduction="20000"/>
          </a:bodyPr>
          <a:lstStyle/>
          <a:p>
            <a:r>
              <a:rPr lang="it-IT" dirty="0"/>
              <a:t>Non ci sono competenze diffuse tra gli attuali programmatori</a:t>
            </a:r>
          </a:p>
          <a:p>
            <a:r>
              <a:rPr lang="it-IT" dirty="0"/>
              <a:t>Non ci sono centri di formazione sufficienti e sufficientemente completi in questa disciplina</a:t>
            </a:r>
          </a:p>
          <a:p>
            <a:r>
              <a:rPr lang="it-IT" dirty="0"/>
              <a:t>Non c’è la cultura della security by design</a:t>
            </a:r>
          </a:p>
          <a:p>
            <a:pPr lvl="1"/>
            <a:r>
              <a:rPr lang="it-IT" dirty="0"/>
              <a:t>Cosa è un’architettura sicura?</a:t>
            </a:r>
          </a:p>
          <a:p>
            <a:pPr lvl="1"/>
            <a:r>
              <a:rPr lang="it-IT" dirty="0"/>
              <a:t>Come si scrive un test per la sicurezza?</a:t>
            </a:r>
          </a:p>
          <a:p>
            <a:pPr lvl="1"/>
            <a:r>
              <a:rPr lang="it-IT" dirty="0"/>
              <a:t>Come si valuta la sicurezza di un sistema?</a:t>
            </a:r>
          </a:p>
          <a:p>
            <a:pPr lvl="1"/>
            <a:r>
              <a:rPr lang="it-IT" dirty="0"/>
              <a:t>Come si definisce una baseline per la sicurezza di un sistema?</a:t>
            </a:r>
          </a:p>
          <a:p>
            <a:endParaRPr lang="it-IT" dirty="0"/>
          </a:p>
        </p:txBody>
      </p:sp>
      <p:pic>
        <p:nvPicPr>
          <p:cNvPr id="5" name="Immagine 4">
            <a:extLst>
              <a:ext uri="{FF2B5EF4-FFF2-40B4-BE49-F238E27FC236}">
                <a16:creationId xmlns:a16="http://schemas.microsoft.com/office/drawing/2014/main" id="{4E82B4F3-C5F6-4AFE-950D-6E029699CC34}"/>
              </a:ext>
            </a:extLst>
          </p:cNvPr>
          <p:cNvPicPr>
            <a:picLocks noChangeAspect="1"/>
          </p:cNvPicPr>
          <p:nvPr/>
        </p:nvPicPr>
        <p:blipFill>
          <a:blip r:embed="rId2"/>
          <a:stretch>
            <a:fillRect/>
          </a:stretch>
        </p:blipFill>
        <p:spPr>
          <a:xfrm>
            <a:off x="628650" y="2125267"/>
            <a:ext cx="857250" cy="1307306"/>
          </a:xfrm>
          <a:prstGeom prst="rect">
            <a:avLst/>
          </a:prstGeom>
        </p:spPr>
      </p:pic>
      <p:pic>
        <p:nvPicPr>
          <p:cNvPr id="6" name="Immagine 5">
            <a:extLst>
              <a:ext uri="{FF2B5EF4-FFF2-40B4-BE49-F238E27FC236}">
                <a16:creationId xmlns:a16="http://schemas.microsoft.com/office/drawing/2014/main" id="{1AB93D7D-C03B-40AF-9751-0EA9EA2BF797}"/>
              </a:ext>
            </a:extLst>
          </p:cNvPr>
          <p:cNvPicPr>
            <a:picLocks noChangeAspect="1"/>
          </p:cNvPicPr>
          <p:nvPr/>
        </p:nvPicPr>
        <p:blipFill>
          <a:blip r:embed="rId3"/>
          <a:stretch>
            <a:fillRect/>
          </a:stretch>
        </p:blipFill>
        <p:spPr>
          <a:xfrm>
            <a:off x="1714500" y="2125267"/>
            <a:ext cx="857250" cy="1307306"/>
          </a:xfrm>
          <a:prstGeom prst="rect">
            <a:avLst/>
          </a:prstGeom>
        </p:spPr>
      </p:pic>
      <p:pic>
        <p:nvPicPr>
          <p:cNvPr id="7" name="Immagine 6">
            <a:extLst>
              <a:ext uri="{FF2B5EF4-FFF2-40B4-BE49-F238E27FC236}">
                <a16:creationId xmlns:a16="http://schemas.microsoft.com/office/drawing/2014/main" id="{47F4CC87-C2CE-4B28-B8BA-6EB61D5B2AAC}"/>
              </a:ext>
            </a:extLst>
          </p:cNvPr>
          <p:cNvPicPr>
            <a:picLocks noChangeAspect="1"/>
          </p:cNvPicPr>
          <p:nvPr/>
        </p:nvPicPr>
        <p:blipFill>
          <a:blip r:embed="rId4"/>
          <a:stretch>
            <a:fillRect/>
          </a:stretch>
        </p:blipFill>
        <p:spPr>
          <a:xfrm>
            <a:off x="2914650" y="2125267"/>
            <a:ext cx="857250" cy="1307306"/>
          </a:xfrm>
          <a:prstGeom prst="rect">
            <a:avLst/>
          </a:prstGeom>
        </p:spPr>
      </p:pic>
      <p:pic>
        <p:nvPicPr>
          <p:cNvPr id="8" name="Immagine 7">
            <a:extLst>
              <a:ext uri="{FF2B5EF4-FFF2-40B4-BE49-F238E27FC236}">
                <a16:creationId xmlns:a16="http://schemas.microsoft.com/office/drawing/2014/main" id="{EF52279B-29BD-49F5-BBB9-A9E9BF5874EC}"/>
              </a:ext>
            </a:extLst>
          </p:cNvPr>
          <p:cNvPicPr>
            <a:picLocks noChangeAspect="1"/>
          </p:cNvPicPr>
          <p:nvPr/>
        </p:nvPicPr>
        <p:blipFill>
          <a:blip r:embed="rId5"/>
          <a:stretch>
            <a:fillRect/>
          </a:stretch>
        </p:blipFill>
        <p:spPr>
          <a:xfrm>
            <a:off x="4114800" y="2125267"/>
            <a:ext cx="857250" cy="1307306"/>
          </a:xfrm>
          <a:prstGeom prst="rect">
            <a:avLst/>
          </a:prstGeom>
        </p:spPr>
      </p:pic>
      <p:pic>
        <p:nvPicPr>
          <p:cNvPr id="9" name="Immagine 8">
            <a:extLst>
              <a:ext uri="{FF2B5EF4-FFF2-40B4-BE49-F238E27FC236}">
                <a16:creationId xmlns:a16="http://schemas.microsoft.com/office/drawing/2014/main" id="{DDBA2DDE-4FFC-423B-9F9F-C0F2BAA145F4}"/>
              </a:ext>
            </a:extLst>
          </p:cNvPr>
          <p:cNvPicPr>
            <a:picLocks noChangeAspect="1"/>
          </p:cNvPicPr>
          <p:nvPr/>
        </p:nvPicPr>
        <p:blipFill>
          <a:blip r:embed="rId6"/>
          <a:stretch>
            <a:fillRect/>
          </a:stretch>
        </p:blipFill>
        <p:spPr>
          <a:xfrm>
            <a:off x="5307806" y="2125267"/>
            <a:ext cx="857250" cy="1307306"/>
          </a:xfrm>
          <a:prstGeom prst="rect">
            <a:avLst/>
          </a:prstGeom>
        </p:spPr>
      </p:pic>
      <p:pic>
        <p:nvPicPr>
          <p:cNvPr id="10" name="Immagine 9">
            <a:extLst>
              <a:ext uri="{FF2B5EF4-FFF2-40B4-BE49-F238E27FC236}">
                <a16:creationId xmlns:a16="http://schemas.microsoft.com/office/drawing/2014/main" id="{E2806451-983F-4768-92EF-A80449CA72CF}"/>
              </a:ext>
            </a:extLst>
          </p:cNvPr>
          <p:cNvPicPr>
            <a:picLocks noChangeAspect="1"/>
          </p:cNvPicPr>
          <p:nvPr/>
        </p:nvPicPr>
        <p:blipFill>
          <a:blip r:embed="rId7"/>
          <a:stretch>
            <a:fillRect/>
          </a:stretch>
        </p:blipFill>
        <p:spPr>
          <a:xfrm>
            <a:off x="6482953" y="2125267"/>
            <a:ext cx="857250" cy="1307306"/>
          </a:xfrm>
          <a:prstGeom prst="rect">
            <a:avLst/>
          </a:prstGeom>
        </p:spPr>
      </p:pic>
      <p:pic>
        <p:nvPicPr>
          <p:cNvPr id="11" name="Immagine 10">
            <a:extLst>
              <a:ext uri="{FF2B5EF4-FFF2-40B4-BE49-F238E27FC236}">
                <a16:creationId xmlns:a16="http://schemas.microsoft.com/office/drawing/2014/main" id="{6E297B88-6258-42FD-A607-C1202E3012E5}"/>
              </a:ext>
            </a:extLst>
          </p:cNvPr>
          <p:cNvPicPr>
            <a:picLocks noChangeAspect="1"/>
          </p:cNvPicPr>
          <p:nvPr/>
        </p:nvPicPr>
        <p:blipFill>
          <a:blip r:embed="rId8"/>
          <a:stretch>
            <a:fillRect/>
          </a:stretch>
        </p:blipFill>
        <p:spPr>
          <a:xfrm>
            <a:off x="7708106" y="2121694"/>
            <a:ext cx="857250" cy="1307306"/>
          </a:xfrm>
          <a:prstGeom prst="rect">
            <a:avLst/>
          </a:prstGeom>
        </p:spPr>
      </p:pic>
      <p:pic>
        <p:nvPicPr>
          <p:cNvPr id="12" name="Immagine 11">
            <a:extLst>
              <a:ext uri="{FF2B5EF4-FFF2-40B4-BE49-F238E27FC236}">
                <a16:creationId xmlns:a16="http://schemas.microsoft.com/office/drawing/2014/main" id="{E06F39F1-8C3D-47D9-B343-4ACB5FB23284}"/>
              </a:ext>
            </a:extLst>
          </p:cNvPr>
          <p:cNvPicPr>
            <a:picLocks noChangeAspect="1"/>
          </p:cNvPicPr>
          <p:nvPr/>
        </p:nvPicPr>
        <p:blipFill>
          <a:blip r:embed="rId9"/>
          <a:stretch>
            <a:fillRect/>
          </a:stretch>
        </p:blipFill>
        <p:spPr>
          <a:xfrm>
            <a:off x="8715375" y="2121694"/>
            <a:ext cx="857250" cy="1307306"/>
          </a:xfrm>
          <a:prstGeom prst="rect">
            <a:avLst/>
          </a:prstGeom>
        </p:spPr>
      </p:pic>
      <p:pic>
        <p:nvPicPr>
          <p:cNvPr id="13" name="Immagine 12">
            <a:extLst>
              <a:ext uri="{FF2B5EF4-FFF2-40B4-BE49-F238E27FC236}">
                <a16:creationId xmlns:a16="http://schemas.microsoft.com/office/drawing/2014/main" id="{8CFA124A-79E8-47E5-A6E7-F6ED1C06C5DF}"/>
              </a:ext>
            </a:extLst>
          </p:cNvPr>
          <p:cNvPicPr>
            <a:picLocks noChangeAspect="1"/>
          </p:cNvPicPr>
          <p:nvPr/>
        </p:nvPicPr>
        <p:blipFill>
          <a:blip r:embed="rId10"/>
          <a:stretch>
            <a:fillRect/>
          </a:stretch>
        </p:blipFill>
        <p:spPr>
          <a:xfrm>
            <a:off x="-428625" y="2093118"/>
            <a:ext cx="857250" cy="1307306"/>
          </a:xfrm>
          <a:prstGeom prst="rect">
            <a:avLst/>
          </a:prstGeom>
        </p:spPr>
      </p:pic>
      <p:sp>
        <p:nvSpPr>
          <p:cNvPr id="4" name="Segnaposto piè di pagina 3">
            <a:extLst>
              <a:ext uri="{FF2B5EF4-FFF2-40B4-BE49-F238E27FC236}">
                <a16:creationId xmlns:a16="http://schemas.microsoft.com/office/drawing/2014/main" id="{C171929B-E4D1-4053-881D-872A0B385860}"/>
              </a:ext>
            </a:extLst>
          </p:cNvPr>
          <p:cNvSpPr>
            <a:spLocks noGrp="1"/>
          </p:cNvSpPr>
          <p:nvPr>
            <p:ph type="ftr" sz="quarter" idx="11"/>
          </p:nvPr>
        </p:nvSpPr>
        <p:spPr/>
        <p:txBody>
          <a:bodyPr/>
          <a:lstStyle/>
          <a:p>
            <a:r>
              <a:rPr lang="it-IT"/>
              <a:t>Corrado Aaron Visaggio - aaron.visaggio@gmail.com</a:t>
            </a:r>
          </a:p>
        </p:txBody>
      </p:sp>
      <p:sp>
        <p:nvSpPr>
          <p:cNvPr id="14" name="Segnaposto numero diapositiva 13">
            <a:extLst>
              <a:ext uri="{FF2B5EF4-FFF2-40B4-BE49-F238E27FC236}">
                <a16:creationId xmlns:a16="http://schemas.microsoft.com/office/drawing/2014/main" id="{BB2400D9-9A76-4882-8E54-E00EBC52752C}"/>
              </a:ext>
            </a:extLst>
          </p:cNvPr>
          <p:cNvSpPr>
            <a:spLocks noGrp="1"/>
          </p:cNvSpPr>
          <p:nvPr>
            <p:ph type="sldNum" sz="quarter" idx="12"/>
          </p:nvPr>
        </p:nvSpPr>
        <p:spPr/>
        <p:txBody>
          <a:bodyPr/>
          <a:lstStyle/>
          <a:p>
            <a:fld id="{9B19EE33-1625-4E8A-8762-9A2A346882D3}" type="slidenum">
              <a:rPr lang="it-IT" smtClean="0"/>
              <a:t>26</a:t>
            </a:fld>
            <a:endParaRPr lang="it-IT"/>
          </a:p>
        </p:txBody>
      </p:sp>
    </p:spTree>
    <p:extLst>
      <p:ext uri="{BB962C8B-B14F-4D97-AF65-F5344CB8AC3E}">
        <p14:creationId xmlns:p14="http://schemas.microsoft.com/office/powerpoint/2010/main" val="2508912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2213C2-2795-4824-B790-92CDC2E342B4}"/>
              </a:ext>
            </a:extLst>
          </p:cNvPr>
          <p:cNvSpPr>
            <a:spLocks noGrp="1"/>
          </p:cNvSpPr>
          <p:nvPr>
            <p:ph type="title"/>
          </p:nvPr>
        </p:nvSpPr>
        <p:spPr>
          <a:xfrm>
            <a:off x="-48233" y="278120"/>
            <a:ext cx="8229600" cy="1143000"/>
          </a:xfrm>
        </p:spPr>
        <p:txBody>
          <a:bodyPr/>
          <a:lstStyle/>
          <a:p>
            <a:r>
              <a:rPr lang="it-IT" dirty="0"/>
              <a:t>Esempio: la </a:t>
            </a:r>
            <a:r>
              <a:rPr lang="it-IT" dirty="0" err="1"/>
              <a:t>sql</a:t>
            </a:r>
            <a:r>
              <a:rPr lang="it-IT" dirty="0"/>
              <a:t> </a:t>
            </a:r>
            <a:r>
              <a:rPr lang="it-IT" dirty="0" err="1"/>
              <a:t>injection</a:t>
            </a:r>
            <a:endParaRPr lang="it-IT" dirty="0"/>
          </a:p>
        </p:txBody>
      </p:sp>
      <p:sp>
        <p:nvSpPr>
          <p:cNvPr id="6" name="Rectangle 2">
            <a:extLst>
              <a:ext uri="{FF2B5EF4-FFF2-40B4-BE49-F238E27FC236}">
                <a16:creationId xmlns:a16="http://schemas.microsoft.com/office/drawing/2014/main" id="{E7602A3B-DF83-4FF9-9CD4-55F739E7CE41}"/>
              </a:ext>
            </a:extLst>
          </p:cNvPr>
          <p:cNvSpPr>
            <a:spLocks noChangeArrowheads="1"/>
          </p:cNvSpPr>
          <p:nvPr/>
        </p:nvSpPr>
        <p:spPr bwMode="auto">
          <a:xfrm>
            <a:off x="777711" y="2279873"/>
            <a:ext cx="4582024" cy="877163"/>
          </a:xfrm>
          <a:prstGeom prst="rect">
            <a:avLst/>
          </a:prstGeom>
          <a:solidFill>
            <a:srgbClr val="F9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it-IT" altLang="it-IT" sz="750" dirty="0" err="1">
                <a:solidFill>
                  <a:srgbClr val="000000"/>
                </a:solidFill>
                <a:latin typeface="Courier New" panose="02070309020205020404" pitchFamily="49" charset="0"/>
                <a:cs typeface="Courier New" panose="02070309020205020404" pitchFamily="49" charset="0"/>
              </a:rPr>
              <a:t>String</a:t>
            </a: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custname</a:t>
            </a:r>
            <a:r>
              <a:rPr lang="it-IT" altLang="it-IT" sz="750" dirty="0">
                <a:solidFill>
                  <a:srgbClr val="000000"/>
                </a:solidFill>
                <a:latin typeface="Courier New" panose="02070309020205020404" pitchFamily="49" charset="0"/>
                <a:cs typeface="Courier New" panose="02070309020205020404" pitchFamily="49" charset="0"/>
              </a:rPr>
              <a:t> = </a:t>
            </a:r>
            <a:r>
              <a:rPr lang="it-IT" altLang="it-IT" sz="750" dirty="0" err="1">
                <a:solidFill>
                  <a:srgbClr val="000000"/>
                </a:solidFill>
                <a:latin typeface="Courier New" panose="02070309020205020404" pitchFamily="49" charset="0"/>
                <a:cs typeface="Courier New" panose="02070309020205020404" pitchFamily="49" charset="0"/>
              </a:rPr>
              <a:t>request.getParameter</a:t>
            </a:r>
            <a:r>
              <a:rPr lang="it-IT" altLang="it-IT" sz="750" dirty="0">
                <a:solidFill>
                  <a:srgbClr val="000000"/>
                </a:solidFill>
                <a:latin typeface="Courier New" panose="02070309020205020404" pitchFamily="49" charset="0"/>
                <a:cs typeface="Courier New" panose="02070309020205020404" pitchFamily="49" charset="0"/>
              </a:rPr>
              <a:t>("</a:t>
            </a:r>
            <a:r>
              <a:rPr lang="it-IT" altLang="it-IT" sz="750" dirty="0" err="1">
                <a:solidFill>
                  <a:srgbClr val="000000"/>
                </a:solidFill>
                <a:latin typeface="Courier New" panose="02070309020205020404" pitchFamily="49" charset="0"/>
                <a:cs typeface="Courier New" panose="02070309020205020404" pitchFamily="49" charset="0"/>
              </a:rPr>
              <a:t>customerName</a:t>
            </a:r>
            <a:r>
              <a:rPr lang="it-IT" altLang="it-IT" sz="750" dirty="0">
                <a:solidFill>
                  <a:srgbClr val="000000"/>
                </a:solidFill>
                <a:latin typeface="Courier New" panose="02070309020205020404" pitchFamily="49" charset="0"/>
                <a:cs typeface="Courier New" panose="02070309020205020404" pitchFamily="49" charset="0"/>
              </a:rPr>
              <a:t>"); </a:t>
            </a:r>
          </a:p>
          <a:p>
            <a:pPr defTabSz="685800" eaLnBrk="0" fontAlgn="base" hangingPunct="0">
              <a:spcBef>
                <a:spcPct val="0"/>
              </a:spcBef>
              <a:spcAft>
                <a:spcPct val="0"/>
              </a:spcAft>
            </a:pP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This</a:t>
            </a: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should</a:t>
            </a:r>
            <a:r>
              <a:rPr lang="it-IT" altLang="it-IT" sz="750" dirty="0">
                <a:solidFill>
                  <a:srgbClr val="000000"/>
                </a:solidFill>
                <a:latin typeface="Courier New" panose="02070309020205020404" pitchFamily="49" charset="0"/>
                <a:cs typeface="Courier New" panose="02070309020205020404" pitchFamily="49" charset="0"/>
              </a:rPr>
              <a:t> REALLY be </a:t>
            </a:r>
            <a:r>
              <a:rPr lang="it-IT" altLang="it-IT" sz="750" dirty="0" err="1">
                <a:solidFill>
                  <a:srgbClr val="000000"/>
                </a:solidFill>
                <a:latin typeface="Courier New" panose="02070309020205020404" pitchFamily="49" charset="0"/>
                <a:cs typeface="Courier New" panose="02070309020205020404" pitchFamily="49" charset="0"/>
              </a:rPr>
              <a:t>validated</a:t>
            </a: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too</a:t>
            </a:r>
            <a:r>
              <a:rPr lang="it-IT" altLang="it-IT" sz="750" dirty="0">
                <a:solidFill>
                  <a:srgbClr val="000000"/>
                </a:solidFill>
                <a:latin typeface="Courier New" panose="02070309020205020404" pitchFamily="49" charset="0"/>
                <a:cs typeface="Courier New" panose="02070309020205020404" pitchFamily="49" charset="0"/>
              </a:rPr>
              <a:t> </a:t>
            </a:r>
          </a:p>
          <a:p>
            <a:pPr defTabSz="685800" eaLnBrk="0" fontAlgn="base" hangingPunct="0">
              <a:spcBef>
                <a:spcPct val="0"/>
              </a:spcBef>
              <a:spcAft>
                <a:spcPct val="0"/>
              </a:spcAft>
            </a:pP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perform</a:t>
            </a:r>
            <a:r>
              <a:rPr lang="it-IT" altLang="it-IT" sz="750" dirty="0">
                <a:solidFill>
                  <a:srgbClr val="000000"/>
                </a:solidFill>
                <a:latin typeface="Courier New" panose="02070309020205020404" pitchFamily="49" charset="0"/>
                <a:cs typeface="Courier New" panose="02070309020205020404" pitchFamily="49" charset="0"/>
              </a:rPr>
              <a:t> input </a:t>
            </a:r>
            <a:r>
              <a:rPr lang="it-IT" altLang="it-IT" sz="750" dirty="0" err="1">
                <a:solidFill>
                  <a:srgbClr val="000000"/>
                </a:solidFill>
                <a:latin typeface="Courier New" panose="02070309020205020404" pitchFamily="49" charset="0"/>
                <a:cs typeface="Courier New" panose="02070309020205020404" pitchFamily="49" charset="0"/>
              </a:rPr>
              <a:t>validation</a:t>
            </a:r>
            <a:r>
              <a:rPr lang="it-IT" altLang="it-IT" sz="750" dirty="0">
                <a:solidFill>
                  <a:srgbClr val="000000"/>
                </a:solidFill>
                <a:latin typeface="Courier New" panose="02070309020205020404" pitchFamily="49" charset="0"/>
                <a:cs typeface="Courier New" panose="02070309020205020404" pitchFamily="49" charset="0"/>
              </a:rPr>
              <a:t> to </a:t>
            </a:r>
            <a:r>
              <a:rPr lang="it-IT" altLang="it-IT" sz="750" dirty="0" err="1">
                <a:solidFill>
                  <a:srgbClr val="000000"/>
                </a:solidFill>
                <a:latin typeface="Courier New" panose="02070309020205020404" pitchFamily="49" charset="0"/>
                <a:cs typeface="Courier New" panose="02070309020205020404" pitchFamily="49" charset="0"/>
              </a:rPr>
              <a:t>detect</a:t>
            </a: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attacks</a:t>
            </a:r>
            <a:r>
              <a:rPr lang="it-IT" altLang="it-IT" sz="750" dirty="0">
                <a:solidFill>
                  <a:srgbClr val="000000"/>
                </a:solidFill>
                <a:latin typeface="Courier New" panose="02070309020205020404" pitchFamily="49" charset="0"/>
                <a:cs typeface="Courier New" panose="02070309020205020404" pitchFamily="49" charset="0"/>
              </a:rPr>
              <a:t> </a:t>
            </a:r>
          </a:p>
          <a:p>
            <a:pPr defTabSz="685800" eaLnBrk="0" fontAlgn="base" hangingPunct="0">
              <a:spcBef>
                <a:spcPct val="0"/>
              </a:spcBef>
              <a:spcAft>
                <a:spcPct val="0"/>
              </a:spcAft>
            </a:pPr>
            <a:r>
              <a:rPr lang="it-IT" altLang="it-IT" sz="750" dirty="0" err="1">
                <a:solidFill>
                  <a:srgbClr val="000000"/>
                </a:solidFill>
                <a:latin typeface="Courier New" panose="02070309020205020404" pitchFamily="49" charset="0"/>
                <a:cs typeface="Courier New" panose="02070309020205020404" pitchFamily="49" charset="0"/>
              </a:rPr>
              <a:t>String</a:t>
            </a: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query</a:t>
            </a:r>
            <a:r>
              <a:rPr lang="it-IT" altLang="it-IT" sz="750" dirty="0">
                <a:solidFill>
                  <a:srgbClr val="000000"/>
                </a:solidFill>
                <a:latin typeface="Courier New" panose="02070309020205020404" pitchFamily="49" charset="0"/>
                <a:cs typeface="Courier New" panose="02070309020205020404" pitchFamily="49" charset="0"/>
              </a:rPr>
              <a:t> = "SELECT </a:t>
            </a:r>
            <a:r>
              <a:rPr lang="it-IT" altLang="it-IT" sz="750" dirty="0" err="1">
                <a:solidFill>
                  <a:srgbClr val="000000"/>
                </a:solidFill>
                <a:latin typeface="Courier New" panose="02070309020205020404" pitchFamily="49" charset="0"/>
                <a:cs typeface="Courier New" panose="02070309020205020404" pitchFamily="49" charset="0"/>
              </a:rPr>
              <a:t>account_balance</a:t>
            </a:r>
            <a:r>
              <a:rPr lang="it-IT" altLang="it-IT" sz="750" dirty="0">
                <a:solidFill>
                  <a:srgbClr val="000000"/>
                </a:solidFill>
                <a:latin typeface="Courier New" panose="02070309020205020404" pitchFamily="49" charset="0"/>
                <a:cs typeface="Courier New" panose="02070309020205020404" pitchFamily="49" charset="0"/>
              </a:rPr>
              <a:t> FROM </a:t>
            </a:r>
            <a:r>
              <a:rPr lang="it-IT" altLang="it-IT" sz="750" dirty="0" err="1">
                <a:solidFill>
                  <a:srgbClr val="000000"/>
                </a:solidFill>
                <a:latin typeface="Courier New" panose="02070309020205020404" pitchFamily="49" charset="0"/>
                <a:cs typeface="Courier New" panose="02070309020205020404" pitchFamily="49" charset="0"/>
              </a:rPr>
              <a:t>user_data</a:t>
            </a:r>
            <a:r>
              <a:rPr lang="it-IT" altLang="it-IT" sz="750" dirty="0">
                <a:solidFill>
                  <a:srgbClr val="000000"/>
                </a:solidFill>
                <a:latin typeface="Courier New" panose="02070309020205020404" pitchFamily="49" charset="0"/>
                <a:cs typeface="Courier New" panose="02070309020205020404" pitchFamily="49" charset="0"/>
              </a:rPr>
              <a:t> WHERE </a:t>
            </a:r>
            <a:r>
              <a:rPr lang="it-IT" altLang="it-IT" sz="750" dirty="0" err="1">
                <a:solidFill>
                  <a:srgbClr val="000000"/>
                </a:solidFill>
                <a:latin typeface="Courier New" panose="02070309020205020404" pitchFamily="49" charset="0"/>
                <a:cs typeface="Courier New" panose="02070309020205020404" pitchFamily="49" charset="0"/>
              </a:rPr>
              <a:t>user_name</a:t>
            </a:r>
            <a:r>
              <a:rPr lang="it-IT" altLang="it-IT" sz="750" dirty="0">
                <a:solidFill>
                  <a:srgbClr val="000000"/>
                </a:solidFill>
                <a:latin typeface="Courier New" panose="02070309020205020404" pitchFamily="49" charset="0"/>
                <a:cs typeface="Courier New" panose="02070309020205020404" pitchFamily="49" charset="0"/>
              </a:rPr>
              <a:t> = ? "; </a:t>
            </a:r>
          </a:p>
          <a:p>
            <a:pPr defTabSz="685800" eaLnBrk="0" fontAlgn="base" hangingPunct="0">
              <a:spcBef>
                <a:spcPct val="0"/>
              </a:spcBef>
              <a:spcAft>
                <a:spcPct val="0"/>
              </a:spcAft>
            </a:pPr>
            <a:r>
              <a:rPr lang="it-IT" altLang="it-IT" sz="750" b="1" dirty="0" err="1">
                <a:solidFill>
                  <a:srgbClr val="000000"/>
                </a:solidFill>
                <a:latin typeface="Courier New" panose="02070309020205020404" pitchFamily="49" charset="0"/>
                <a:cs typeface="Courier New" panose="02070309020205020404" pitchFamily="49" charset="0"/>
              </a:rPr>
              <a:t>PreparedStatement</a:t>
            </a:r>
            <a:r>
              <a:rPr lang="it-IT" altLang="it-IT" sz="750" b="1" dirty="0">
                <a:solidFill>
                  <a:srgbClr val="000000"/>
                </a:solidFill>
                <a:latin typeface="Courier New" panose="02070309020205020404" pitchFamily="49" charset="0"/>
                <a:cs typeface="Courier New" panose="02070309020205020404" pitchFamily="49" charset="0"/>
              </a:rPr>
              <a:t> </a:t>
            </a:r>
            <a:r>
              <a:rPr lang="it-IT" altLang="it-IT" sz="750" b="1" dirty="0" err="1">
                <a:solidFill>
                  <a:srgbClr val="000000"/>
                </a:solidFill>
                <a:latin typeface="Courier New" panose="02070309020205020404" pitchFamily="49" charset="0"/>
                <a:cs typeface="Courier New" panose="02070309020205020404" pitchFamily="49" charset="0"/>
              </a:rPr>
              <a:t>pstmt</a:t>
            </a:r>
            <a:r>
              <a:rPr lang="it-IT" altLang="it-IT" sz="750" b="1" dirty="0">
                <a:solidFill>
                  <a:srgbClr val="000000"/>
                </a:solidFill>
                <a:latin typeface="Courier New" panose="02070309020205020404" pitchFamily="49" charset="0"/>
                <a:cs typeface="Courier New" panose="02070309020205020404" pitchFamily="49" charset="0"/>
              </a:rPr>
              <a:t> = </a:t>
            </a:r>
            <a:r>
              <a:rPr lang="it-IT" altLang="it-IT" sz="750" b="1" dirty="0" err="1">
                <a:solidFill>
                  <a:srgbClr val="000000"/>
                </a:solidFill>
                <a:latin typeface="Courier New" panose="02070309020205020404" pitchFamily="49" charset="0"/>
                <a:cs typeface="Courier New" panose="02070309020205020404" pitchFamily="49" charset="0"/>
              </a:rPr>
              <a:t>connection.prepareStatement</a:t>
            </a:r>
            <a:r>
              <a:rPr lang="it-IT" altLang="it-IT" sz="750" b="1" dirty="0">
                <a:solidFill>
                  <a:srgbClr val="000000"/>
                </a:solidFill>
                <a:latin typeface="Courier New" panose="02070309020205020404" pitchFamily="49" charset="0"/>
                <a:cs typeface="Courier New" panose="02070309020205020404" pitchFamily="49" charset="0"/>
              </a:rPr>
              <a:t>( </a:t>
            </a:r>
            <a:r>
              <a:rPr lang="it-IT" altLang="it-IT" sz="750" b="1" dirty="0" err="1">
                <a:solidFill>
                  <a:srgbClr val="000000"/>
                </a:solidFill>
                <a:latin typeface="Courier New" panose="02070309020205020404" pitchFamily="49" charset="0"/>
                <a:cs typeface="Courier New" panose="02070309020205020404" pitchFamily="49" charset="0"/>
              </a:rPr>
              <a:t>query</a:t>
            </a:r>
            <a:r>
              <a:rPr lang="it-IT" altLang="it-IT" sz="750" b="1" dirty="0">
                <a:solidFill>
                  <a:srgbClr val="000000"/>
                </a:solidFill>
                <a:latin typeface="Courier New" panose="02070309020205020404" pitchFamily="49" charset="0"/>
                <a:cs typeface="Courier New" panose="02070309020205020404" pitchFamily="49" charset="0"/>
              </a:rPr>
              <a:t> );</a:t>
            </a:r>
            <a:r>
              <a:rPr lang="it-IT" altLang="it-IT" sz="750" dirty="0">
                <a:solidFill>
                  <a:srgbClr val="000000"/>
                </a:solidFill>
                <a:latin typeface="Courier New" panose="02070309020205020404" pitchFamily="49" charset="0"/>
                <a:cs typeface="Courier New" panose="02070309020205020404" pitchFamily="49" charset="0"/>
              </a:rPr>
              <a:t> </a:t>
            </a:r>
          </a:p>
          <a:p>
            <a:pPr defTabSz="685800" eaLnBrk="0" fontAlgn="base" hangingPunct="0">
              <a:spcBef>
                <a:spcPct val="0"/>
              </a:spcBef>
              <a:spcAft>
                <a:spcPct val="0"/>
              </a:spcAft>
            </a:pPr>
            <a:r>
              <a:rPr lang="it-IT" altLang="it-IT" sz="750" b="1" dirty="0" err="1">
                <a:solidFill>
                  <a:srgbClr val="000000"/>
                </a:solidFill>
                <a:latin typeface="Courier New" panose="02070309020205020404" pitchFamily="49" charset="0"/>
                <a:cs typeface="Courier New" panose="02070309020205020404" pitchFamily="49" charset="0"/>
              </a:rPr>
              <a:t>pstmt.setString</a:t>
            </a:r>
            <a:r>
              <a:rPr lang="it-IT" altLang="it-IT" sz="750" b="1" dirty="0">
                <a:solidFill>
                  <a:srgbClr val="000000"/>
                </a:solidFill>
                <a:latin typeface="Courier New" panose="02070309020205020404" pitchFamily="49" charset="0"/>
                <a:cs typeface="Courier New" panose="02070309020205020404" pitchFamily="49" charset="0"/>
              </a:rPr>
              <a:t>( 1, </a:t>
            </a:r>
            <a:r>
              <a:rPr lang="it-IT" altLang="it-IT" sz="750" b="1" dirty="0" err="1">
                <a:solidFill>
                  <a:srgbClr val="000000"/>
                </a:solidFill>
                <a:latin typeface="Courier New" panose="02070309020205020404" pitchFamily="49" charset="0"/>
                <a:cs typeface="Courier New" panose="02070309020205020404" pitchFamily="49" charset="0"/>
              </a:rPr>
              <a:t>custname</a:t>
            </a:r>
            <a:r>
              <a:rPr lang="it-IT" altLang="it-IT" sz="750" b="1" dirty="0">
                <a:solidFill>
                  <a:srgbClr val="000000"/>
                </a:solidFill>
                <a:latin typeface="Courier New" panose="02070309020205020404" pitchFamily="49" charset="0"/>
                <a:cs typeface="Courier New" panose="02070309020205020404" pitchFamily="49" charset="0"/>
              </a:rPr>
              <a:t>); </a:t>
            </a:r>
          </a:p>
          <a:p>
            <a:pPr defTabSz="685800" eaLnBrk="0" fontAlgn="base" hangingPunct="0">
              <a:spcBef>
                <a:spcPct val="0"/>
              </a:spcBef>
              <a:spcAft>
                <a:spcPct val="0"/>
              </a:spcAft>
            </a:pPr>
            <a:r>
              <a:rPr lang="it-IT" altLang="it-IT" sz="750" dirty="0" err="1">
                <a:solidFill>
                  <a:srgbClr val="000000"/>
                </a:solidFill>
                <a:latin typeface="Courier New" panose="02070309020205020404" pitchFamily="49" charset="0"/>
                <a:cs typeface="Courier New" panose="02070309020205020404" pitchFamily="49" charset="0"/>
              </a:rPr>
              <a:t>ResultSet</a:t>
            </a: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results</a:t>
            </a:r>
            <a:r>
              <a:rPr lang="it-IT" altLang="it-IT" sz="750" dirty="0">
                <a:solidFill>
                  <a:srgbClr val="000000"/>
                </a:solidFill>
                <a:latin typeface="Courier New" panose="02070309020205020404" pitchFamily="49" charset="0"/>
                <a:cs typeface="Courier New" panose="02070309020205020404" pitchFamily="49" charset="0"/>
              </a:rPr>
              <a:t> = </a:t>
            </a:r>
            <a:r>
              <a:rPr lang="it-IT" altLang="it-IT" sz="750" dirty="0" err="1">
                <a:solidFill>
                  <a:srgbClr val="000000"/>
                </a:solidFill>
                <a:latin typeface="Courier New" panose="02070309020205020404" pitchFamily="49" charset="0"/>
                <a:cs typeface="Courier New" panose="02070309020205020404" pitchFamily="49" charset="0"/>
              </a:rPr>
              <a:t>pstmt.executeQuery</a:t>
            </a: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600" dirty="0"/>
              <a:t> </a:t>
            </a:r>
            <a:endParaRPr lang="it-IT" altLang="it-IT" sz="1350" dirty="0">
              <a:latin typeface="Arial" panose="020B0604020202020204" pitchFamily="34" charset="0"/>
            </a:endParaRPr>
          </a:p>
        </p:txBody>
      </p:sp>
      <p:sp>
        <p:nvSpPr>
          <p:cNvPr id="7" name="CasellaDiTesto 6">
            <a:extLst>
              <a:ext uri="{FF2B5EF4-FFF2-40B4-BE49-F238E27FC236}">
                <a16:creationId xmlns:a16="http://schemas.microsoft.com/office/drawing/2014/main" id="{06BA38F3-19BE-4B1B-BC16-DA953920CBEC}"/>
              </a:ext>
            </a:extLst>
          </p:cNvPr>
          <p:cNvSpPr txBox="1"/>
          <p:nvPr/>
        </p:nvSpPr>
        <p:spPr>
          <a:xfrm>
            <a:off x="7039759" y="2256169"/>
            <a:ext cx="2951179" cy="507831"/>
          </a:xfrm>
          <a:prstGeom prst="rect">
            <a:avLst/>
          </a:prstGeom>
          <a:noFill/>
        </p:spPr>
        <p:txBody>
          <a:bodyPr wrap="square" rtlCol="0">
            <a:spAutoFit/>
          </a:bodyPr>
          <a:lstStyle/>
          <a:p>
            <a:r>
              <a:rPr lang="it-IT" sz="1350" dirty="0" err="1"/>
              <a:t>Prepared</a:t>
            </a:r>
            <a:r>
              <a:rPr lang="it-IT" sz="1350" dirty="0"/>
              <a:t> Statement</a:t>
            </a:r>
          </a:p>
          <a:p>
            <a:r>
              <a:rPr lang="it-IT" sz="1350" dirty="0">
                <a:solidFill>
                  <a:srgbClr val="FF0000"/>
                </a:solidFill>
              </a:rPr>
              <a:t>Business </a:t>
            </a:r>
            <a:r>
              <a:rPr lang="it-IT" sz="1350" dirty="0" err="1">
                <a:solidFill>
                  <a:srgbClr val="FF0000"/>
                </a:solidFill>
              </a:rPr>
              <a:t>Logic</a:t>
            </a:r>
            <a:endParaRPr lang="it-IT" sz="1350" dirty="0">
              <a:solidFill>
                <a:srgbClr val="FF0000"/>
              </a:solidFill>
            </a:endParaRPr>
          </a:p>
        </p:txBody>
      </p:sp>
      <p:sp>
        <p:nvSpPr>
          <p:cNvPr id="8" name="Rectangle 3">
            <a:extLst>
              <a:ext uri="{FF2B5EF4-FFF2-40B4-BE49-F238E27FC236}">
                <a16:creationId xmlns:a16="http://schemas.microsoft.com/office/drawing/2014/main" id="{1E34BC9C-4E7E-4895-A39C-E7557133F6B6}"/>
              </a:ext>
            </a:extLst>
          </p:cNvPr>
          <p:cNvSpPr>
            <a:spLocks noChangeArrowheads="1"/>
          </p:cNvSpPr>
          <p:nvPr/>
        </p:nvSpPr>
        <p:spPr bwMode="auto">
          <a:xfrm>
            <a:off x="777712" y="3301737"/>
            <a:ext cx="4928272" cy="877163"/>
          </a:xfrm>
          <a:prstGeom prst="rect">
            <a:avLst/>
          </a:prstGeom>
          <a:solidFill>
            <a:srgbClr val="F9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it-IT" altLang="it-IT" sz="750" dirty="0" err="1">
                <a:solidFill>
                  <a:srgbClr val="000000"/>
                </a:solidFill>
                <a:latin typeface="Courier New" panose="02070309020205020404" pitchFamily="49" charset="0"/>
                <a:cs typeface="Courier New" panose="02070309020205020404" pitchFamily="49" charset="0"/>
              </a:rPr>
              <a:t>String</a:t>
            </a: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custname</a:t>
            </a:r>
            <a:r>
              <a:rPr lang="it-IT" altLang="it-IT" sz="750" dirty="0">
                <a:solidFill>
                  <a:srgbClr val="000000"/>
                </a:solidFill>
                <a:latin typeface="Courier New" panose="02070309020205020404" pitchFamily="49" charset="0"/>
                <a:cs typeface="Courier New" panose="02070309020205020404" pitchFamily="49" charset="0"/>
              </a:rPr>
              <a:t> = </a:t>
            </a:r>
            <a:r>
              <a:rPr lang="it-IT" altLang="it-IT" sz="750" dirty="0" err="1">
                <a:solidFill>
                  <a:srgbClr val="000000"/>
                </a:solidFill>
                <a:latin typeface="Courier New" panose="02070309020205020404" pitchFamily="49" charset="0"/>
                <a:cs typeface="Courier New" panose="02070309020205020404" pitchFamily="49" charset="0"/>
              </a:rPr>
              <a:t>request.getParameter</a:t>
            </a:r>
            <a:r>
              <a:rPr lang="it-IT" altLang="it-IT" sz="750" dirty="0">
                <a:solidFill>
                  <a:srgbClr val="000000"/>
                </a:solidFill>
                <a:latin typeface="Courier New" panose="02070309020205020404" pitchFamily="49" charset="0"/>
                <a:cs typeface="Courier New" panose="02070309020205020404" pitchFamily="49" charset="0"/>
              </a:rPr>
              <a:t>("</a:t>
            </a:r>
            <a:r>
              <a:rPr lang="it-IT" altLang="it-IT" sz="750" dirty="0" err="1">
                <a:solidFill>
                  <a:srgbClr val="000000"/>
                </a:solidFill>
                <a:latin typeface="Courier New" panose="02070309020205020404" pitchFamily="49" charset="0"/>
                <a:cs typeface="Courier New" panose="02070309020205020404" pitchFamily="49" charset="0"/>
              </a:rPr>
              <a:t>customerName</a:t>
            </a:r>
            <a:r>
              <a:rPr lang="it-IT" altLang="it-IT" sz="750" dirty="0">
                <a:solidFill>
                  <a:srgbClr val="000000"/>
                </a:solidFill>
                <a:latin typeface="Courier New" panose="02070309020205020404" pitchFamily="49" charset="0"/>
                <a:cs typeface="Courier New" panose="02070309020205020404" pitchFamily="49" charset="0"/>
              </a:rPr>
              <a:t>"); </a:t>
            </a:r>
          </a:p>
          <a:p>
            <a:pPr defTabSz="685800" eaLnBrk="0" fontAlgn="base" hangingPunct="0">
              <a:spcBef>
                <a:spcPct val="0"/>
              </a:spcBef>
              <a:spcAft>
                <a:spcPct val="0"/>
              </a:spcAft>
            </a:pP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This</a:t>
            </a: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should</a:t>
            </a:r>
            <a:r>
              <a:rPr lang="it-IT" altLang="it-IT" sz="750" dirty="0">
                <a:solidFill>
                  <a:srgbClr val="000000"/>
                </a:solidFill>
                <a:latin typeface="Courier New" panose="02070309020205020404" pitchFamily="49" charset="0"/>
                <a:cs typeface="Courier New" panose="02070309020205020404" pitchFamily="49" charset="0"/>
              </a:rPr>
              <a:t> REALLY be </a:t>
            </a:r>
            <a:r>
              <a:rPr lang="it-IT" altLang="it-IT" sz="750" dirty="0" err="1">
                <a:solidFill>
                  <a:srgbClr val="000000"/>
                </a:solidFill>
                <a:latin typeface="Courier New" panose="02070309020205020404" pitchFamily="49" charset="0"/>
                <a:cs typeface="Courier New" panose="02070309020205020404" pitchFamily="49" charset="0"/>
              </a:rPr>
              <a:t>validated</a:t>
            </a: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try</a:t>
            </a:r>
            <a:r>
              <a:rPr lang="it-IT" altLang="it-IT" sz="750" dirty="0">
                <a:solidFill>
                  <a:srgbClr val="000000"/>
                </a:solidFill>
                <a:latin typeface="Courier New" panose="02070309020205020404" pitchFamily="49" charset="0"/>
                <a:cs typeface="Courier New" panose="02070309020205020404" pitchFamily="49" charset="0"/>
              </a:rPr>
              <a:t> </a:t>
            </a:r>
          </a:p>
          <a:p>
            <a:pPr defTabSz="685800" eaLnBrk="0" fontAlgn="base" hangingPunct="0">
              <a:spcBef>
                <a:spcPct val="0"/>
              </a:spcBef>
              <a:spcAft>
                <a:spcPct val="0"/>
              </a:spcAft>
            </a:pP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b="1" dirty="0" err="1">
                <a:solidFill>
                  <a:srgbClr val="000000"/>
                </a:solidFill>
                <a:latin typeface="Courier New" panose="02070309020205020404" pitchFamily="49" charset="0"/>
                <a:cs typeface="Courier New" panose="02070309020205020404" pitchFamily="49" charset="0"/>
              </a:rPr>
              <a:t>CallableStatement</a:t>
            </a:r>
            <a:r>
              <a:rPr lang="it-IT" altLang="it-IT" sz="750" b="1" dirty="0">
                <a:solidFill>
                  <a:srgbClr val="000000"/>
                </a:solidFill>
                <a:latin typeface="Courier New" panose="02070309020205020404" pitchFamily="49" charset="0"/>
                <a:cs typeface="Courier New" panose="02070309020205020404" pitchFamily="49" charset="0"/>
              </a:rPr>
              <a:t> </a:t>
            </a:r>
            <a:r>
              <a:rPr lang="it-IT" altLang="it-IT" sz="750" b="1" dirty="0" err="1">
                <a:solidFill>
                  <a:srgbClr val="000000"/>
                </a:solidFill>
                <a:latin typeface="Courier New" panose="02070309020205020404" pitchFamily="49" charset="0"/>
                <a:cs typeface="Courier New" panose="02070309020205020404" pitchFamily="49" charset="0"/>
              </a:rPr>
              <a:t>cs</a:t>
            </a:r>
            <a:r>
              <a:rPr lang="it-IT" altLang="it-IT" sz="750" b="1" dirty="0">
                <a:solidFill>
                  <a:srgbClr val="000000"/>
                </a:solidFill>
                <a:latin typeface="Courier New" panose="02070309020205020404" pitchFamily="49" charset="0"/>
                <a:cs typeface="Courier New" panose="02070309020205020404" pitchFamily="49" charset="0"/>
              </a:rPr>
              <a:t> = </a:t>
            </a:r>
            <a:r>
              <a:rPr lang="it-IT" altLang="it-IT" sz="750" b="1" dirty="0" err="1">
                <a:solidFill>
                  <a:srgbClr val="000000"/>
                </a:solidFill>
                <a:latin typeface="Courier New" panose="02070309020205020404" pitchFamily="49" charset="0"/>
                <a:cs typeface="Courier New" panose="02070309020205020404" pitchFamily="49" charset="0"/>
              </a:rPr>
              <a:t>connection.prepareCall</a:t>
            </a:r>
            <a:r>
              <a:rPr lang="it-IT" altLang="it-IT" sz="750" b="1" dirty="0">
                <a:solidFill>
                  <a:srgbClr val="000000"/>
                </a:solidFill>
                <a:latin typeface="Courier New" panose="02070309020205020404" pitchFamily="49" charset="0"/>
                <a:cs typeface="Courier New" panose="02070309020205020404" pitchFamily="49" charset="0"/>
              </a:rPr>
              <a:t>("{call </a:t>
            </a:r>
            <a:r>
              <a:rPr lang="it-IT" altLang="it-IT" sz="750" b="1" dirty="0" err="1">
                <a:solidFill>
                  <a:srgbClr val="000000"/>
                </a:solidFill>
                <a:latin typeface="Courier New" panose="02070309020205020404" pitchFamily="49" charset="0"/>
                <a:cs typeface="Courier New" panose="02070309020205020404" pitchFamily="49" charset="0"/>
              </a:rPr>
              <a:t>sp_getAccountBalance</a:t>
            </a:r>
            <a:r>
              <a:rPr lang="it-IT" altLang="it-IT" sz="750" b="1" dirty="0">
                <a:solidFill>
                  <a:srgbClr val="000000"/>
                </a:solidFill>
                <a:latin typeface="Courier New" panose="02070309020205020404" pitchFamily="49" charset="0"/>
                <a:cs typeface="Courier New" panose="02070309020205020404" pitchFamily="49" charset="0"/>
              </a:rPr>
              <a:t>(?)}");</a:t>
            </a:r>
            <a:r>
              <a:rPr lang="it-IT" altLang="it-IT" sz="750" dirty="0">
                <a:solidFill>
                  <a:srgbClr val="000000"/>
                </a:solidFill>
                <a:latin typeface="Courier New" panose="02070309020205020404" pitchFamily="49" charset="0"/>
                <a:cs typeface="Courier New" panose="02070309020205020404" pitchFamily="49" charset="0"/>
              </a:rPr>
              <a:t> </a:t>
            </a:r>
          </a:p>
          <a:p>
            <a:pPr defTabSz="685800" eaLnBrk="0" fontAlgn="base" hangingPunct="0">
              <a:spcBef>
                <a:spcPct val="0"/>
              </a:spcBef>
              <a:spcAft>
                <a:spcPct val="0"/>
              </a:spcAft>
            </a:pPr>
            <a:r>
              <a:rPr lang="it-IT" altLang="it-IT" sz="750" b="1" dirty="0" err="1">
                <a:solidFill>
                  <a:srgbClr val="000000"/>
                </a:solidFill>
                <a:latin typeface="Courier New" panose="02070309020205020404" pitchFamily="49" charset="0"/>
                <a:cs typeface="Courier New" panose="02070309020205020404" pitchFamily="49" charset="0"/>
              </a:rPr>
              <a:t>cs.setString</a:t>
            </a:r>
            <a:r>
              <a:rPr lang="it-IT" altLang="it-IT" sz="750" b="1" dirty="0">
                <a:solidFill>
                  <a:srgbClr val="000000"/>
                </a:solidFill>
                <a:latin typeface="Courier New" panose="02070309020205020404" pitchFamily="49" charset="0"/>
                <a:cs typeface="Courier New" panose="02070309020205020404" pitchFamily="49" charset="0"/>
              </a:rPr>
              <a:t>(1, </a:t>
            </a:r>
            <a:r>
              <a:rPr lang="it-IT" altLang="it-IT" sz="750" b="1" dirty="0" err="1">
                <a:solidFill>
                  <a:srgbClr val="000000"/>
                </a:solidFill>
                <a:latin typeface="Courier New" panose="02070309020205020404" pitchFamily="49" charset="0"/>
                <a:cs typeface="Courier New" panose="02070309020205020404" pitchFamily="49" charset="0"/>
              </a:rPr>
              <a:t>custname</a:t>
            </a:r>
            <a:r>
              <a:rPr lang="it-IT" altLang="it-IT" sz="750" b="1" dirty="0">
                <a:solidFill>
                  <a:srgbClr val="000000"/>
                </a:solidFill>
                <a:latin typeface="Courier New" panose="02070309020205020404" pitchFamily="49" charset="0"/>
                <a:cs typeface="Courier New" panose="02070309020205020404" pitchFamily="49" charset="0"/>
              </a:rPr>
              <a:t>);</a:t>
            </a: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ResultSet</a:t>
            </a: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results</a:t>
            </a:r>
            <a:r>
              <a:rPr lang="it-IT" altLang="it-IT" sz="750" dirty="0">
                <a:solidFill>
                  <a:srgbClr val="000000"/>
                </a:solidFill>
                <a:latin typeface="Courier New" panose="02070309020205020404" pitchFamily="49" charset="0"/>
                <a:cs typeface="Courier New" panose="02070309020205020404" pitchFamily="49" charset="0"/>
              </a:rPr>
              <a:t> = </a:t>
            </a:r>
            <a:r>
              <a:rPr lang="it-IT" altLang="it-IT" sz="750" dirty="0" err="1">
                <a:solidFill>
                  <a:srgbClr val="000000"/>
                </a:solidFill>
                <a:latin typeface="Courier New" panose="02070309020205020404" pitchFamily="49" charset="0"/>
                <a:cs typeface="Courier New" panose="02070309020205020404" pitchFamily="49" charset="0"/>
              </a:rPr>
              <a:t>cs.executeQuery</a:t>
            </a:r>
            <a:r>
              <a:rPr lang="it-IT" altLang="it-IT" sz="750" dirty="0">
                <a:solidFill>
                  <a:srgbClr val="000000"/>
                </a:solidFill>
                <a:latin typeface="Courier New" panose="02070309020205020404" pitchFamily="49" charset="0"/>
                <a:cs typeface="Courier New" panose="02070309020205020404" pitchFamily="49" charset="0"/>
              </a:rPr>
              <a:t>(); </a:t>
            </a:r>
          </a:p>
          <a:p>
            <a:pPr defTabSz="685800" eaLnBrk="0" fontAlgn="base" hangingPunct="0">
              <a:spcBef>
                <a:spcPct val="0"/>
              </a:spcBef>
              <a:spcAft>
                <a:spcPct val="0"/>
              </a:spcAft>
            </a:pPr>
            <a:r>
              <a:rPr lang="it-IT" altLang="it-IT" sz="750" dirty="0">
                <a:solidFill>
                  <a:srgbClr val="000000"/>
                </a:solidFill>
                <a:latin typeface="Courier New" panose="02070309020205020404" pitchFamily="49" charset="0"/>
                <a:cs typeface="Courier New" panose="02070309020205020404" pitchFamily="49" charset="0"/>
              </a:rPr>
              <a:t>// … </a:t>
            </a:r>
            <a:r>
              <a:rPr lang="it-IT" altLang="it-IT" sz="750" dirty="0" err="1">
                <a:solidFill>
                  <a:srgbClr val="000000"/>
                </a:solidFill>
                <a:latin typeface="Courier New" panose="02070309020205020404" pitchFamily="49" charset="0"/>
                <a:cs typeface="Courier New" panose="02070309020205020404" pitchFamily="49" charset="0"/>
              </a:rPr>
              <a:t>result</a:t>
            </a:r>
            <a:r>
              <a:rPr lang="it-IT" altLang="it-IT" sz="750" dirty="0">
                <a:solidFill>
                  <a:srgbClr val="000000"/>
                </a:solidFill>
                <a:latin typeface="Courier New" panose="02070309020205020404" pitchFamily="49" charset="0"/>
                <a:cs typeface="Courier New" panose="02070309020205020404" pitchFamily="49" charset="0"/>
              </a:rPr>
              <a:t> set </a:t>
            </a:r>
            <a:r>
              <a:rPr lang="it-IT" altLang="it-IT" sz="750" dirty="0" err="1">
                <a:solidFill>
                  <a:srgbClr val="000000"/>
                </a:solidFill>
                <a:latin typeface="Courier New" panose="02070309020205020404" pitchFamily="49" charset="0"/>
                <a:cs typeface="Courier New" panose="02070309020205020404" pitchFamily="49" charset="0"/>
              </a:rPr>
              <a:t>handling</a:t>
            </a:r>
            <a:r>
              <a:rPr lang="it-IT" altLang="it-IT" sz="750" dirty="0">
                <a:solidFill>
                  <a:srgbClr val="000000"/>
                </a:solidFill>
                <a:latin typeface="Courier New" panose="02070309020205020404" pitchFamily="49" charset="0"/>
                <a:cs typeface="Courier New" panose="02070309020205020404" pitchFamily="49" charset="0"/>
              </a:rPr>
              <a:t> } catch (</a:t>
            </a:r>
            <a:r>
              <a:rPr lang="it-IT" altLang="it-IT" sz="750" dirty="0" err="1">
                <a:solidFill>
                  <a:srgbClr val="000000"/>
                </a:solidFill>
                <a:latin typeface="Courier New" panose="02070309020205020404" pitchFamily="49" charset="0"/>
                <a:cs typeface="Courier New" panose="02070309020205020404" pitchFamily="49" charset="0"/>
              </a:rPr>
              <a:t>SQLException</a:t>
            </a:r>
            <a:r>
              <a:rPr lang="it-IT" altLang="it-IT" sz="750" dirty="0">
                <a:solidFill>
                  <a:srgbClr val="000000"/>
                </a:solidFill>
                <a:latin typeface="Courier New" panose="02070309020205020404" pitchFamily="49" charset="0"/>
                <a:cs typeface="Courier New" panose="02070309020205020404" pitchFamily="49" charset="0"/>
              </a:rPr>
              <a:t> se) { </a:t>
            </a:r>
          </a:p>
          <a:p>
            <a:pPr defTabSz="685800" eaLnBrk="0" fontAlgn="base" hangingPunct="0">
              <a:spcBef>
                <a:spcPct val="0"/>
              </a:spcBef>
              <a:spcAft>
                <a:spcPct val="0"/>
              </a:spcAft>
            </a:pPr>
            <a:r>
              <a:rPr lang="it-IT" altLang="it-IT" sz="750" dirty="0">
                <a:solidFill>
                  <a:srgbClr val="000000"/>
                </a:solidFill>
                <a:latin typeface="Courier New" panose="02070309020205020404" pitchFamily="49" charset="0"/>
                <a:cs typeface="Courier New" panose="02070309020205020404" pitchFamily="49" charset="0"/>
              </a:rPr>
              <a:t>// … </a:t>
            </a:r>
            <a:r>
              <a:rPr lang="it-IT" altLang="it-IT" sz="750" dirty="0" err="1">
                <a:solidFill>
                  <a:srgbClr val="000000"/>
                </a:solidFill>
                <a:latin typeface="Courier New" panose="02070309020205020404" pitchFamily="49" charset="0"/>
                <a:cs typeface="Courier New" panose="02070309020205020404" pitchFamily="49" charset="0"/>
              </a:rPr>
              <a:t>logging</a:t>
            </a:r>
            <a:r>
              <a:rPr lang="it-IT" altLang="it-IT" sz="750" dirty="0">
                <a:solidFill>
                  <a:srgbClr val="000000"/>
                </a:solidFill>
                <a:latin typeface="Courier New" panose="02070309020205020404" pitchFamily="49" charset="0"/>
                <a:cs typeface="Courier New" panose="02070309020205020404" pitchFamily="49" charset="0"/>
              </a:rPr>
              <a:t> and </a:t>
            </a:r>
            <a:r>
              <a:rPr lang="it-IT" altLang="it-IT" sz="750" dirty="0" err="1">
                <a:solidFill>
                  <a:srgbClr val="000000"/>
                </a:solidFill>
                <a:latin typeface="Courier New" panose="02070309020205020404" pitchFamily="49" charset="0"/>
                <a:cs typeface="Courier New" panose="02070309020205020404" pitchFamily="49" charset="0"/>
              </a:rPr>
              <a:t>error</a:t>
            </a: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handling</a:t>
            </a:r>
            <a:r>
              <a:rPr lang="it-IT" altLang="it-IT" sz="750" dirty="0">
                <a:solidFill>
                  <a:srgbClr val="000000"/>
                </a:solidFill>
                <a:latin typeface="Courier New" panose="02070309020205020404" pitchFamily="49" charset="0"/>
                <a:cs typeface="Courier New" panose="02070309020205020404" pitchFamily="49" charset="0"/>
              </a:rPr>
              <a:t> </a:t>
            </a:r>
          </a:p>
          <a:p>
            <a:pPr defTabSz="685800" eaLnBrk="0" fontAlgn="base" hangingPunct="0">
              <a:spcBef>
                <a:spcPct val="0"/>
              </a:spcBef>
              <a:spcAft>
                <a:spcPct val="0"/>
              </a:spcAft>
            </a:pPr>
            <a:r>
              <a:rPr lang="it-IT" altLang="it-IT" sz="750" dirty="0">
                <a:solidFill>
                  <a:srgbClr val="000000"/>
                </a:solidFill>
                <a:latin typeface="Courier New" panose="02070309020205020404" pitchFamily="49" charset="0"/>
                <a:cs typeface="Courier New" panose="02070309020205020404" pitchFamily="49" charset="0"/>
              </a:rPr>
              <a:t>}</a:t>
            </a:r>
            <a:r>
              <a:rPr lang="it-IT" altLang="it-IT" sz="600" dirty="0"/>
              <a:t> </a:t>
            </a:r>
            <a:endParaRPr lang="it-IT" altLang="it-IT" sz="1350" dirty="0">
              <a:latin typeface="Arial" panose="020B0604020202020204" pitchFamily="34" charset="0"/>
            </a:endParaRPr>
          </a:p>
        </p:txBody>
      </p:sp>
      <p:sp>
        <p:nvSpPr>
          <p:cNvPr id="9" name="CasellaDiTesto 8">
            <a:extLst>
              <a:ext uri="{FF2B5EF4-FFF2-40B4-BE49-F238E27FC236}">
                <a16:creationId xmlns:a16="http://schemas.microsoft.com/office/drawing/2014/main" id="{E229CD47-944C-4B3B-AD2D-E10F183C2BA0}"/>
              </a:ext>
            </a:extLst>
          </p:cNvPr>
          <p:cNvSpPr txBox="1"/>
          <p:nvPr/>
        </p:nvSpPr>
        <p:spPr>
          <a:xfrm>
            <a:off x="7162650" y="3497944"/>
            <a:ext cx="2951179" cy="507831"/>
          </a:xfrm>
          <a:prstGeom prst="rect">
            <a:avLst/>
          </a:prstGeom>
          <a:noFill/>
        </p:spPr>
        <p:txBody>
          <a:bodyPr wrap="square" rtlCol="0">
            <a:spAutoFit/>
          </a:bodyPr>
          <a:lstStyle/>
          <a:p>
            <a:r>
              <a:rPr lang="it-IT" sz="1350" dirty="0" err="1"/>
              <a:t>Stored</a:t>
            </a:r>
            <a:r>
              <a:rPr lang="it-IT" sz="1350" dirty="0"/>
              <a:t> Procedure</a:t>
            </a:r>
          </a:p>
          <a:p>
            <a:r>
              <a:rPr lang="it-IT" sz="1350" dirty="0">
                <a:solidFill>
                  <a:srgbClr val="FF0000"/>
                </a:solidFill>
              </a:rPr>
              <a:t>Data </a:t>
            </a:r>
            <a:r>
              <a:rPr lang="it-IT" sz="1350" dirty="0" err="1">
                <a:solidFill>
                  <a:srgbClr val="FF0000"/>
                </a:solidFill>
              </a:rPr>
              <a:t>Layer</a:t>
            </a:r>
            <a:endParaRPr lang="it-IT" sz="1350" dirty="0">
              <a:solidFill>
                <a:srgbClr val="FF0000"/>
              </a:solidFill>
            </a:endParaRPr>
          </a:p>
        </p:txBody>
      </p:sp>
      <p:sp>
        <p:nvSpPr>
          <p:cNvPr id="12" name="Rectangle 5">
            <a:extLst>
              <a:ext uri="{FF2B5EF4-FFF2-40B4-BE49-F238E27FC236}">
                <a16:creationId xmlns:a16="http://schemas.microsoft.com/office/drawing/2014/main" id="{4D7E5C53-F000-4103-9F85-611CAB22BD4C}"/>
              </a:ext>
            </a:extLst>
          </p:cNvPr>
          <p:cNvSpPr>
            <a:spLocks noChangeArrowheads="1"/>
          </p:cNvSpPr>
          <p:nvPr/>
        </p:nvSpPr>
        <p:spPr bwMode="auto">
          <a:xfrm>
            <a:off x="777711" y="4360165"/>
            <a:ext cx="5580695" cy="646331"/>
          </a:xfrm>
          <a:prstGeom prst="rect">
            <a:avLst/>
          </a:prstGeom>
          <a:solidFill>
            <a:srgbClr val="F9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it-IT" altLang="it-IT" sz="750" dirty="0" err="1">
                <a:solidFill>
                  <a:srgbClr val="000000"/>
                </a:solidFill>
                <a:latin typeface="Courier New" panose="02070309020205020404" pitchFamily="49" charset="0"/>
                <a:cs typeface="Courier New" panose="02070309020205020404" pitchFamily="49" charset="0"/>
              </a:rPr>
              <a:t>String</a:t>
            </a: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tableName</a:t>
            </a:r>
            <a:r>
              <a:rPr lang="it-IT" altLang="it-IT" sz="750" dirty="0">
                <a:solidFill>
                  <a:srgbClr val="000000"/>
                </a:solidFill>
                <a:latin typeface="Courier New" panose="02070309020205020404" pitchFamily="49" charset="0"/>
                <a:cs typeface="Courier New" panose="02070309020205020404" pitchFamily="49" charset="0"/>
              </a:rPr>
              <a:t>; </a:t>
            </a:r>
          </a:p>
          <a:p>
            <a:pPr defTabSz="685800" eaLnBrk="0" fontAlgn="base" hangingPunct="0">
              <a:spcBef>
                <a:spcPct val="0"/>
              </a:spcBef>
              <a:spcAft>
                <a:spcPct val="0"/>
              </a:spcAft>
            </a:pPr>
            <a:r>
              <a:rPr lang="it-IT" altLang="it-IT" sz="750" dirty="0">
                <a:solidFill>
                  <a:srgbClr val="000000"/>
                </a:solidFill>
                <a:latin typeface="Courier New" panose="02070309020205020404" pitchFamily="49" charset="0"/>
                <a:cs typeface="Courier New" panose="02070309020205020404" pitchFamily="49" charset="0"/>
              </a:rPr>
              <a:t>switch(PARAM): case "Value1": </a:t>
            </a:r>
            <a:r>
              <a:rPr lang="it-IT" altLang="it-IT" sz="750" dirty="0" err="1">
                <a:solidFill>
                  <a:srgbClr val="000000"/>
                </a:solidFill>
                <a:latin typeface="Courier New" panose="02070309020205020404" pitchFamily="49" charset="0"/>
                <a:cs typeface="Courier New" panose="02070309020205020404" pitchFamily="49" charset="0"/>
              </a:rPr>
              <a:t>tableName</a:t>
            </a:r>
            <a:r>
              <a:rPr lang="it-IT" altLang="it-IT" sz="750" dirty="0">
                <a:solidFill>
                  <a:srgbClr val="000000"/>
                </a:solidFill>
                <a:latin typeface="Courier New" panose="02070309020205020404" pitchFamily="49" charset="0"/>
                <a:cs typeface="Courier New" panose="02070309020205020404" pitchFamily="49" charset="0"/>
              </a:rPr>
              <a:t> = "</a:t>
            </a:r>
            <a:r>
              <a:rPr lang="it-IT" altLang="it-IT" sz="750" dirty="0" err="1">
                <a:solidFill>
                  <a:srgbClr val="000000"/>
                </a:solidFill>
                <a:latin typeface="Courier New" panose="02070309020205020404" pitchFamily="49" charset="0"/>
                <a:cs typeface="Courier New" panose="02070309020205020404" pitchFamily="49" charset="0"/>
              </a:rPr>
              <a:t>fooTable</a:t>
            </a:r>
            <a:r>
              <a:rPr lang="it-IT" altLang="it-IT" sz="750" dirty="0">
                <a:solidFill>
                  <a:srgbClr val="000000"/>
                </a:solidFill>
                <a:latin typeface="Courier New" panose="02070309020205020404" pitchFamily="49" charset="0"/>
                <a:cs typeface="Courier New" panose="02070309020205020404" pitchFamily="49" charset="0"/>
              </a:rPr>
              <a:t>";</a:t>
            </a:r>
          </a:p>
          <a:p>
            <a:pPr defTabSz="685800" eaLnBrk="0" fontAlgn="base" hangingPunct="0">
              <a:spcBef>
                <a:spcPct val="0"/>
              </a:spcBef>
              <a:spcAft>
                <a:spcPct val="0"/>
              </a:spcAft>
            </a:pPr>
            <a:r>
              <a:rPr lang="it-IT" altLang="it-IT" sz="750" dirty="0">
                <a:solidFill>
                  <a:srgbClr val="000000"/>
                </a:solidFill>
                <a:latin typeface="Courier New" panose="02070309020205020404" pitchFamily="49" charset="0"/>
                <a:cs typeface="Courier New" panose="02070309020205020404" pitchFamily="49" charset="0"/>
              </a:rPr>
              <a:t> break; </a:t>
            </a:r>
          </a:p>
          <a:p>
            <a:pPr defTabSz="685800" eaLnBrk="0" fontAlgn="base" hangingPunct="0">
              <a:spcBef>
                <a:spcPct val="0"/>
              </a:spcBef>
              <a:spcAft>
                <a:spcPct val="0"/>
              </a:spcAft>
            </a:pPr>
            <a:r>
              <a:rPr lang="it-IT" altLang="it-IT" sz="750" dirty="0">
                <a:solidFill>
                  <a:srgbClr val="000000"/>
                </a:solidFill>
                <a:latin typeface="Courier New" panose="02070309020205020404" pitchFamily="49" charset="0"/>
                <a:cs typeface="Courier New" panose="02070309020205020404" pitchFamily="49" charset="0"/>
              </a:rPr>
              <a:t>case "Value2": </a:t>
            </a:r>
            <a:r>
              <a:rPr lang="it-IT" altLang="it-IT" sz="750" dirty="0" err="1">
                <a:solidFill>
                  <a:srgbClr val="000000"/>
                </a:solidFill>
                <a:latin typeface="Courier New" panose="02070309020205020404" pitchFamily="49" charset="0"/>
                <a:cs typeface="Courier New" panose="02070309020205020404" pitchFamily="49" charset="0"/>
              </a:rPr>
              <a:t>tableName</a:t>
            </a:r>
            <a:r>
              <a:rPr lang="it-IT" altLang="it-IT" sz="750" dirty="0">
                <a:solidFill>
                  <a:srgbClr val="000000"/>
                </a:solidFill>
                <a:latin typeface="Courier New" panose="02070309020205020404" pitchFamily="49" charset="0"/>
                <a:cs typeface="Courier New" panose="02070309020205020404" pitchFamily="49" charset="0"/>
              </a:rPr>
              <a:t> = "</a:t>
            </a:r>
            <a:r>
              <a:rPr lang="it-IT" altLang="it-IT" sz="750" dirty="0" err="1">
                <a:solidFill>
                  <a:srgbClr val="000000"/>
                </a:solidFill>
                <a:latin typeface="Courier New" panose="02070309020205020404" pitchFamily="49" charset="0"/>
                <a:cs typeface="Courier New" panose="02070309020205020404" pitchFamily="49" charset="0"/>
              </a:rPr>
              <a:t>barTable</a:t>
            </a:r>
            <a:r>
              <a:rPr lang="it-IT" altLang="it-IT" sz="750" dirty="0">
                <a:solidFill>
                  <a:srgbClr val="000000"/>
                </a:solidFill>
                <a:latin typeface="Courier New" panose="02070309020205020404" pitchFamily="49" charset="0"/>
                <a:cs typeface="Courier New" panose="02070309020205020404" pitchFamily="49" charset="0"/>
              </a:rPr>
              <a:t>"; break; </a:t>
            </a:r>
          </a:p>
          <a:p>
            <a:pPr defTabSz="685800" eaLnBrk="0" fontAlgn="base" hangingPunct="0">
              <a:spcBef>
                <a:spcPct val="0"/>
              </a:spcBef>
              <a:spcAft>
                <a:spcPct val="0"/>
              </a:spcAft>
            </a:pPr>
            <a:r>
              <a:rPr lang="it-IT" altLang="it-IT" sz="750" dirty="0">
                <a:solidFill>
                  <a:srgbClr val="000000"/>
                </a:solidFill>
                <a:latin typeface="Courier New" panose="02070309020205020404" pitchFamily="49" charset="0"/>
                <a:cs typeface="Courier New" panose="02070309020205020404" pitchFamily="49" charset="0"/>
              </a:rPr>
              <a:t>... default  : </a:t>
            </a:r>
            <a:r>
              <a:rPr lang="it-IT" altLang="it-IT" sz="750" dirty="0" err="1">
                <a:solidFill>
                  <a:srgbClr val="000000"/>
                </a:solidFill>
                <a:latin typeface="Courier New" panose="02070309020205020404" pitchFamily="49" charset="0"/>
                <a:cs typeface="Courier New" panose="02070309020205020404" pitchFamily="49" charset="0"/>
              </a:rPr>
              <a:t>throw</a:t>
            </a:r>
            <a:r>
              <a:rPr lang="it-IT" altLang="it-IT" sz="750" dirty="0">
                <a:solidFill>
                  <a:srgbClr val="000000"/>
                </a:solidFill>
                <a:latin typeface="Courier New" panose="02070309020205020404" pitchFamily="49" charset="0"/>
                <a:cs typeface="Courier New" panose="02070309020205020404" pitchFamily="49" charset="0"/>
              </a:rPr>
              <a:t> new </a:t>
            </a:r>
            <a:r>
              <a:rPr lang="it-IT" altLang="it-IT" sz="750" dirty="0" err="1">
                <a:solidFill>
                  <a:srgbClr val="000000"/>
                </a:solidFill>
                <a:latin typeface="Courier New" panose="02070309020205020404" pitchFamily="49" charset="0"/>
                <a:cs typeface="Courier New" panose="02070309020205020404" pitchFamily="49" charset="0"/>
              </a:rPr>
              <a:t>InputValidationException</a:t>
            </a:r>
            <a:r>
              <a:rPr lang="it-IT" altLang="it-IT" sz="750" dirty="0">
                <a:solidFill>
                  <a:srgbClr val="000000"/>
                </a:solidFill>
                <a:latin typeface="Courier New" panose="02070309020205020404" pitchFamily="49" charset="0"/>
                <a:cs typeface="Courier New" panose="02070309020205020404" pitchFamily="49" charset="0"/>
              </a:rPr>
              <a:t>("</a:t>
            </a:r>
            <a:r>
              <a:rPr lang="it-IT" altLang="it-IT" sz="750" dirty="0" err="1">
                <a:solidFill>
                  <a:srgbClr val="000000"/>
                </a:solidFill>
                <a:latin typeface="Courier New" panose="02070309020205020404" pitchFamily="49" charset="0"/>
                <a:cs typeface="Courier New" panose="02070309020205020404" pitchFamily="49" charset="0"/>
              </a:rPr>
              <a:t>unexpected</a:t>
            </a: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value</a:t>
            </a: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provided</a:t>
            </a:r>
            <a:r>
              <a:rPr lang="it-IT" altLang="it-IT" sz="750" dirty="0">
                <a:solidFill>
                  <a:srgbClr val="000000"/>
                </a:solidFill>
                <a:latin typeface="Courier New" panose="02070309020205020404" pitchFamily="49" charset="0"/>
                <a:cs typeface="Courier New" panose="02070309020205020404" pitchFamily="49" charset="0"/>
              </a:rPr>
              <a:t> for </a:t>
            </a:r>
            <a:r>
              <a:rPr lang="it-IT" altLang="it-IT" sz="750" dirty="0" err="1">
                <a:solidFill>
                  <a:srgbClr val="000000"/>
                </a:solidFill>
                <a:latin typeface="Courier New" panose="02070309020205020404" pitchFamily="49" charset="0"/>
                <a:cs typeface="Courier New" panose="02070309020205020404" pitchFamily="49" charset="0"/>
              </a:rPr>
              <a:t>table</a:t>
            </a:r>
            <a:r>
              <a:rPr lang="it-IT" altLang="it-IT" sz="750" dirty="0">
                <a:solidFill>
                  <a:srgbClr val="000000"/>
                </a:solidFill>
                <a:latin typeface="Courier New" panose="02070309020205020404" pitchFamily="49" charset="0"/>
                <a:cs typeface="Courier New" panose="02070309020205020404" pitchFamily="49" charset="0"/>
              </a:rPr>
              <a:t> </a:t>
            </a:r>
            <a:r>
              <a:rPr lang="it-IT" altLang="it-IT" sz="750" dirty="0" err="1">
                <a:solidFill>
                  <a:srgbClr val="000000"/>
                </a:solidFill>
                <a:latin typeface="Courier New" panose="02070309020205020404" pitchFamily="49" charset="0"/>
                <a:cs typeface="Courier New" panose="02070309020205020404" pitchFamily="49" charset="0"/>
              </a:rPr>
              <a:t>name</a:t>
            </a:r>
            <a:r>
              <a:rPr lang="it-IT" altLang="it-IT" sz="750" dirty="0">
                <a:solidFill>
                  <a:srgbClr val="000000"/>
                </a:solidFill>
                <a:latin typeface="Courier New" panose="02070309020205020404" pitchFamily="49" charset="0"/>
                <a:cs typeface="Courier New" panose="02070309020205020404" pitchFamily="49" charset="0"/>
              </a:rPr>
              <a:t>");</a:t>
            </a:r>
            <a:r>
              <a:rPr lang="it-IT" altLang="it-IT" sz="600" dirty="0"/>
              <a:t> </a:t>
            </a:r>
            <a:endParaRPr lang="it-IT" altLang="it-IT" sz="1350" dirty="0">
              <a:latin typeface="Arial" panose="020B0604020202020204" pitchFamily="34" charset="0"/>
            </a:endParaRPr>
          </a:p>
        </p:txBody>
      </p:sp>
      <p:sp>
        <p:nvSpPr>
          <p:cNvPr id="13" name="CasellaDiTesto 12">
            <a:extLst>
              <a:ext uri="{FF2B5EF4-FFF2-40B4-BE49-F238E27FC236}">
                <a16:creationId xmlns:a16="http://schemas.microsoft.com/office/drawing/2014/main" id="{1F062135-F836-4048-A053-5002CBD854EC}"/>
              </a:ext>
            </a:extLst>
          </p:cNvPr>
          <p:cNvSpPr txBox="1"/>
          <p:nvPr/>
        </p:nvSpPr>
        <p:spPr>
          <a:xfrm>
            <a:off x="7039760" y="4636900"/>
            <a:ext cx="2951179" cy="507831"/>
          </a:xfrm>
          <a:prstGeom prst="rect">
            <a:avLst/>
          </a:prstGeom>
          <a:noFill/>
        </p:spPr>
        <p:txBody>
          <a:bodyPr wrap="square" rtlCol="0">
            <a:spAutoFit/>
          </a:bodyPr>
          <a:lstStyle/>
          <a:p>
            <a:r>
              <a:rPr lang="it-IT" sz="1350" dirty="0"/>
              <a:t>White List Input </a:t>
            </a:r>
            <a:r>
              <a:rPr lang="it-IT" sz="1350" dirty="0" err="1"/>
              <a:t>Validation</a:t>
            </a:r>
            <a:endParaRPr lang="it-IT" sz="1350" dirty="0"/>
          </a:p>
          <a:p>
            <a:r>
              <a:rPr lang="it-IT" sz="1350" dirty="0">
                <a:solidFill>
                  <a:srgbClr val="FF0000"/>
                </a:solidFill>
              </a:rPr>
              <a:t>User Interface</a:t>
            </a:r>
          </a:p>
        </p:txBody>
      </p:sp>
      <p:sp>
        <p:nvSpPr>
          <p:cNvPr id="17" name="Segnaposto piè di pagina 16">
            <a:extLst>
              <a:ext uri="{FF2B5EF4-FFF2-40B4-BE49-F238E27FC236}">
                <a16:creationId xmlns:a16="http://schemas.microsoft.com/office/drawing/2014/main" id="{361004C5-1EBD-47FC-AC43-F8C91ED8A9FB}"/>
              </a:ext>
            </a:extLst>
          </p:cNvPr>
          <p:cNvSpPr>
            <a:spLocks noGrp="1"/>
          </p:cNvSpPr>
          <p:nvPr>
            <p:ph type="ftr" sz="quarter" idx="11"/>
          </p:nvPr>
        </p:nvSpPr>
        <p:spPr/>
        <p:txBody>
          <a:bodyPr/>
          <a:lstStyle/>
          <a:p>
            <a:r>
              <a:rPr lang="it-IT"/>
              <a:t>Corrado Aaron Visaggio - aaron.visaggio@gmail.com</a:t>
            </a:r>
          </a:p>
        </p:txBody>
      </p:sp>
      <p:sp>
        <p:nvSpPr>
          <p:cNvPr id="18" name="Segnaposto numero diapositiva 17">
            <a:extLst>
              <a:ext uri="{FF2B5EF4-FFF2-40B4-BE49-F238E27FC236}">
                <a16:creationId xmlns:a16="http://schemas.microsoft.com/office/drawing/2014/main" id="{E71714FF-D9E5-4D8C-881F-6A781DBD688F}"/>
              </a:ext>
            </a:extLst>
          </p:cNvPr>
          <p:cNvSpPr>
            <a:spLocks noGrp="1"/>
          </p:cNvSpPr>
          <p:nvPr>
            <p:ph type="sldNum" sz="quarter" idx="12"/>
          </p:nvPr>
        </p:nvSpPr>
        <p:spPr/>
        <p:txBody>
          <a:bodyPr/>
          <a:lstStyle/>
          <a:p>
            <a:fld id="{9B19EE33-1625-4E8A-8762-9A2A346882D3}" type="slidenum">
              <a:rPr lang="it-IT" smtClean="0"/>
              <a:t>27</a:t>
            </a:fld>
            <a:endParaRPr lang="it-IT"/>
          </a:p>
        </p:txBody>
      </p:sp>
      <p:pic>
        <p:nvPicPr>
          <p:cNvPr id="1026" name="Picture 2" descr="Image result for sql injection">
            <a:extLst>
              <a:ext uri="{FF2B5EF4-FFF2-40B4-BE49-F238E27FC236}">
                <a16:creationId xmlns:a16="http://schemas.microsoft.com/office/drawing/2014/main" id="{5B98C369-676E-4E15-8C73-19D040A7FE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650" y="297110"/>
            <a:ext cx="2057401" cy="99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852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C99013-B80B-48F8-8640-5E59004D7E26}"/>
              </a:ext>
            </a:extLst>
          </p:cNvPr>
          <p:cNvSpPr>
            <a:spLocks noGrp="1"/>
          </p:cNvSpPr>
          <p:nvPr>
            <p:ph type="title"/>
          </p:nvPr>
        </p:nvSpPr>
        <p:spPr/>
        <p:txBody>
          <a:bodyPr>
            <a:normAutofit fontScale="90000"/>
          </a:bodyPr>
          <a:lstStyle/>
          <a:p>
            <a:r>
              <a:rPr lang="it-IT" dirty="0"/>
              <a:t>Security changes the </a:t>
            </a:r>
            <a:r>
              <a:rPr lang="it-IT" dirty="0" err="1"/>
              <a:t>Maintenance</a:t>
            </a:r>
            <a:r>
              <a:rPr lang="it-IT" dirty="0"/>
              <a:t> </a:t>
            </a:r>
            <a:r>
              <a:rPr lang="it-IT" dirty="0" err="1"/>
              <a:t>process</a:t>
            </a:r>
            <a:r>
              <a:rPr lang="it-IT" dirty="0"/>
              <a:t> and the </a:t>
            </a:r>
            <a:r>
              <a:rPr lang="it-IT" dirty="0" err="1"/>
              <a:t>development</a:t>
            </a:r>
            <a:r>
              <a:rPr lang="it-IT" dirty="0"/>
              <a:t> </a:t>
            </a:r>
            <a:r>
              <a:rPr lang="it-IT" dirty="0" err="1"/>
              <a:t>process</a:t>
            </a:r>
            <a:endParaRPr lang="it-IT" dirty="0"/>
          </a:p>
        </p:txBody>
      </p:sp>
      <p:sp>
        <p:nvSpPr>
          <p:cNvPr id="3" name="Segnaposto contenuto 2">
            <a:extLst>
              <a:ext uri="{FF2B5EF4-FFF2-40B4-BE49-F238E27FC236}">
                <a16:creationId xmlns:a16="http://schemas.microsoft.com/office/drawing/2014/main" id="{5BCEA8BB-A32E-4509-8EF7-3A0E08DE296A}"/>
              </a:ext>
            </a:extLst>
          </p:cNvPr>
          <p:cNvSpPr>
            <a:spLocks noGrp="1"/>
          </p:cNvSpPr>
          <p:nvPr>
            <p:ph idx="1"/>
          </p:nvPr>
        </p:nvSpPr>
        <p:spPr/>
        <p:txBody>
          <a:bodyPr/>
          <a:lstStyle/>
          <a:p>
            <a:pPr marL="514350" indent="-514350">
              <a:buFont typeface="+mj-lt"/>
              <a:buAutoNum type="arabicPeriod"/>
            </a:pPr>
            <a:r>
              <a:rPr lang="it-IT" dirty="0"/>
              <a:t>Security by design</a:t>
            </a:r>
          </a:p>
          <a:p>
            <a:pPr marL="514350" indent="-514350">
              <a:buFont typeface="+mj-lt"/>
              <a:buAutoNum type="arabicPeriod"/>
            </a:pPr>
            <a:r>
              <a:rPr lang="it-IT" dirty="0" err="1"/>
              <a:t>Proper</a:t>
            </a:r>
            <a:r>
              <a:rPr lang="it-IT" dirty="0"/>
              <a:t> </a:t>
            </a:r>
            <a:r>
              <a:rPr lang="it-IT" dirty="0" err="1"/>
              <a:t>tests</a:t>
            </a:r>
            <a:r>
              <a:rPr lang="it-IT" dirty="0"/>
              <a:t> for security (</a:t>
            </a:r>
            <a:r>
              <a:rPr lang="it-IT" dirty="0" err="1"/>
              <a:t>we</a:t>
            </a:r>
            <a:r>
              <a:rPr lang="it-IT" dirty="0"/>
              <a:t> </a:t>
            </a:r>
            <a:r>
              <a:rPr lang="it-IT" dirty="0" err="1"/>
              <a:t>have</a:t>
            </a:r>
            <a:r>
              <a:rPr lang="it-IT" dirty="0"/>
              <a:t> </a:t>
            </a:r>
            <a:r>
              <a:rPr lang="it-IT" dirty="0" err="1"/>
              <a:t>not</a:t>
            </a:r>
            <a:r>
              <a:rPr lang="it-IT" dirty="0"/>
              <a:t> </a:t>
            </a:r>
            <a:r>
              <a:rPr lang="it-IT" dirty="0" err="1"/>
              <a:t>oracles</a:t>
            </a:r>
            <a:r>
              <a:rPr lang="it-IT" dirty="0"/>
              <a:t>!!!!)</a:t>
            </a:r>
          </a:p>
          <a:p>
            <a:pPr marL="514350" indent="-514350">
              <a:buFont typeface="+mj-lt"/>
              <a:buAutoNum type="arabicPeriod"/>
            </a:pPr>
            <a:r>
              <a:rPr lang="it-IT" dirty="0"/>
              <a:t>New </a:t>
            </a:r>
            <a:r>
              <a:rPr lang="it-IT" dirty="0" err="1"/>
              <a:t>kinds</a:t>
            </a:r>
            <a:r>
              <a:rPr lang="it-IT" dirty="0"/>
              <a:t> of </a:t>
            </a:r>
            <a:r>
              <a:rPr lang="it-IT" dirty="0" err="1"/>
              <a:t>tests</a:t>
            </a:r>
            <a:endParaRPr lang="it-IT" dirty="0"/>
          </a:p>
          <a:p>
            <a:pPr marL="914400" lvl="1" indent="-514350"/>
            <a:r>
              <a:rPr lang="it-IT" dirty="0" err="1"/>
              <a:t>Vulnerability</a:t>
            </a:r>
            <a:r>
              <a:rPr lang="it-IT" dirty="0"/>
              <a:t> </a:t>
            </a:r>
            <a:r>
              <a:rPr lang="it-IT" dirty="0" err="1"/>
              <a:t>assessment</a:t>
            </a:r>
            <a:endParaRPr lang="it-IT" dirty="0"/>
          </a:p>
          <a:p>
            <a:pPr marL="914400" lvl="1" indent="-514350"/>
            <a:r>
              <a:rPr lang="it-IT" dirty="0"/>
              <a:t>Penetration testing</a:t>
            </a:r>
          </a:p>
          <a:p>
            <a:pPr marL="914400" lvl="1" indent="-514350"/>
            <a:r>
              <a:rPr lang="it-IT" dirty="0"/>
              <a:t>Code </a:t>
            </a:r>
            <a:r>
              <a:rPr lang="it-IT" dirty="0" err="1"/>
              <a:t>assessment</a:t>
            </a:r>
            <a:endParaRPr lang="it-IT" dirty="0"/>
          </a:p>
        </p:txBody>
      </p:sp>
    </p:spTree>
    <p:extLst>
      <p:ext uri="{BB962C8B-B14F-4D97-AF65-F5344CB8AC3E}">
        <p14:creationId xmlns:p14="http://schemas.microsoft.com/office/powerpoint/2010/main" val="3744732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35B920-79B7-40EA-B832-19713327A3F8}"/>
              </a:ext>
            </a:extLst>
          </p:cNvPr>
          <p:cNvSpPr>
            <a:spLocks noGrp="1"/>
          </p:cNvSpPr>
          <p:nvPr>
            <p:ph type="title"/>
          </p:nvPr>
        </p:nvSpPr>
        <p:spPr/>
        <p:txBody>
          <a:bodyPr/>
          <a:lstStyle/>
          <a:p>
            <a:r>
              <a:rPr lang="it-IT" dirty="0"/>
              <a:t>Il problema degli standard</a:t>
            </a:r>
          </a:p>
        </p:txBody>
      </p:sp>
      <p:sp>
        <p:nvSpPr>
          <p:cNvPr id="3" name="Segnaposto contenuto 2">
            <a:extLst>
              <a:ext uri="{FF2B5EF4-FFF2-40B4-BE49-F238E27FC236}">
                <a16:creationId xmlns:a16="http://schemas.microsoft.com/office/drawing/2014/main" id="{D253C69D-4067-4DB9-AE5D-2266B811794C}"/>
              </a:ext>
            </a:extLst>
          </p:cNvPr>
          <p:cNvSpPr>
            <a:spLocks noGrp="1"/>
          </p:cNvSpPr>
          <p:nvPr>
            <p:ph idx="1"/>
          </p:nvPr>
        </p:nvSpPr>
        <p:spPr/>
        <p:txBody>
          <a:bodyPr>
            <a:normAutofit fontScale="92500"/>
          </a:bodyPr>
          <a:lstStyle/>
          <a:p>
            <a:r>
              <a:rPr lang="it-IT" dirty="0"/>
              <a:t>ISO/IEC 27001</a:t>
            </a:r>
          </a:p>
          <a:p>
            <a:r>
              <a:rPr lang="it-IT" dirty="0">
                <a:solidFill>
                  <a:srgbClr val="0070C0"/>
                </a:solidFill>
              </a:rPr>
              <a:t>ISO/IEC 27005</a:t>
            </a:r>
          </a:p>
          <a:p>
            <a:r>
              <a:rPr lang="it-IT" dirty="0"/>
              <a:t>Software Assurance </a:t>
            </a:r>
            <a:r>
              <a:rPr lang="it-IT" dirty="0" err="1"/>
              <a:t>Maturity</a:t>
            </a:r>
            <a:r>
              <a:rPr lang="it-IT" dirty="0"/>
              <a:t> Model (SAMML) </a:t>
            </a:r>
          </a:p>
          <a:p>
            <a:r>
              <a:rPr lang="en-US" dirty="0"/>
              <a:t>Systems Security Engineering Capability Maturity Model (SEE-CMM)</a:t>
            </a:r>
          </a:p>
          <a:p>
            <a:r>
              <a:rPr lang="en-US" dirty="0"/>
              <a:t>Building Security In Maturity Model (BSIMM)</a:t>
            </a:r>
          </a:p>
          <a:p>
            <a:r>
              <a:rPr lang="it-IT" dirty="0" err="1"/>
              <a:t>Secure</a:t>
            </a:r>
            <a:r>
              <a:rPr lang="it-IT" dirty="0"/>
              <a:t> Software Development Life </a:t>
            </a:r>
            <a:r>
              <a:rPr lang="it-IT" dirty="0" err="1"/>
              <a:t>Cycle</a:t>
            </a:r>
            <a:r>
              <a:rPr lang="it-IT" dirty="0"/>
              <a:t> (SSDLC) </a:t>
            </a:r>
          </a:p>
          <a:p>
            <a:r>
              <a:rPr lang="en-US" dirty="0"/>
              <a:t>OWASP </a:t>
            </a:r>
          </a:p>
          <a:p>
            <a:endParaRPr lang="en-US" b="1" dirty="0"/>
          </a:p>
          <a:p>
            <a:endParaRPr lang="it-IT" dirty="0"/>
          </a:p>
        </p:txBody>
      </p:sp>
      <p:sp>
        <p:nvSpPr>
          <p:cNvPr id="4" name="Segnaposto piè di pagina 3">
            <a:extLst>
              <a:ext uri="{FF2B5EF4-FFF2-40B4-BE49-F238E27FC236}">
                <a16:creationId xmlns:a16="http://schemas.microsoft.com/office/drawing/2014/main" id="{8B6E42B5-1594-46ED-A3BF-539BE5BBF361}"/>
              </a:ext>
            </a:extLst>
          </p:cNvPr>
          <p:cNvSpPr>
            <a:spLocks noGrp="1"/>
          </p:cNvSpPr>
          <p:nvPr>
            <p:ph type="ftr" sz="quarter" idx="11"/>
          </p:nvPr>
        </p:nvSpPr>
        <p:spPr/>
        <p:txBody>
          <a:bodyPr/>
          <a:lstStyle/>
          <a:p>
            <a:r>
              <a:rPr lang="it-IT"/>
              <a:t>Corrado Aaron Visaggio - aaron.visaggio@gmail.com</a:t>
            </a:r>
          </a:p>
        </p:txBody>
      </p:sp>
      <p:sp>
        <p:nvSpPr>
          <p:cNvPr id="5" name="Segnaposto numero diapositiva 4">
            <a:extLst>
              <a:ext uri="{FF2B5EF4-FFF2-40B4-BE49-F238E27FC236}">
                <a16:creationId xmlns:a16="http://schemas.microsoft.com/office/drawing/2014/main" id="{D5195978-64B4-4E1E-88A3-79F9EDFC0A5A}"/>
              </a:ext>
            </a:extLst>
          </p:cNvPr>
          <p:cNvSpPr>
            <a:spLocks noGrp="1"/>
          </p:cNvSpPr>
          <p:nvPr>
            <p:ph type="sldNum" sz="quarter" idx="12"/>
          </p:nvPr>
        </p:nvSpPr>
        <p:spPr/>
        <p:txBody>
          <a:bodyPr/>
          <a:lstStyle/>
          <a:p>
            <a:fld id="{9B19EE33-1625-4E8A-8762-9A2A346882D3}" type="slidenum">
              <a:rPr lang="it-IT" smtClean="0"/>
              <a:t>29</a:t>
            </a:fld>
            <a:endParaRPr lang="it-IT"/>
          </a:p>
        </p:txBody>
      </p:sp>
    </p:spTree>
    <p:extLst>
      <p:ext uri="{BB962C8B-B14F-4D97-AF65-F5344CB8AC3E}">
        <p14:creationId xmlns:p14="http://schemas.microsoft.com/office/powerpoint/2010/main" val="3161530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AAE5C6E-546B-44F9-A22A-59D8EF658FAA}"/>
              </a:ext>
            </a:extLst>
          </p:cNvPr>
          <p:cNvSpPr>
            <a:spLocks noGrp="1"/>
          </p:cNvSpPr>
          <p:nvPr>
            <p:ph idx="1"/>
          </p:nvPr>
        </p:nvSpPr>
        <p:spPr>
          <a:xfrm>
            <a:off x="457200" y="476672"/>
            <a:ext cx="8229600" cy="5649491"/>
          </a:xfrm>
        </p:spPr>
        <p:txBody>
          <a:bodyPr/>
          <a:lstStyle/>
          <a:p>
            <a:pPr marL="0" indent="0">
              <a:buNone/>
            </a:pPr>
            <a:r>
              <a:rPr lang="it-IT" dirty="0"/>
              <a:t>Nelson Mandela </a:t>
            </a:r>
            <a:r>
              <a:rPr lang="it-IT" dirty="0" err="1"/>
              <a:t>offers</a:t>
            </a:r>
            <a:r>
              <a:rPr lang="it-IT" dirty="0"/>
              <a:t> </a:t>
            </a:r>
            <a:r>
              <a:rPr lang="it-IT" dirty="0" err="1"/>
              <a:t>you</a:t>
            </a:r>
            <a:r>
              <a:rPr lang="it-IT" dirty="0"/>
              <a:t> a </a:t>
            </a:r>
            <a:r>
              <a:rPr lang="it-IT" dirty="0" err="1"/>
              <a:t>glass</a:t>
            </a:r>
            <a:r>
              <a:rPr lang="it-IT" dirty="0"/>
              <a:t> of water</a:t>
            </a:r>
          </a:p>
        </p:txBody>
      </p:sp>
      <p:pic>
        <p:nvPicPr>
          <p:cNvPr id="4" name="Immagine 3">
            <a:extLst>
              <a:ext uri="{FF2B5EF4-FFF2-40B4-BE49-F238E27FC236}">
                <a16:creationId xmlns:a16="http://schemas.microsoft.com/office/drawing/2014/main" id="{4A1D272A-7BFE-4A43-85E4-8B6E66039153}"/>
              </a:ext>
            </a:extLst>
          </p:cNvPr>
          <p:cNvPicPr>
            <a:picLocks noChangeAspect="1"/>
          </p:cNvPicPr>
          <p:nvPr/>
        </p:nvPicPr>
        <p:blipFill>
          <a:blip r:embed="rId2"/>
          <a:stretch>
            <a:fillRect/>
          </a:stretch>
        </p:blipFill>
        <p:spPr>
          <a:xfrm>
            <a:off x="755576" y="2492896"/>
            <a:ext cx="3200970" cy="3507912"/>
          </a:xfrm>
          <a:prstGeom prst="rect">
            <a:avLst/>
          </a:prstGeom>
        </p:spPr>
      </p:pic>
      <p:pic>
        <p:nvPicPr>
          <p:cNvPr id="4098" name="Picture 2" descr="Risultati immagini per glass of water">
            <a:extLst>
              <a:ext uri="{FF2B5EF4-FFF2-40B4-BE49-F238E27FC236}">
                <a16:creationId xmlns:a16="http://schemas.microsoft.com/office/drawing/2014/main" id="{BC61566C-91ED-4644-B03F-4A132A5CC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492896"/>
            <a:ext cx="2405336" cy="3634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922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68B09D-E549-42F7-9F58-941EAD022117}"/>
              </a:ext>
            </a:extLst>
          </p:cNvPr>
          <p:cNvSpPr>
            <a:spLocks noGrp="1"/>
          </p:cNvSpPr>
          <p:nvPr>
            <p:ph type="title"/>
          </p:nvPr>
        </p:nvSpPr>
        <p:spPr/>
        <p:txBody>
          <a:bodyPr/>
          <a:lstStyle/>
          <a:p>
            <a:r>
              <a:rPr lang="it-IT" dirty="0"/>
              <a:t>Specifica dei requisiti</a:t>
            </a:r>
          </a:p>
        </p:txBody>
      </p:sp>
      <p:sp>
        <p:nvSpPr>
          <p:cNvPr id="3" name="Segnaposto contenuto 2">
            <a:extLst>
              <a:ext uri="{FF2B5EF4-FFF2-40B4-BE49-F238E27FC236}">
                <a16:creationId xmlns:a16="http://schemas.microsoft.com/office/drawing/2014/main" id="{137CA1CE-8E1B-4615-B074-695056262936}"/>
              </a:ext>
            </a:extLst>
          </p:cNvPr>
          <p:cNvSpPr>
            <a:spLocks noGrp="1"/>
          </p:cNvSpPr>
          <p:nvPr>
            <p:ph idx="1"/>
          </p:nvPr>
        </p:nvSpPr>
        <p:spPr>
          <a:xfrm>
            <a:off x="628650" y="2365772"/>
            <a:ext cx="4943475" cy="3124200"/>
          </a:xfrm>
        </p:spPr>
        <p:txBody>
          <a:bodyPr>
            <a:normAutofit fontScale="40000" lnSpcReduction="20000"/>
          </a:bodyPr>
          <a:lstStyle/>
          <a:p>
            <a:r>
              <a:rPr lang="it-IT" dirty="0"/>
              <a:t>Descrivere gli attacchi, </a:t>
            </a:r>
            <a:r>
              <a:rPr lang="it-IT" dirty="0" err="1"/>
              <a:t>Misuse</a:t>
            </a:r>
            <a:r>
              <a:rPr lang="it-IT" dirty="0"/>
              <a:t> Case, </a:t>
            </a:r>
            <a:r>
              <a:rPr lang="it-IT" dirty="0" err="1"/>
              <a:t>Abuse</a:t>
            </a:r>
            <a:r>
              <a:rPr lang="it-IT" dirty="0"/>
              <a:t> Case</a:t>
            </a:r>
          </a:p>
          <a:p>
            <a:pPr lvl="1"/>
            <a:r>
              <a:rPr lang="it-IT" dirty="0" err="1"/>
              <a:t>AsmLSec</a:t>
            </a:r>
            <a:r>
              <a:rPr lang="it-IT" dirty="0"/>
              <a:t>, UML state </a:t>
            </a:r>
            <a:r>
              <a:rPr lang="it-IT" dirty="0" err="1"/>
              <a:t>charts</a:t>
            </a:r>
            <a:endParaRPr lang="it-IT" dirty="0"/>
          </a:p>
          <a:p>
            <a:r>
              <a:rPr lang="it-IT" dirty="0"/>
              <a:t>Descrivere i requisiti di sicurezza</a:t>
            </a:r>
          </a:p>
          <a:p>
            <a:pPr lvl="1"/>
            <a:r>
              <a:rPr lang="it-IT" dirty="0" err="1"/>
              <a:t>UMLsec</a:t>
            </a:r>
            <a:r>
              <a:rPr lang="it-IT" dirty="0"/>
              <a:t>, </a:t>
            </a:r>
            <a:r>
              <a:rPr lang="it-IT" dirty="0" err="1"/>
              <a:t>Secure</a:t>
            </a:r>
            <a:r>
              <a:rPr lang="it-IT" dirty="0"/>
              <a:t> </a:t>
            </a:r>
            <a:r>
              <a:rPr lang="it-IT" dirty="0" err="1"/>
              <a:t>Tropos</a:t>
            </a:r>
            <a:r>
              <a:rPr lang="it-IT" dirty="0"/>
              <a:t>, </a:t>
            </a:r>
            <a:r>
              <a:rPr lang="it-IT" dirty="0" err="1"/>
              <a:t>SecureUML</a:t>
            </a:r>
            <a:endParaRPr lang="it-IT" dirty="0"/>
          </a:p>
          <a:p>
            <a:r>
              <a:rPr lang="it-IT" dirty="0"/>
              <a:t>Attack </a:t>
            </a:r>
            <a:r>
              <a:rPr lang="it-IT" dirty="0" err="1"/>
              <a:t>specification</a:t>
            </a:r>
            <a:r>
              <a:rPr lang="it-IT" dirty="0"/>
              <a:t> </a:t>
            </a:r>
            <a:r>
              <a:rPr lang="it-IT" dirty="0" err="1"/>
              <a:t>languages</a:t>
            </a:r>
            <a:endParaRPr lang="it-IT" dirty="0"/>
          </a:p>
          <a:p>
            <a:pPr lvl="1"/>
            <a:r>
              <a:rPr lang="it-IT" dirty="0"/>
              <a:t>STATL, snort </a:t>
            </a:r>
            <a:r>
              <a:rPr lang="it-IT" dirty="0" err="1"/>
              <a:t>rules</a:t>
            </a:r>
            <a:endParaRPr lang="it-IT" dirty="0"/>
          </a:p>
          <a:p>
            <a:r>
              <a:rPr lang="it-IT" dirty="0" err="1"/>
              <a:t>UMLsec</a:t>
            </a:r>
            <a:endParaRPr lang="it-IT" dirty="0"/>
          </a:p>
          <a:p>
            <a:pPr lvl="1"/>
            <a:r>
              <a:rPr lang="it-IT" dirty="0"/>
              <a:t>fair </a:t>
            </a:r>
            <a:r>
              <a:rPr lang="it-IT" dirty="0" err="1"/>
              <a:t>exchange</a:t>
            </a:r>
            <a:r>
              <a:rPr lang="it-IT" dirty="0"/>
              <a:t> (non barare tra le parti), </a:t>
            </a:r>
          </a:p>
          <a:p>
            <a:pPr lvl="1"/>
            <a:r>
              <a:rPr lang="it-IT" dirty="0"/>
              <a:t>non-</a:t>
            </a:r>
            <a:r>
              <a:rPr lang="it-IT" dirty="0" err="1"/>
              <a:t>repudiation</a:t>
            </a:r>
            <a:r>
              <a:rPr lang="it-IT" dirty="0"/>
              <a:t> (un'azione non si può negare), </a:t>
            </a:r>
          </a:p>
          <a:p>
            <a:pPr lvl="1"/>
            <a:r>
              <a:rPr lang="it-IT" dirty="0" err="1"/>
              <a:t>role-based</a:t>
            </a:r>
            <a:r>
              <a:rPr lang="it-IT" dirty="0"/>
              <a:t> access control, </a:t>
            </a:r>
          </a:p>
          <a:p>
            <a:pPr lvl="1"/>
            <a:r>
              <a:rPr lang="it-IT" dirty="0" err="1"/>
              <a:t>secure</a:t>
            </a:r>
            <a:r>
              <a:rPr lang="it-IT" dirty="0"/>
              <a:t> </a:t>
            </a:r>
            <a:r>
              <a:rPr lang="it-IT" dirty="0" err="1"/>
              <a:t>communication</a:t>
            </a:r>
            <a:r>
              <a:rPr lang="it-IT" dirty="0"/>
              <a:t> link, </a:t>
            </a:r>
          </a:p>
          <a:p>
            <a:pPr lvl="1"/>
            <a:r>
              <a:rPr lang="it-IT" dirty="0" err="1"/>
              <a:t>confidentiality</a:t>
            </a:r>
            <a:r>
              <a:rPr lang="it-IT" dirty="0"/>
              <a:t>, </a:t>
            </a:r>
          </a:p>
          <a:p>
            <a:pPr lvl="1"/>
            <a:r>
              <a:rPr lang="it-IT" dirty="0" err="1"/>
              <a:t>integrity</a:t>
            </a:r>
            <a:r>
              <a:rPr lang="it-IT" dirty="0"/>
              <a:t>, </a:t>
            </a:r>
          </a:p>
          <a:p>
            <a:pPr lvl="1"/>
            <a:r>
              <a:rPr lang="it-IT" dirty="0" err="1"/>
              <a:t>authenticity</a:t>
            </a:r>
            <a:r>
              <a:rPr lang="it-IT" dirty="0"/>
              <a:t>, </a:t>
            </a:r>
          </a:p>
          <a:p>
            <a:pPr lvl="1"/>
            <a:r>
              <a:rPr lang="it-IT" dirty="0" err="1"/>
              <a:t>freshness</a:t>
            </a:r>
            <a:r>
              <a:rPr lang="it-IT" dirty="0"/>
              <a:t> of a </a:t>
            </a:r>
            <a:r>
              <a:rPr lang="it-IT" dirty="0" err="1"/>
              <a:t>message</a:t>
            </a:r>
            <a:r>
              <a:rPr lang="it-IT" dirty="0"/>
              <a:t> (ad esempio </a:t>
            </a:r>
            <a:r>
              <a:rPr lang="it-IT" dirty="0" err="1"/>
              <a:t>nonce</a:t>
            </a:r>
            <a:r>
              <a:rPr lang="it-IT" dirty="0"/>
              <a:t>), </a:t>
            </a:r>
          </a:p>
          <a:p>
            <a:pPr lvl="1"/>
            <a:r>
              <a:rPr lang="en-US" dirty="0"/>
              <a:t>secure information flow among components, </a:t>
            </a:r>
          </a:p>
          <a:p>
            <a:pPr lvl="1"/>
            <a:r>
              <a:rPr lang="it-IT" dirty="0" err="1"/>
              <a:t>guarded</a:t>
            </a:r>
            <a:r>
              <a:rPr lang="it-IT" dirty="0"/>
              <a:t> access (uso di protezioni per imporre il controllo di accesso) </a:t>
            </a:r>
          </a:p>
          <a:p>
            <a:pPr lvl="1"/>
            <a:endParaRPr lang="it-IT" dirty="0"/>
          </a:p>
          <a:p>
            <a:pPr lvl="1"/>
            <a:endParaRPr lang="it-IT" dirty="0"/>
          </a:p>
        </p:txBody>
      </p:sp>
      <p:sp>
        <p:nvSpPr>
          <p:cNvPr id="4" name="Segnaposto piè di pagina 3">
            <a:extLst>
              <a:ext uri="{FF2B5EF4-FFF2-40B4-BE49-F238E27FC236}">
                <a16:creationId xmlns:a16="http://schemas.microsoft.com/office/drawing/2014/main" id="{C253EFA4-1A12-4F34-9A07-46E1E8F3C535}"/>
              </a:ext>
            </a:extLst>
          </p:cNvPr>
          <p:cNvSpPr>
            <a:spLocks noGrp="1"/>
          </p:cNvSpPr>
          <p:nvPr>
            <p:ph type="ftr" sz="quarter" idx="11"/>
          </p:nvPr>
        </p:nvSpPr>
        <p:spPr/>
        <p:txBody>
          <a:bodyPr/>
          <a:lstStyle/>
          <a:p>
            <a:r>
              <a:rPr lang="it-IT"/>
              <a:t>Corrado Aaron Visaggio</a:t>
            </a:r>
          </a:p>
        </p:txBody>
      </p:sp>
      <p:sp>
        <p:nvSpPr>
          <p:cNvPr id="5" name="Segnaposto numero diapositiva 4">
            <a:extLst>
              <a:ext uri="{FF2B5EF4-FFF2-40B4-BE49-F238E27FC236}">
                <a16:creationId xmlns:a16="http://schemas.microsoft.com/office/drawing/2014/main" id="{83CE7E39-DC74-43A6-A779-5FB546E23824}"/>
              </a:ext>
            </a:extLst>
          </p:cNvPr>
          <p:cNvSpPr>
            <a:spLocks noGrp="1"/>
          </p:cNvSpPr>
          <p:nvPr>
            <p:ph type="sldNum" sz="quarter" idx="12"/>
          </p:nvPr>
        </p:nvSpPr>
        <p:spPr/>
        <p:txBody>
          <a:bodyPr/>
          <a:lstStyle/>
          <a:p>
            <a:fld id="{0CD73941-138F-46F4-8AF7-E5646FA19A4F}" type="slidenum">
              <a:rPr lang="it-IT" smtClean="0"/>
              <a:pPr/>
              <a:t>30</a:t>
            </a:fld>
            <a:endParaRPr lang="it-IT"/>
          </a:p>
        </p:txBody>
      </p:sp>
      <p:sp>
        <p:nvSpPr>
          <p:cNvPr id="6" name="Segnaposto contenuto 2">
            <a:extLst>
              <a:ext uri="{FF2B5EF4-FFF2-40B4-BE49-F238E27FC236}">
                <a16:creationId xmlns:a16="http://schemas.microsoft.com/office/drawing/2014/main" id="{95A2A678-DA5C-4BB5-A492-53CA5F607F8F}"/>
              </a:ext>
            </a:extLst>
          </p:cNvPr>
          <p:cNvSpPr txBox="1">
            <a:spLocks/>
          </p:cNvSpPr>
          <p:nvPr/>
        </p:nvSpPr>
        <p:spPr>
          <a:xfrm>
            <a:off x="4643437" y="2594372"/>
            <a:ext cx="4500563" cy="31242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100" dirty="0" err="1"/>
              <a:t>Secure</a:t>
            </a:r>
            <a:r>
              <a:rPr lang="it-IT" sz="2100" dirty="0"/>
              <a:t> UML</a:t>
            </a:r>
          </a:p>
          <a:p>
            <a:pPr lvl="1"/>
            <a:r>
              <a:rPr lang="it-IT" sz="1800" dirty="0"/>
              <a:t>Politiche di controllo degli accessi</a:t>
            </a:r>
          </a:p>
          <a:p>
            <a:pPr lvl="1"/>
            <a:r>
              <a:rPr lang="it-IT" sz="1800" dirty="0"/>
              <a:t>OCL </a:t>
            </a:r>
            <a:r>
              <a:rPr lang="it-IT" sz="1800" dirty="0" err="1"/>
              <a:t>based</a:t>
            </a:r>
            <a:endParaRPr lang="it-IT" sz="1800" dirty="0"/>
          </a:p>
          <a:p>
            <a:r>
              <a:rPr lang="it-IT" sz="2100" dirty="0" err="1"/>
              <a:t>Misuse</a:t>
            </a:r>
            <a:r>
              <a:rPr lang="it-IT" sz="2100" dirty="0"/>
              <a:t> case</a:t>
            </a:r>
          </a:p>
          <a:p>
            <a:pPr lvl="1"/>
            <a:r>
              <a:rPr lang="it-IT" sz="1800" dirty="0"/>
              <a:t>Comportamenti indesiderati</a:t>
            </a:r>
          </a:p>
          <a:p>
            <a:pPr lvl="1"/>
            <a:r>
              <a:rPr lang="it-IT" sz="1800" dirty="0"/>
              <a:t>Relazioni potenziali tra use case e </a:t>
            </a:r>
            <a:r>
              <a:rPr lang="it-IT" sz="1800" dirty="0" err="1"/>
              <a:t>misuse</a:t>
            </a:r>
            <a:r>
              <a:rPr lang="it-IT" sz="1800" dirty="0"/>
              <a:t> case</a:t>
            </a:r>
          </a:p>
          <a:p>
            <a:r>
              <a:rPr lang="it-IT" sz="2100" dirty="0" err="1"/>
              <a:t>UMLIntr</a:t>
            </a:r>
            <a:endParaRPr lang="it-IT" sz="2100" dirty="0"/>
          </a:p>
          <a:p>
            <a:pPr lvl="1"/>
            <a:r>
              <a:rPr lang="it-IT" sz="1800" dirty="0"/>
              <a:t>Specifico per le intrusioni</a:t>
            </a:r>
          </a:p>
          <a:p>
            <a:pPr lvl="1"/>
            <a:endParaRPr lang="it-IT" sz="1800" dirty="0"/>
          </a:p>
          <a:p>
            <a:pPr lvl="1"/>
            <a:endParaRPr lang="it-IT" sz="1800" dirty="0"/>
          </a:p>
          <a:p>
            <a:pPr lvl="1"/>
            <a:endParaRPr lang="it-IT" sz="1800" dirty="0"/>
          </a:p>
        </p:txBody>
      </p:sp>
    </p:spTree>
    <p:extLst>
      <p:ext uri="{BB962C8B-B14F-4D97-AF65-F5344CB8AC3E}">
        <p14:creationId xmlns:p14="http://schemas.microsoft.com/office/powerpoint/2010/main" val="2012341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70F8CB-BF24-467A-9FDE-4FBF80718071}"/>
              </a:ext>
            </a:extLst>
          </p:cNvPr>
          <p:cNvSpPr>
            <a:spLocks noGrp="1"/>
          </p:cNvSpPr>
          <p:nvPr>
            <p:ph type="title"/>
          </p:nvPr>
        </p:nvSpPr>
        <p:spPr/>
        <p:txBody>
          <a:bodyPr/>
          <a:lstStyle/>
          <a:p>
            <a:r>
              <a:rPr lang="it-IT" dirty="0" err="1"/>
              <a:t>Vulnerability</a:t>
            </a:r>
            <a:r>
              <a:rPr lang="it-IT" dirty="0"/>
              <a:t> Management</a:t>
            </a:r>
          </a:p>
        </p:txBody>
      </p:sp>
      <p:pic>
        <p:nvPicPr>
          <p:cNvPr id="4" name="Immagine 3">
            <a:extLst>
              <a:ext uri="{FF2B5EF4-FFF2-40B4-BE49-F238E27FC236}">
                <a16:creationId xmlns:a16="http://schemas.microsoft.com/office/drawing/2014/main" id="{0B7B7A27-9DF1-4FB1-8CD0-C2B4D5FBFCA5}"/>
              </a:ext>
            </a:extLst>
          </p:cNvPr>
          <p:cNvPicPr>
            <a:picLocks noChangeAspect="1"/>
          </p:cNvPicPr>
          <p:nvPr/>
        </p:nvPicPr>
        <p:blipFill>
          <a:blip r:embed="rId2"/>
          <a:stretch>
            <a:fillRect/>
          </a:stretch>
        </p:blipFill>
        <p:spPr>
          <a:xfrm>
            <a:off x="1157287" y="1996231"/>
            <a:ext cx="6522244" cy="3668762"/>
          </a:xfrm>
          <a:prstGeom prst="rect">
            <a:avLst/>
          </a:prstGeom>
        </p:spPr>
      </p:pic>
      <p:sp>
        <p:nvSpPr>
          <p:cNvPr id="3" name="Segnaposto piè di pagina 2">
            <a:extLst>
              <a:ext uri="{FF2B5EF4-FFF2-40B4-BE49-F238E27FC236}">
                <a16:creationId xmlns:a16="http://schemas.microsoft.com/office/drawing/2014/main" id="{2E9736B6-5661-47E2-A99A-FE43F077F557}"/>
              </a:ext>
            </a:extLst>
          </p:cNvPr>
          <p:cNvSpPr>
            <a:spLocks noGrp="1"/>
          </p:cNvSpPr>
          <p:nvPr>
            <p:ph type="ftr" sz="quarter" idx="11"/>
          </p:nvPr>
        </p:nvSpPr>
        <p:spPr/>
        <p:txBody>
          <a:bodyPr/>
          <a:lstStyle/>
          <a:p>
            <a:r>
              <a:rPr lang="it-IT"/>
              <a:t>Corrado Aaron Visaggio - aaron.visaggio@gmail.com</a:t>
            </a:r>
          </a:p>
        </p:txBody>
      </p:sp>
      <p:sp>
        <p:nvSpPr>
          <p:cNvPr id="5" name="Segnaposto numero diapositiva 4">
            <a:extLst>
              <a:ext uri="{FF2B5EF4-FFF2-40B4-BE49-F238E27FC236}">
                <a16:creationId xmlns:a16="http://schemas.microsoft.com/office/drawing/2014/main" id="{1BF341FD-C88A-4908-BA54-739A96B3E088}"/>
              </a:ext>
            </a:extLst>
          </p:cNvPr>
          <p:cNvSpPr>
            <a:spLocks noGrp="1"/>
          </p:cNvSpPr>
          <p:nvPr>
            <p:ph type="sldNum" sz="quarter" idx="12"/>
          </p:nvPr>
        </p:nvSpPr>
        <p:spPr/>
        <p:txBody>
          <a:bodyPr/>
          <a:lstStyle/>
          <a:p>
            <a:fld id="{9B19EE33-1625-4E8A-8762-9A2A346882D3}" type="slidenum">
              <a:rPr lang="it-IT" smtClean="0"/>
              <a:t>31</a:t>
            </a:fld>
            <a:endParaRPr lang="it-IT"/>
          </a:p>
        </p:txBody>
      </p:sp>
    </p:spTree>
    <p:extLst>
      <p:ext uri="{BB962C8B-B14F-4D97-AF65-F5344CB8AC3E}">
        <p14:creationId xmlns:p14="http://schemas.microsoft.com/office/powerpoint/2010/main" val="1108381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D13319-6987-445E-9252-8D25EBD0850A}"/>
              </a:ext>
            </a:extLst>
          </p:cNvPr>
          <p:cNvSpPr>
            <a:spLocks noGrp="1"/>
          </p:cNvSpPr>
          <p:nvPr>
            <p:ph type="title"/>
          </p:nvPr>
        </p:nvSpPr>
        <p:spPr/>
        <p:txBody>
          <a:bodyPr/>
          <a:lstStyle/>
          <a:p>
            <a:r>
              <a:rPr lang="it-IT" dirty="0" err="1"/>
              <a:t>Let’s</a:t>
            </a:r>
            <a:r>
              <a:rPr lang="it-IT" dirty="0"/>
              <a:t> </a:t>
            </a:r>
            <a:r>
              <a:rPr lang="it-IT" dirty="0" err="1"/>
              <a:t>search</a:t>
            </a:r>
            <a:r>
              <a:rPr lang="it-IT" dirty="0"/>
              <a:t> for SQL </a:t>
            </a:r>
            <a:r>
              <a:rPr lang="it-IT" dirty="0" err="1"/>
              <a:t>Injection</a:t>
            </a:r>
            <a:endParaRPr lang="it-IT" dirty="0"/>
          </a:p>
        </p:txBody>
      </p:sp>
      <p:pic>
        <p:nvPicPr>
          <p:cNvPr id="4" name="Immagine 3">
            <a:extLst>
              <a:ext uri="{FF2B5EF4-FFF2-40B4-BE49-F238E27FC236}">
                <a16:creationId xmlns:a16="http://schemas.microsoft.com/office/drawing/2014/main" id="{31A71878-7C9C-4575-AE74-A11FA81602E8}"/>
              </a:ext>
            </a:extLst>
          </p:cNvPr>
          <p:cNvPicPr>
            <a:picLocks noChangeAspect="1"/>
          </p:cNvPicPr>
          <p:nvPr/>
        </p:nvPicPr>
        <p:blipFill>
          <a:blip r:embed="rId2"/>
          <a:stretch>
            <a:fillRect/>
          </a:stretch>
        </p:blipFill>
        <p:spPr>
          <a:xfrm>
            <a:off x="1346597" y="2134047"/>
            <a:ext cx="6450806" cy="3628579"/>
          </a:xfrm>
          <a:prstGeom prst="rect">
            <a:avLst/>
          </a:prstGeom>
        </p:spPr>
      </p:pic>
      <p:sp>
        <p:nvSpPr>
          <p:cNvPr id="3" name="Segnaposto piè di pagina 2">
            <a:extLst>
              <a:ext uri="{FF2B5EF4-FFF2-40B4-BE49-F238E27FC236}">
                <a16:creationId xmlns:a16="http://schemas.microsoft.com/office/drawing/2014/main" id="{913FCEA3-E474-4591-903B-57826356F7AF}"/>
              </a:ext>
            </a:extLst>
          </p:cNvPr>
          <p:cNvSpPr>
            <a:spLocks noGrp="1"/>
          </p:cNvSpPr>
          <p:nvPr>
            <p:ph type="ftr" sz="quarter" idx="11"/>
          </p:nvPr>
        </p:nvSpPr>
        <p:spPr/>
        <p:txBody>
          <a:bodyPr/>
          <a:lstStyle/>
          <a:p>
            <a:r>
              <a:rPr lang="it-IT"/>
              <a:t>Corrado Aaron Visaggio - aaron.visaggio@gmail.com</a:t>
            </a:r>
          </a:p>
        </p:txBody>
      </p:sp>
      <p:sp>
        <p:nvSpPr>
          <p:cNvPr id="5" name="Segnaposto numero diapositiva 4">
            <a:extLst>
              <a:ext uri="{FF2B5EF4-FFF2-40B4-BE49-F238E27FC236}">
                <a16:creationId xmlns:a16="http://schemas.microsoft.com/office/drawing/2014/main" id="{C515BEF7-28D5-4138-B43D-5316F9ECD486}"/>
              </a:ext>
            </a:extLst>
          </p:cNvPr>
          <p:cNvSpPr>
            <a:spLocks noGrp="1"/>
          </p:cNvSpPr>
          <p:nvPr>
            <p:ph type="sldNum" sz="quarter" idx="12"/>
          </p:nvPr>
        </p:nvSpPr>
        <p:spPr/>
        <p:txBody>
          <a:bodyPr/>
          <a:lstStyle/>
          <a:p>
            <a:fld id="{9B19EE33-1625-4E8A-8762-9A2A346882D3}" type="slidenum">
              <a:rPr lang="it-IT" smtClean="0"/>
              <a:t>32</a:t>
            </a:fld>
            <a:endParaRPr lang="it-IT"/>
          </a:p>
        </p:txBody>
      </p:sp>
    </p:spTree>
    <p:extLst>
      <p:ext uri="{BB962C8B-B14F-4D97-AF65-F5344CB8AC3E}">
        <p14:creationId xmlns:p14="http://schemas.microsoft.com/office/powerpoint/2010/main" val="1930551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1F192A9-DE3C-4048-B2FA-D179F28DF5E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5000"/>
                    </a14:imgEffect>
                  </a14:imgLayer>
                </a14:imgProps>
              </a:ext>
            </a:extLst>
          </a:blip>
          <a:stretch>
            <a:fillRect/>
          </a:stretch>
        </p:blipFill>
        <p:spPr>
          <a:xfrm>
            <a:off x="592160" y="1844279"/>
            <a:ext cx="6172200" cy="4629150"/>
          </a:xfrm>
          <a:prstGeom prst="rect">
            <a:avLst/>
          </a:prstGeom>
        </p:spPr>
      </p:pic>
      <p:sp>
        <p:nvSpPr>
          <p:cNvPr id="2" name="Titolo 1">
            <a:extLst>
              <a:ext uri="{FF2B5EF4-FFF2-40B4-BE49-F238E27FC236}">
                <a16:creationId xmlns:a16="http://schemas.microsoft.com/office/drawing/2014/main" id="{1BDE8582-E38B-43CB-81B8-990BE6F1148F}"/>
              </a:ext>
            </a:extLst>
          </p:cNvPr>
          <p:cNvSpPr>
            <a:spLocks noGrp="1"/>
          </p:cNvSpPr>
          <p:nvPr>
            <p:ph type="title"/>
          </p:nvPr>
        </p:nvSpPr>
        <p:spPr/>
        <p:txBody>
          <a:bodyPr/>
          <a:lstStyle/>
          <a:p>
            <a:r>
              <a:rPr lang="it-IT" dirty="0" err="1"/>
              <a:t>Vulnerability</a:t>
            </a:r>
            <a:r>
              <a:rPr lang="it-IT" dirty="0"/>
              <a:t> fixing </a:t>
            </a:r>
            <a:r>
              <a:rPr lang="it-IT" dirty="0" err="1"/>
              <a:t>is</a:t>
            </a:r>
            <a:r>
              <a:rPr lang="it-IT" dirty="0"/>
              <a:t> </a:t>
            </a:r>
            <a:r>
              <a:rPr lang="it-IT" dirty="0" err="1"/>
              <a:t>not</a:t>
            </a:r>
            <a:r>
              <a:rPr lang="it-IT" dirty="0"/>
              <a:t> for </a:t>
            </a:r>
            <a:r>
              <a:rPr lang="it-IT" dirty="0" err="1"/>
              <a:t>kids</a:t>
            </a:r>
            <a:endParaRPr lang="it-IT" dirty="0"/>
          </a:p>
        </p:txBody>
      </p:sp>
      <p:sp>
        <p:nvSpPr>
          <p:cNvPr id="3" name="Segnaposto contenuto 2">
            <a:extLst>
              <a:ext uri="{FF2B5EF4-FFF2-40B4-BE49-F238E27FC236}">
                <a16:creationId xmlns:a16="http://schemas.microsoft.com/office/drawing/2014/main" id="{3E4C4D0A-F55A-466E-94C7-8B56E09C8C85}"/>
              </a:ext>
            </a:extLst>
          </p:cNvPr>
          <p:cNvSpPr>
            <a:spLocks noGrp="1"/>
          </p:cNvSpPr>
          <p:nvPr>
            <p:ph idx="1"/>
          </p:nvPr>
        </p:nvSpPr>
        <p:spPr>
          <a:xfrm>
            <a:off x="628651" y="2226469"/>
            <a:ext cx="5571353" cy="3263504"/>
          </a:xfrm>
        </p:spPr>
        <p:txBody>
          <a:bodyPr>
            <a:normAutofit fontScale="70000" lnSpcReduction="20000"/>
          </a:bodyPr>
          <a:lstStyle/>
          <a:p>
            <a:r>
              <a:rPr lang="it-IT" dirty="0">
                <a:solidFill>
                  <a:schemeClr val="bg1"/>
                </a:solidFill>
              </a:rPr>
              <a:t>Asset management</a:t>
            </a:r>
          </a:p>
          <a:p>
            <a:pPr lvl="1"/>
            <a:r>
              <a:rPr lang="it-IT" dirty="0" err="1">
                <a:solidFill>
                  <a:schemeClr val="bg1"/>
                </a:solidFill>
              </a:rPr>
              <a:t>Retrocompatibilità</a:t>
            </a:r>
            <a:endParaRPr lang="it-IT" dirty="0">
              <a:solidFill>
                <a:schemeClr val="bg1"/>
              </a:solidFill>
            </a:endParaRPr>
          </a:p>
          <a:p>
            <a:pPr lvl="1"/>
            <a:r>
              <a:rPr lang="it-IT" dirty="0">
                <a:solidFill>
                  <a:schemeClr val="bg1"/>
                </a:solidFill>
              </a:rPr>
              <a:t>Impatto sul sistema</a:t>
            </a:r>
          </a:p>
          <a:p>
            <a:pPr lvl="1"/>
            <a:r>
              <a:rPr lang="it-IT" dirty="0">
                <a:solidFill>
                  <a:schemeClr val="bg1"/>
                </a:solidFill>
              </a:rPr>
              <a:t>Tempestività</a:t>
            </a:r>
          </a:p>
          <a:p>
            <a:pPr lvl="1"/>
            <a:r>
              <a:rPr lang="it-IT" dirty="0">
                <a:solidFill>
                  <a:schemeClr val="bg1"/>
                </a:solidFill>
              </a:rPr>
              <a:t>Copertura completa sul sistema, sulle versioni, sulle linee di prodotto</a:t>
            </a:r>
          </a:p>
          <a:p>
            <a:r>
              <a:rPr lang="it-IT" dirty="0">
                <a:solidFill>
                  <a:schemeClr val="bg1"/>
                </a:solidFill>
              </a:rPr>
              <a:t>Code </a:t>
            </a:r>
            <a:r>
              <a:rPr lang="it-IT" dirty="0" err="1">
                <a:solidFill>
                  <a:schemeClr val="bg1"/>
                </a:solidFill>
              </a:rPr>
              <a:t>Assessment</a:t>
            </a:r>
            <a:r>
              <a:rPr lang="it-IT" dirty="0">
                <a:solidFill>
                  <a:schemeClr val="bg1"/>
                </a:solidFill>
              </a:rPr>
              <a:t> (computer-</a:t>
            </a:r>
            <a:r>
              <a:rPr lang="it-IT" dirty="0" err="1">
                <a:solidFill>
                  <a:schemeClr val="bg1"/>
                </a:solidFill>
              </a:rPr>
              <a:t>aided</a:t>
            </a:r>
            <a:r>
              <a:rPr lang="it-IT" dirty="0">
                <a:solidFill>
                  <a:schemeClr val="bg1"/>
                </a:solidFill>
              </a:rPr>
              <a:t>)</a:t>
            </a:r>
          </a:p>
          <a:p>
            <a:r>
              <a:rPr lang="it-IT" dirty="0" err="1">
                <a:solidFill>
                  <a:schemeClr val="bg1"/>
                </a:solidFill>
              </a:rPr>
              <a:t>Vulnerability</a:t>
            </a:r>
            <a:r>
              <a:rPr lang="it-IT" dirty="0">
                <a:solidFill>
                  <a:schemeClr val="bg1"/>
                </a:solidFill>
              </a:rPr>
              <a:t> </a:t>
            </a:r>
            <a:r>
              <a:rPr lang="it-IT" dirty="0" err="1">
                <a:solidFill>
                  <a:schemeClr val="bg1"/>
                </a:solidFill>
              </a:rPr>
              <a:t>Assessment</a:t>
            </a:r>
            <a:endParaRPr lang="it-IT" dirty="0">
              <a:solidFill>
                <a:schemeClr val="bg1"/>
              </a:solidFill>
            </a:endParaRPr>
          </a:p>
          <a:p>
            <a:r>
              <a:rPr lang="it-IT" dirty="0" err="1">
                <a:solidFill>
                  <a:schemeClr val="bg1"/>
                </a:solidFill>
              </a:rPr>
              <a:t>Penetration</a:t>
            </a:r>
            <a:r>
              <a:rPr lang="it-IT" dirty="0">
                <a:solidFill>
                  <a:schemeClr val="bg1"/>
                </a:solidFill>
              </a:rPr>
              <a:t> </a:t>
            </a:r>
            <a:r>
              <a:rPr lang="it-IT" dirty="0" err="1">
                <a:solidFill>
                  <a:schemeClr val="bg1"/>
                </a:solidFill>
              </a:rPr>
              <a:t>Testing</a:t>
            </a:r>
            <a:endParaRPr lang="it-IT" dirty="0">
              <a:solidFill>
                <a:schemeClr val="bg1"/>
              </a:solidFill>
            </a:endParaRPr>
          </a:p>
          <a:p>
            <a:r>
              <a:rPr lang="it-IT" dirty="0" err="1">
                <a:solidFill>
                  <a:schemeClr val="bg1"/>
                </a:solidFill>
              </a:rPr>
              <a:t>What</a:t>
            </a:r>
            <a:r>
              <a:rPr lang="it-IT" dirty="0">
                <a:solidFill>
                  <a:schemeClr val="bg1"/>
                </a:solidFill>
              </a:rPr>
              <a:t> </a:t>
            </a:r>
            <a:r>
              <a:rPr lang="it-IT" dirty="0" err="1">
                <a:solidFill>
                  <a:schemeClr val="bg1"/>
                </a:solidFill>
              </a:rPr>
              <a:t>about</a:t>
            </a:r>
            <a:r>
              <a:rPr lang="it-IT" dirty="0">
                <a:solidFill>
                  <a:schemeClr val="bg1"/>
                </a:solidFill>
              </a:rPr>
              <a:t> Zero day?</a:t>
            </a:r>
          </a:p>
        </p:txBody>
      </p:sp>
      <p:sp>
        <p:nvSpPr>
          <p:cNvPr id="5" name="Segnaposto piè di pagina 4">
            <a:extLst>
              <a:ext uri="{FF2B5EF4-FFF2-40B4-BE49-F238E27FC236}">
                <a16:creationId xmlns:a16="http://schemas.microsoft.com/office/drawing/2014/main" id="{B66DCD5B-6A59-4B87-9932-5A99BF3139E6}"/>
              </a:ext>
            </a:extLst>
          </p:cNvPr>
          <p:cNvSpPr>
            <a:spLocks noGrp="1"/>
          </p:cNvSpPr>
          <p:nvPr>
            <p:ph type="ftr" sz="quarter" idx="11"/>
          </p:nvPr>
        </p:nvSpPr>
        <p:spPr/>
        <p:txBody>
          <a:bodyPr/>
          <a:lstStyle/>
          <a:p>
            <a:r>
              <a:rPr lang="it-IT"/>
              <a:t>Corrado Aaron Visaggio - aaron.visaggio@gmail.com</a:t>
            </a:r>
          </a:p>
        </p:txBody>
      </p:sp>
      <p:sp>
        <p:nvSpPr>
          <p:cNvPr id="6" name="Segnaposto numero diapositiva 5">
            <a:extLst>
              <a:ext uri="{FF2B5EF4-FFF2-40B4-BE49-F238E27FC236}">
                <a16:creationId xmlns:a16="http://schemas.microsoft.com/office/drawing/2014/main" id="{D1C9CAFF-F3D1-4FAB-9777-99461AC68774}"/>
              </a:ext>
            </a:extLst>
          </p:cNvPr>
          <p:cNvSpPr>
            <a:spLocks noGrp="1"/>
          </p:cNvSpPr>
          <p:nvPr>
            <p:ph type="sldNum" sz="quarter" idx="12"/>
          </p:nvPr>
        </p:nvSpPr>
        <p:spPr/>
        <p:txBody>
          <a:bodyPr/>
          <a:lstStyle/>
          <a:p>
            <a:fld id="{9B19EE33-1625-4E8A-8762-9A2A346882D3}" type="slidenum">
              <a:rPr lang="it-IT" smtClean="0"/>
              <a:t>33</a:t>
            </a:fld>
            <a:endParaRPr lang="it-IT"/>
          </a:p>
        </p:txBody>
      </p:sp>
    </p:spTree>
    <p:extLst>
      <p:ext uri="{BB962C8B-B14F-4D97-AF65-F5344CB8AC3E}">
        <p14:creationId xmlns:p14="http://schemas.microsoft.com/office/powerpoint/2010/main" val="3826511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2AAC25-DC38-4463-952B-022808699385}"/>
              </a:ext>
            </a:extLst>
          </p:cNvPr>
          <p:cNvSpPr>
            <a:spLocks noGrp="1"/>
          </p:cNvSpPr>
          <p:nvPr>
            <p:ph type="title"/>
          </p:nvPr>
        </p:nvSpPr>
        <p:spPr/>
        <p:txBody>
          <a:bodyPr/>
          <a:lstStyle/>
          <a:p>
            <a:r>
              <a:rPr lang="it-IT" dirty="0"/>
              <a:t>H-Factor: </a:t>
            </a:r>
            <a:r>
              <a:rPr lang="it-IT" dirty="0" err="1"/>
              <a:t>our</a:t>
            </a:r>
            <a:r>
              <a:rPr lang="it-IT" dirty="0"/>
              <a:t> </a:t>
            </a:r>
            <a:r>
              <a:rPr lang="it-IT" dirty="0" err="1"/>
              <a:t>main</a:t>
            </a:r>
            <a:r>
              <a:rPr lang="it-IT" dirty="0"/>
              <a:t> </a:t>
            </a:r>
            <a:r>
              <a:rPr lang="it-IT" dirty="0" err="1"/>
              <a:t>adversary</a:t>
            </a:r>
            <a:endParaRPr lang="it-IT" dirty="0"/>
          </a:p>
        </p:txBody>
      </p:sp>
      <p:pic>
        <p:nvPicPr>
          <p:cNvPr id="1026" name="Picture 2" descr="Image result for Mr bean">
            <a:extLst>
              <a:ext uri="{FF2B5EF4-FFF2-40B4-BE49-F238E27FC236}">
                <a16:creationId xmlns:a16="http://schemas.microsoft.com/office/drawing/2014/main" id="{F7A1F0BA-AA7C-4F5E-BD8E-917A4077D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743075"/>
            <a:ext cx="6248400" cy="337185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AF11CF2A-D038-4D0F-8B4B-B049853EDC28}"/>
              </a:ext>
            </a:extLst>
          </p:cNvPr>
          <p:cNvSpPr txBox="1"/>
          <p:nvPr/>
        </p:nvSpPr>
        <p:spPr>
          <a:xfrm rot="20423801">
            <a:off x="1986204" y="2179984"/>
            <a:ext cx="2448272" cy="461665"/>
          </a:xfrm>
          <a:prstGeom prst="rect">
            <a:avLst/>
          </a:prstGeom>
          <a:noFill/>
        </p:spPr>
        <p:txBody>
          <a:bodyPr wrap="square" rtlCol="0">
            <a:spAutoFit/>
          </a:bodyPr>
          <a:lstStyle/>
          <a:p>
            <a:r>
              <a:rPr lang="it-IT" sz="2400" b="1" dirty="0">
                <a:solidFill>
                  <a:schemeClr val="tx2"/>
                </a:solidFill>
              </a:rPr>
              <a:t>THE USER</a:t>
            </a:r>
          </a:p>
        </p:txBody>
      </p:sp>
    </p:spTree>
    <p:extLst>
      <p:ext uri="{BB962C8B-B14F-4D97-AF65-F5344CB8AC3E}">
        <p14:creationId xmlns:p14="http://schemas.microsoft.com/office/powerpoint/2010/main" val="342212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911477-4469-438F-8E6D-454786C29AD8}"/>
              </a:ext>
            </a:extLst>
          </p:cNvPr>
          <p:cNvSpPr>
            <a:spLocks noGrp="1"/>
          </p:cNvSpPr>
          <p:nvPr>
            <p:ph type="title"/>
          </p:nvPr>
        </p:nvSpPr>
        <p:spPr/>
        <p:txBody>
          <a:bodyPr/>
          <a:lstStyle/>
          <a:p>
            <a:r>
              <a:rPr lang="it-IT" dirty="0"/>
              <a:t>H-Factor: </a:t>
            </a:r>
            <a:r>
              <a:rPr lang="it-IT" dirty="0" err="1"/>
              <a:t>our</a:t>
            </a:r>
            <a:r>
              <a:rPr lang="it-IT" dirty="0"/>
              <a:t> </a:t>
            </a:r>
            <a:r>
              <a:rPr lang="it-IT" dirty="0" err="1"/>
              <a:t>main</a:t>
            </a:r>
            <a:r>
              <a:rPr lang="it-IT" dirty="0"/>
              <a:t> </a:t>
            </a:r>
            <a:r>
              <a:rPr lang="it-IT" dirty="0" err="1"/>
              <a:t>adversary</a:t>
            </a:r>
            <a:endParaRPr lang="it-IT" dirty="0"/>
          </a:p>
        </p:txBody>
      </p:sp>
      <p:sp>
        <p:nvSpPr>
          <p:cNvPr id="3" name="Segnaposto contenuto 2">
            <a:extLst>
              <a:ext uri="{FF2B5EF4-FFF2-40B4-BE49-F238E27FC236}">
                <a16:creationId xmlns:a16="http://schemas.microsoft.com/office/drawing/2014/main" id="{604E1147-5BCC-40FB-893C-129CF9CD8DB1}"/>
              </a:ext>
            </a:extLst>
          </p:cNvPr>
          <p:cNvSpPr>
            <a:spLocks noGrp="1"/>
          </p:cNvSpPr>
          <p:nvPr>
            <p:ph idx="1"/>
          </p:nvPr>
        </p:nvSpPr>
        <p:spPr/>
        <p:txBody>
          <a:bodyPr/>
          <a:lstStyle/>
          <a:p>
            <a:r>
              <a:rPr lang="it-IT" dirty="0"/>
              <a:t>Root or </a:t>
            </a:r>
            <a:r>
              <a:rPr lang="it-IT" dirty="0" err="1"/>
              <a:t>jailbreak</a:t>
            </a:r>
            <a:r>
              <a:rPr lang="it-IT" dirty="0"/>
              <a:t> </a:t>
            </a:r>
            <a:r>
              <a:rPr lang="it-IT" dirty="0" err="1"/>
              <a:t>our</a:t>
            </a:r>
            <a:r>
              <a:rPr lang="it-IT" dirty="0"/>
              <a:t> devices</a:t>
            </a:r>
          </a:p>
          <a:p>
            <a:r>
              <a:rPr lang="it-IT" dirty="0" err="1"/>
              <a:t>Ports</a:t>
            </a:r>
            <a:r>
              <a:rPr lang="it-IT" dirty="0"/>
              <a:t> </a:t>
            </a:r>
            <a:r>
              <a:rPr lang="it-IT" dirty="0" err="1"/>
              <a:t>left</a:t>
            </a:r>
            <a:r>
              <a:rPr lang="it-IT" dirty="0"/>
              <a:t> open on </a:t>
            </a:r>
            <a:r>
              <a:rPr lang="it-IT" dirty="0" err="1"/>
              <a:t>servers</a:t>
            </a:r>
            <a:endParaRPr lang="it-IT" dirty="0"/>
          </a:p>
          <a:p>
            <a:r>
              <a:rPr lang="it-IT" dirty="0" err="1"/>
              <a:t>Privileges</a:t>
            </a:r>
            <a:r>
              <a:rPr lang="it-IT" dirty="0"/>
              <a:t> </a:t>
            </a:r>
            <a:r>
              <a:rPr lang="it-IT" dirty="0" err="1"/>
              <a:t>assignation</a:t>
            </a:r>
            <a:endParaRPr lang="it-IT" dirty="0"/>
          </a:p>
          <a:p>
            <a:r>
              <a:rPr lang="it-IT" dirty="0" err="1"/>
              <a:t>Preservation</a:t>
            </a:r>
            <a:r>
              <a:rPr lang="it-IT" dirty="0"/>
              <a:t> of </a:t>
            </a:r>
            <a:r>
              <a:rPr lang="it-IT" dirty="0" err="1"/>
              <a:t>credentials</a:t>
            </a:r>
            <a:endParaRPr lang="it-IT" dirty="0"/>
          </a:p>
          <a:p>
            <a:r>
              <a:rPr lang="it-IT" dirty="0"/>
              <a:t>How </a:t>
            </a:r>
            <a:r>
              <a:rPr lang="it-IT" dirty="0" err="1"/>
              <a:t>is</a:t>
            </a:r>
            <a:r>
              <a:rPr lang="it-IT" dirty="0"/>
              <a:t> </a:t>
            </a:r>
            <a:r>
              <a:rPr lang="it-IT" dirty="0" err="1"/>
              <a:t>our</a:t>
            </a:r>
            <a:r>
              <a:rPr lang="it-IT" dirty="0"/>
              <a:t> IT </a:t>
            </a:r>
            <a:r>
              <a:rPr lang="it-IT" dirty="0" err="1"/>
              <a:t>envirnoment</a:t>
            </a:r>
            <a:r>
              <a:rPr lang="it-IT" dirty="0"/>
              <a:t> </a:t>
            </a:r>
            <a:r>
              <a:rPr lang="it-IT" dirty="0" err="1"/>
              <a:t>secure</a:t>
            </a:r>
            <a:r>
              <a:rPr lang="it-IT" dirty="0"/>
              <a:t> </a:t>
            </a:r>
            <a:r>
              <a:rPr lang="it-IT" dirty="0" err="1"/>
              <a:t>when</a:t>
            </a:r>
            <a:r>
              <a:rPr lang="it-IT" dirty="0"/>
              <a:t> </a:t>
            </a:r>
            <a:r>
              <a:rPr lang="it-IT" dirty="0" err="1"/>
              <a:t>doing</a:t>
            </a:r>
            <a:r>
              <a:rPr lang="it-IT" dirty="0"/>
              <a:t> (sensitive) things</a:t>
            </a:r>
          </a:p>
          <a:p>
            <a:r>
              <a:rPr lang="it-IT" dirty="0" err="1"/>
              <a:t>What</a:t>
            </a:r>
            <a:r>
              <a:rPr lang="it-IT" dirty="0"/>
              <a:t> </a:t>
            </a:r>
            <a:r>
              <a:rPr lang="it-IT" dirty="0" err="1"/>
              <a:t>about</a:t>
            </a:r>
            <a:r>
              <a:rPr lang="it-IT" dirty="0"/>
              <a:t> privacy protection?</a:t>
            </a:r>
          </a:p>
          <a:p>
            <a:endParaRPr lang="it-IT" dirty="0"/>
          </a:p>
        </p:txBody>
      </p:sp>
      <p:pic>
        <p:nvPicPr>
          <p:cNvPr id="4" name="Picture 2" descr="Image result for Mr bean">
            <a:extLst>
              <a:ext uri="{FF2B5EF4-FFF2-40B4-BE49-F238E27FC236}">
                <a16:creationId xmlns:a16="http://schemas.microsoft.com/office/drawing/2014/main" id="{998F6FFC-3400-47C8-BCB2-04896C110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1601486"/>
            <a:ext cx="3045875" cy="1643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24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DF3936-F93D-4178-9C55-1654663AB441}"/>
              </a:ext>
            </a:extLst>
          </p:cNvPr>
          <p:cNvSpPr>
            <a:spLocks noGrp="1"/>
          </p:cNvSpPr>
          <p:nvPr>
            <p:ph type="title"/>
          </p:nvPr>
        </p:nvSpPr>
        <p:spPr/>
        <p:txBody>
          <a:bodyPr>
            <a:normAutofit fontScale="90000"/>
          </a:bodyPr>
          <a:lstStyle/>
          <a:p>
            <a:r>
              <a:rPr lang="it-IT" dirty="0"/>
              <a:t>Technology </a:t>
            </a:r>
            <a:r>
              <a:rPr lang="it-IT" dirty="0" err="1"/>
              <a:t>is</a:t>
            </a:r>
            <a:r>
              <a:rPr lang="it-IT" dirty="0"/>
              <a:t> </a:t>
            </a:r>
            <a:r>
              <a:rPr lang="it-IT" dirty="0" err="1"/>
              <a:t>important</a:t>
            </a:r>
            <a:r>
              <a:rPr lang="it-IT" dirty="0"/>
              <a:t>, </a:t>
            </a:r>
            <a:r>
              <a:rPr lang="it-IT" dirty="0" err="1"/>
              <a:t>but</a:t>
            </a:r>
            <a:r>
              <a:rPr lang="it-IT" dirty="0"/>
              <a:t> </a:t>
            </a:r>
            <a:r>
              <a:rPr lang="it-IT" dirty="0" err="1"/>
              <a:t>humans</a:t>
            </a:r>
            <a:r>
              <a:rPr lang="it-IT" dirty="0"/>
              <a:t> be </a:t>
            </a:r>
            <a:r>
              <a:rPr lang="it-IT" dirty="0" err="1"/>
              <a:t>much</a:t>
            </a:r>
            <a:r>
              <a:rPr lang="it-IT" dirty="0"/>
              <a:t> more</a:t>
            </a:r>
          </a:p>
        </p:txBody>
      </p:sp>
      <p:pic>
        <p:nvPicPr>
          <p:cNvPr id="8194" name="Picture 2" descr="Risultati immagini per una notte da leoni">
            <a:extLst>
              <a:ext uri="{FF2B5EF4-FFF2-40B4-BE49-F238E27FC236}">
                <a16:creationId xmlns:a16="http://schemas.microsoft.com/office/drawing/2014/main" id="{06E94544-0A37-445A-BF8C-21B9275092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772816"/>
            <a:ext cx="66675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534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4467AE2-3A6F-4706-ABB6-36FAE1B33121}"/>
              </a:ext>
            </a:extLst>
          </p:cNvPr>
          <p:cNvPicPr>
            <a:picLocks noChangeAspect="1"/>
          </p:cNvPicPr>
          <p:nvPr/>
        </p:nvPicPr>
        <p:blipFill>
          <a:blip r:embed="rId2"/>
          <a:stretch>
            <a:fillRect/>
          </a:stretch>
        </p:blipFill>
        <p:spPr>
          <a:xfrm>
            <a:off x="2411760" y="2492896"/>
            <a:ext cx="4968552" cy="3350224"/>
          </a:xfrm>
          <a:prstGeom prst="rect">
            <a:avLst/>
          </a:prstGeom>
        </p:spPr>
      </p:pic>
      <p:grpSp>
        <p:nvGrpSpPr>
          <p:cNvPr id="7" name="Gruppo 6">
            <a:extLst>
              <a:ext uri="{FF2B5EF4-FFF2-40B4-BE49-F238E27FC236}">
                <a16:creationId xmlns:a16="http://schemas.microsoft.com/office/drawing/2014/main" id="{C28F97FC-0E1E-44BD-9317-CC5125F47763}"/>
              </a:ext>
            </a:extLst>
          </p:cNvPr>
          <p:cNvGrpSpPr/>
          <p:nvPr/>
        </p:nvGrpSpPr>
        <p:grpSpPr>
          <a:xfrm>
            <a:off x="2472306" y="1155927"/>
            <a:ext cx="1656184" cy="1136877"/>
            <a:chOff x="2689361" y="1067987"/>
            <a:chExt cx="1656184" cy="1136877"/>
          </a:xfrm>
        </p:grpSpPr>
        <p:sp>
          <p:nvSpPr>
            <p:cNvPr id="5" name="CasellaDiTesto 4">
              <a:extLst>
                <a:ext uri="{FF2B5EF4-FFF2-40B4-BE49-F238E27FC236}">
                  <a16:creationId xmlns:a16="http://schemas.microsoft.com/office/drawing/2014/main" id="{79F26396-52CC-4FF4-A7D5-457003657AF8}"/>
                </a:ext>
              </a:extLst>
            </p:cNvPr>
            <p:cNvSpPr txBox="1"/>
            <p:nvPr/>
          </p:nvSpPr>
          <p:spPr>
            <a:xfrm>
              <a:off x="2689361" y="1067987"/>
              <a:ext cx="1656184" cy="369332"/>
            </a:xfrm>
            <a:prstGeom prst="rect">
              <a:avLst/>
            </a:prstGeom>
            <a:noFill/>
          </p:spPr>
          <p:txBody>
            <a:bodyPr wrap="square" rtlCol="0">
              <a:spAutoFit/>
            </a:bodyPr>
            <a:lstStyle/>
            <a:p>
              <a:r>
                <a:rPr lang="it-IT" b="1" dirty="0">
                  <a:solidFill>
                    <a:srgbClr val="FF0000"/>
                  </a:solidFill>
                </a:rPr>
                <a:t>Policies</a:t>
              </a:r>
            </a:p>
          </p:txBody>
        </p:sp>
        <p:sp>
          <p:nvSpPr>
            <p:cNvPr id="6" name="Freccia in giù 5">
              <a:extLst>
                <a:ext uri="{FF2B5EF4-FFF2-40B4-BE49-F238E27FC236}">
                  <a16:creationId xmlns:a16="http://schemas.microsoft.com/office/drawing/2014/main" id="{1304BD56-2D38-4800-9A97-C49B8E836E0F}"/>
                </a:ext>
              </a:extLst>
            </p:cNvPr>
            <p:cNvSpPr/>
            <p:nvPr/>
          </p:nvSpPr>
          <p:spPr>
            <a:xfrm>
              <a:off x="3023828" y="1772816"/>
              <a:ext cx="216024" cy="4320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uppo 7">
            <a:extLst>
              <a:ext uri="{FF2B5EF4-FFF2-40B4-BE49-F238E27FC236}">
                <a16:creationId xmlns:a16="http://schemas.microsoft.com/office/drawing/2014/main" id="{A1C2DACA-D86B-4210-99D1-A43AEA50669B}"/>
              </a:ext>
            </a:extLst>
          </p:cNvPr>
          <p:cNvGrpSpPr/>
          <p:nvPr/>
        </p:nvGrpSpPr>
        <p:grpSpPr>
          <a:xfrm>
            <a:off x="3083050" y="342217"/>
            <a:ext cx="1656184" cy="1950587"/>
            <a:chOff x="2689361" y="1067987"/>
            <a:chExt cx="1656184" cy="1950587"/>
          </a:xfrm>
        </p:grpSpPr>
        <p:sp>
          <p:nvSpPr>
            <p:cNvPr id="9" name="CasellaDiTesto 8">
              <a:extLst>
                <a:ext uri="{FF2B5EF4-FFF2-40B4-BE49-F238E27FC236}">
                  <a16:creationId xmlns:a16="http://schemas.microsoft.com/office/drawing/2014/main" id="{C7207656-AF14-4BD0-B5EE-D61953BEE104}"/>
                </a:ext>
              </a:extLst>
            </p:cNvPr>
            <p:cNvSpPr txBox="1"/>
            <p:nvPr/>
          </p:nvSpPr>
          <p:spPr>
            <a:xfrm>
              <a:off x="2689361" y="1067987"/>
              <a:ext cx="1656184" cy="369332"/>
            </a:xfrm>
            <a:prstGeom prst="rect">
              <a:avLst/>
            </a:prstGeom>
            <a:noFill/>
          </p:spPr>
          <p:txBody>
            <a:bodyPr wrap="square" rtlCol="0">
              <a:spAutoFit/>
            </a:bodyPr>
            <a:lstStyle/>
            <a:p>
              <a:r>
                <a:rPr lang="it-IT" b="1" dirty="0">
                  <a:solidFill>
                    <a:srgbClr val="FF0000"/>
                  </a:solidFill>
                </a:rPr>
                <a:t>Usability</a:t>
              </a:r>
            </a:p>
          </p:txBody>
        </p:sp>
        <p:sp>
          <p:nvSpPr>
            <p:cNvPr id="10" name="Freccia in giù 9">
              <a:extLst>
                <a:ext uri="{FF2B5EF4-FFF2-40B4-BE49-F238E27FC236}">
                  <a16:creationId xmlns:a16="http://schemas.microsoft.com/office/drawing/2014/main" id="{1E5DCCD8-92F9-4502-B905-1C5B280D899F}"/>
                </a:ext>
              </a:extLst>
            </p:cNvPr>
            <p:cNvSpPr/>
            <p:nvPr/>
          </p:nvSpPr>
          <p:spPr>
            <a:xfrm>
              <a:off x="3023828" y="1772815"/>
              <a:ext cx="216024" cy="124575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 name="Gruppo 10">
            <a:extLst>
              <a:ext uri="{FF2B5EF4-FFF2-40B4-BE49-F238E27FC236}">
                <a16:creationId xmlns:a16="http://schemas.microsoft.com/office/drawing/2014/main" id="{FA50A643-F22D-4771-97B3-2DEC12043837}"/>
              </a:ext>
            </a:extLst>
          </p:cNvPr>
          <p:cNvGrpSpPr/>
          <p:nvPr/>
        </p:nvGrpSpPr>
        <p:grpSpPr>
          <a:xfrm>
            <a:off x="4845726" y="1456747"/>
            <a:ext cx="1656184" cy="837690"/>
            <a:chOff x="2628620" y="1367174"/>
            <a:chExt cx="1656184" cy="837690"/>
          </a:xfrm>
        </p:grpSpPr>
        <p:sp>
          <p:nvSpPr>
            <p:cNvPr id="12" name="CasellaDiTesto 11">
              <a:extLst>
                <a:ext uri="{FF2B5EF4-FFF2-40B4-BE49-F238E27FC236}">
                  <a16:creationId xmlns:a16="http://schemas.microsoft.com/office/drawing/2014/main" id="{26E6C4F9-E55B-45CD-A5DF-FD5025931616}"/>
                </a:ext>
              </a:extLst>
            </p:cNvPr>
            <p:cNvSpPr txBox="1"/>
            <p:nvPr/>
          </p:nvSpPr>
          <p:spPr>
            <a:xfrm>
              <a:off x="2628620" y="1367174"/>
              <a:ext cx="1656184" cy="369332"/>
            </a:xfrm>
            <a:prstGeom prst="rect">
              <a:avLst/>
            </a:prstGeom>
            <a:noFill/>
          </p:spPr>
          <p:txBody>
            <a:bodyPr wrap="square" rtlCol="0">
              <a:spAutoFit/>
            </a:bodyPr>
            <a:lstStyle/>
            <a:p>
              <a:r>
                <a:rPr lang="it-IT" b="1" dirty="0">
                  <a:solidFill>
                    <a:srgbClr val="FF0000"/>
                  </a:solidFill>
                </a:rPr>
                <a:t>Performances</a:t>
              </a:r>
            </a:p>
          </p:txBody>
        </p:sp>
        <p:sp>
          <p:nvSpPr>
            <p:cNvPr id="13" name="Freccia in giù 12">
              <a:extLst>
                <a:ext uri="{FF2B5EF4-FFF2-40B4-BE49-F238E27FC236}">
                  <a16:creationId xmlns:a16="http://schemas.microsoft.com/office/drawing/2014/main" id="{FDDCD32B-4794-4361-A043-2D7CA2F1D35E}"/>
                </a:ext>
              </a:extLst>
            </p:cNvPr>
            <p:cNvSpPr/>
            <p:nvPr/>
          </p:nvSpPr>
          <p:spPr>
            <a:xfrm>
              <a:off x="3023828" y="1772816"/>
              <a:ext cx="216024" cy="4320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4" name="Gruppo 13">
            <a:extLst>
              <a:ext uri="{FF2B5EF4-FFF2-40B4-BE49-F238E27FC236}">
                <a16:creationId xmlns:a16="http://schemas.microsoft.com/office/drawing/2014/main" id="{412491E8-21D3-4E22-B064-99C9B24329E3}"/>
              </a:ext>
            </a:extLst>
          </p:cNvPr>
          <p:cNvGrpSpPr/>
          <p:nvPr/>
        </p:nvGrpSpPr>
        <p:grpSpPr>
          <a:xfrm>
            <a:off x="6384457" y="688736"/>
            <a:ext cx="1823947" cy="1825618"/>
            <a:chOff x="3023828" y="1520338"/>
            <a:chExt cx="1823947" cy="1825618"/>
          </a:xfrm>
        </p:grpSpPr>
        <p:sp>
          <p:nvSpPr>
            <p:cNvPr id="15" name="CasellaDiTesto 14">
              <a:extLst>
                <a:ext uri="{FF2B5EF4-FFF2-40B4-BE49-F238E27FC236}">
                  <a16:creationId xmlns:a16="http://schemas.microsoft.com/office/drawing/2014/main" id="{9C845CAC-03F5-43D9-B6B7-99CA2395E61B}"/>
                </a:ext>
              </a:extLst>
            </p:cNvPr>
            <p:cNvSpPr txBox="1"/>
            <p:nvPr/>
          </p:nvSpPr>
          <p:spPr>
            <a:xfrm>
              <a:off x="3191591" y="1520338"/>
              <a:ext cx="1656184" cy="369332"/>
            </a:xfrm>
            <a:prstGeom prst="rect">
              <a:avLst/>
            </a:prstGeom>
            <a:noFill/>
          </p:spPr>
          <p:txBody>
            <a:bodyPr wrap="square" rtlCol="0">
              <a:spAutoFit/>
            </a:bodyPr>
            <a:lstStyle/>
            <a:p>
              <a:r>
                <a:rPr lang="it-IT" b="1" dirty="0" err="1">
                  <a:solidFill>
                    <a:srgbClr val="FF0000"/>
                  </a:solidFill>
                </a:rPr>
                <a:t>Interoperability</a:t>
              </a:r>
              <a:endParaRPr lang="it-IT" b="1" dirty="0">
                <a:solidFill>
                  <a:srgbClr val="FF0000"/>
                </a:solidFill>
              </a:endParaRPr>
            </a:p>
          </p:txBody>
        </p:sp>
        <p:sp>
          <p:nvSpPr>
            <p:cNvPr id="16" name="Freccia in giù 15">
              <a:extLst>
                <a:ext uri="{FF2B5EF4-FFF2-40B4-BE49-F238E27FC236}">
                  <a16:creationId xmlns:a16="http://schemas.microsoft.com/office/drawing/2014/main" id="{7AAEC311-FDA8-4345-8F51-DDF0F0A8293E}"/>
                </a:ext>
              </a:extLst>
            </p:cNvPr>
            <p:cNvSpPr/>
            <p:nvPr/>
          </p:nvSpPr>
          <p:spPr>
            <a:xfrm>
              <a:off x="3023828" y="1772815"/>
              <a:ext cx="216024" cy="157314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 name="Gruppo 16">
            <a:extLst>
              <a:ext uri="{FF2B5EF4-FFF2-40B4-BE49-F238E27FC236}">
                <a16:creationId xmlns:a16="http://schemas.microsoft.com/office/drawing/2014/main" id="{56609A68-A754-48F6-8A4A-3C89CAAF676B}"/>
              </a:ext>
            </a:extLst>
          </p:cNvPr>
          <p:cNvGrpSpPr/>
          <p:nvPr/>
        </p:nvGrpSpPr>
        <p:grpSpPr>
          <a:xfrm rot="18821796">
            <a:off x="1120149" y="2388495"/>
            <a:ext cx="1656184" cy="1136877"/>
            <a:chOff x="2689361" y="1067987"/>
            <a:chExt cx="1656184" cy="1136877"/>
          </a:xfrm>
        </p:grpSpPr>
        <p:sp>
          <p:nvSpPr>
            <p:cNvPr id="18" name="CasellaDiTesto 17">
              <a:extLst>
                <a:ext uri="{FF2B5EF4-FFF2-40B4-BE49-F238E27FC236}">
                  <a16:creationId xmlns:a16="http://schemas.microsoft.com/office/drawing/2014/main" id="{8F13BDFC-4ED6-4596-9429-01E7AE6A7FDC}"/>
                </a:ext>
              </a:extLst>
            </p:cNvPr>
            <p:cNvSpPr txBox="1"/>
            <p:nvPr/>
          </p:nvSpPr>
          <p:spPr>
            <a:xfrm>
              <a:off x="2689361" y="1067987"/>
              <a:ext cx="1656184" cy="369332"/>
            </a:xfrm>
            <a:prstGeom prst="rect">
              <a:avLst/>
            </a:prstGeom>
            <a:noFill/>
          </p:spPr>
          <p:txBody>
            <a:bodyPr wrap="square" rtlCol="0">
              <a:spAutoFit/>
            </a:bodyPr>
            <a:lstStyle/>
            <a:p>
              <a:r>
                <a:rPr lang="it-IT" b="1" dirty="0" err="1">
                  <a:solidFill>
                    <a:srgbClr val="FF0000"/>
                  </a:solidFill>
                </a:rPr>
                <a:t>Regulations</a:t>
              </a:r>
              <a:endParaRPr lang="it-IT" b="1" dirty="0">
                <a:solidFill>
                  <a:srgbClr val="FF0000"/>
                </a:solidFill>
              </a:endParaRPr>
            </a:p>
          </p:txBody>
        </p:sp>
        <p:sp>
          <p:nvSpPr>
            <p:cNvPr id="19" name="Freccia in giù 18">
              <a:extLst>
                <a:ext uri="{FF2B5EF4-FFF2-40B4-BE49-F238E27FC236}">
                  <a16:creationId xmlns:a16="http://schemas.microsoft.com/office/drawing/2014/main" id="{FB98E9CF-BB64-4FC7-937C-1E24B349381F}"/>
                </a:ext>
              </a:extLst>
            </p:cNvPr>
            <p:cNvSpPr/>
            <p:nvPr/>
          </p:nvSpPr>
          <p:spPr>
            <a:xfrm>
              <a:off x="3023828" y="1772816"/>
              <a:ext cx="216024" cy="4320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0" name="Gruppo 19">
            <a:extLst>
              <a:ext uri="{FF2B5EF4-FFF2-40B4-BE49-F238E27FC236}">
                <a16:creationId xmlns:a16="http://schemas.microsoft.com/office/drawing/2014/main" id="{554C0A8F-EC4D-4DDB-A7A8-8576A81F2262}"/>
              </a:ext>
            </a:extLst>
          </p:cNvPr>
          <p:cNvGrpSpPr/>
          <p:nvPr/>
        </p:nvGrpSpPr>
        <p:grpSpPr>
          <a:xfrm rot="1480086">
            <a:off x="7285247" y="1441456"/>
            <a:ext cx="1656184" cy="1136877"/>
            <a:chOff x="2689361" y="1067987"/>
            <a:chExt cx="1656184" cy="1136877"/>
          </a:xfrm>
        </p:grpSpPr>
        <p:sp>
          <p:nvSpPr>
            <p:cNvPr id="21" name="CasellaDiTesto 20">
              <a:extLst>
                <a:ext uri="{FF2B5EF4-FFF2-40B4-BE49-F238E27FC236}">
                  <a16:creationId xmlns:a16="http://schemas.microsoft.com/office/drawing/2014/main" id="{4F774F91-15DC-42C8-9FC5-4893297E572C}"/>
                </a:ext>
              </a:extLst>
            </p:cNvPr>
            <p:cNvSpPr txBox="1"/>
            <p:nvPr/>
          </p:nvSpPr>
          <p:spPr>
            <a:xfrm>
              <a:off x="2689361" y="1067987"/>
              <a:ext cx="1656184" cy="369332"/>
            </a:xfrm>
            <a:prstGeom prst="rect">
              <a:avLst/>
            </a:prstGeom>
            <a:noFill/>
          </p:spPr>
          <p:txBody>
            <a:bodyPr wrap="square" rtlCol="0">
              <a:spAutoFit/>
            </a:bodyPr>
            <a:lstStyle/>
            <a:p>
              <a:r>
                <a:rPr lang="it-IT" b="1" dirty="0" err="1">
                  <a:solidFill>
                    <a:srgbClr val="FF0000"/>
                  </a:solidFill>
                </a:rPr>
                <a:t>Costs</a:t>
              </a:r>
              <a:endParaRPr lang="it-IT" b="1" dirty="0">
                <a:solidFill>
                  <a:srgbClr val="FF0000"/>
                </a:solidFill>
              </a:endParaRPr>
            </a:p>
          </p:txBody>
        </p:sp>
        <p:sp>
          <p:nvSpPr>
            <p:cNvPr id="22" name="Freccia in giù 21">
              <a:extLst>
                <a:ext uri="{FF2B5EF4-FFF2-40B4-BE49-F238E27FC236}">
                  <a16:creationId xmlns:a16="http://schemas.microsoft.com/office/drawing/2014/main" id="{545E4033-25F5-4D55-A7ED-6FB31731C676}"/>
                </a:ext>
              </a:extLst>
            </p:cNvPr>
            <p:cNvSpPr/>
            <p:nvPr/>
          </p:nvSpPr>
          <p:spPr>
            <a:xfrm>
              <a:off x="3023828" y="1772816"/>
              <a:ext cx="216024" cy="4320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3" name="Rettangolo 22">
            <a:extLst>
              <a:ext uri="{FF2B5EF4-FFF2-40B4-BE49-F238E27FC236}">
                <a16:creationId xmlns:a16="http://schemas.microsoft.com/office/drawing/2014/main" id="{5F67AE71-4E77-4101-9EE4-4B48C4E41864}"/>
              </a:ext>
            </a:extLst>
          </p:cNvPr>
          <p:cNvSpPr/>
          <p:nvPr/>
        </p:nvSpPr>
        <p:spPr>
          <a:xfrm>
            <a:off x="3995936" y="5157192"/>
            <a:ext cx="1656184" cy="543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Security </a:t>
            </a:r>
            <a:r>
              <a:rPr lang="it-IT" dirty="0" err="1">
                <a:solidFill>
                  <a:schemeClr val="bg1"/>
                </a:solidFill>
              </a:rPr>
              <a:t>Engineer</a:t>
            </a:r>
            <a:endParaRPr lang="it-IT" dirty="0">
              <a:solidFill>
                <a:schemeClr val="bg1"/>
              </a:solidFill>
            </a:endParaRPr>
          </a:p>
        </p:txBody>
      </p:sp>
      <p:grpSp>
        <p:nvGrpSpPr>
          <p:cNvPr id="24" name="Gruppo 23">
            <a:extLst>
              <a:ext uri="{FF2B5EF4-FFF2-40B4-BE49-F238E27FC236}">
                <a16:creationId xmlns:a16="http://schemas.microsoft.com/office/drawing/2014/main" id="{F1107C86-34CB-4FC9-91A7-9383B62895E1}"/>
              </a:ext>
            </a:extLst>
          </p:cNvPr>
          <p:cNvGrpSpPr/>
          <p:nvPr/>
        </p:nvGrpSpPr>
        <p:grpSpPr>
          <a:xfrm rot="19426526">
            <a:off x="1641182" y="337134"/>
            <a:ext cx="1656184" cy="2025113"/>
            <a:chOff x="2689361" y="1067987"/>
            <a:chExt cx="1656184" cy="2025113"/>
          </a:xfrm>
        </p:grpSpPr>
        <p:sp>
          <p:nvSpPr>
            <p:cNvPr id="25" name="CasellaDiTesto 24">
              <a:extLst>
                <a:ext uri="{FF2B5EF4-FFF2-40B4-BE49-F238E27FC236}">
                  <a16:creationId xmlns:a16="http://schemas.microsoft.com/office/drawing/2014/main" id="{C8DD0A28-3885-414A-8227-7E49E2526012}"/>
                </a:ext>
              </a:extLst>
            </p:cNvPr>
            <p:cNvSpPr txBox="1"/>
            <p:nvPr/>
          </p:nvSpPr>
          <p:spPr>
            <a:xfrm>
              <a:off x="2689361" y="1067987"/>
              <a:ext cx="1656184" cy="369332"/>
            </a:xfrm>
            <a:prstGeom prst="rect">
              <a:avLst/>
            </a:prstGeom>
            <a:noFill/>
          </p:spPr>
          <p:txBody>
            <a:bodyPr wrap="square" rtlCol="0">
              <a:spAutoFit/>
            </a:bodyPr>
            <a:lstStyle/>
            <a:p>
              <a:r>
                <a:rPr lang="it-IT" b="1" dirty="0" err="1">
                  <a:solidFill>
                    <a:srgbClr val="FF0000"/>
                  </a:solidFill>
                </a:rPr>
                <a:t>Functionality</a:t>
              </a:r>
              <a:endParaRPr lang="it-IT" b="1" dirty="0">
                <a:solidFill>
                  <a:srgbClr val="FF0000"/>
                </a:solidFill>
              </a:endParaRPr>
            </a:p>
          </p:txBody>
        </p:sp>
        <p:sp>
          <p:nvSpPr>
            <p:cNvPr id="26" name="Freccia in giù 25">
              <a:extLst>
                <a:ext uri="{FF2B5EF4-FFF2-40B4-BE49-F238E27FC236}">
                  <a16:creationId xmlns:a16="http://schemas.microsoft.com/office/drawing/2014/main" id="{C7CCAD84-74B7-4188-9792-221AF3A4D66B}"/>
                </a:ext>
              </a:extLst>
            </p:cNvPr>
            <p:cNvSpPr/>
            <p:nvPr/>
          </p:nvSpPr>
          <p:spPr>
            <a:xfrm>
              <a:off x="3023828" y="1772815"/>
              <a:ext cx="192200" cy="132028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7" name="Gruppo 26">
            <a:extLst>
              <a:ext uri="{FF2B5EF4-FFF2-40B4-BE49-F238E27FC236}">
                <a16:creationId xmlns:a16="http://schemas.microsoft.com/office/drawing/2014/main" id="{C7A1D312-4655-4BEF-8247-93A09C725A4F}"/>
              </a:ext>
            </a:extLst>
          </p:cNvPr>
          <p:cNvGrpSpPr/>
          <p:nvPr/>
        </p:nvGrpSpPr>
        <p:grpSpPr>
          <a:xfrm>
            <a:off x="4355976" y="70911"/>
            <a:ext cx="1656184" cy="2277969"/>
            <a:chOff x="2689361" y="1067987"/>
            <a:chExt cx="1656184" cy="2277969"/>
          </a:xfrm>
        </p:grpSpPr>
        <p:sp>
          <p:nvSpPr>
            <p:cNvPr id="28" name="CasellaDiTesto 27">
              <a:extLst>
                <a:ext uri="{FF2B5EF4-FFF2-40B4-BE49-F238E27FC236}">
                  <a16:creationId xmlns:a16="http://schemas.microsoft.com/office/drawing/2014/main" id="{9EB53E3D-8813-43C3-A511-E11CEB48CB92}"/>
                </a:ext>
              </a:extLst>
            </p:cNvPr>
            <p:cNvSpPr txBox="1"/>
            <p:nvPr/>
          </p:nvSpPr>
          <p:spPr>
            <a:xfrm>
              <a:off x="2689361" y="1067987"/>
              <a:ext cx="1656184" cy="369332"/>
            </a:xfrm>
            <a:prstGeom prst="rect">
              <a:avLst/>
            </a:prstGeom>
            <a:noFill/>
          </p:spPr>
          <p:txBody>
            <a:bodyPr wrap="square" rtlCol="0">
              <a:spAutoFit/>
            </a:bodyPr>
            <a:lstStyle/>
            <a:p>
              <a:r>
                <a:rPr lang="it-IT" b="1" dirty="0" err="1">
                  <a:solidFill>
                    <a:srgbClr val="FF0000"/>
                  </a:solidFill>
                </a:rPr>
                <a:t>Compliance</a:t>
              </a:r>
              <a:endParaRPr lang="it-IT" b="1" dirty="0">
                <a:solidFill>
                  <a:srgbClr val="FF0000"/>
                </a:solidFill>
              </a:endParaRPr>
            </a:p>
          </p:txBody>
        </p:sp>
        <p:sp>
          <p:nvSpPr>
            <p:cNvPr id="29" name="Freccia in giù 28">
              <a:extLst>
                <a:ext uri="{FF2B5EF4-FFF2-40B4-BE49-F238E27FC236}">
                  <a16:creationId xmlns:a16="http://schemas.microsoft.com/office/drawing/2014/main" id="{F8AE68ED-491B-47BE-9CDE-5017007CDB45}"/>
                </a:ext>
              </a:extLst>
            </p:cNvPr>
            <p:cNvSpPr/>
            <p:nvPr/>
          </p:nvSpPr>
          <p:spPr>
            <a:xfrm>
              <a:off x="3023828" y="1772815"/>
              <a:ext cx="216024" cy="157314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0" name="Gruppo 29">
            <a:extLst>
              <a:ext uri="{FF2B5EF4-FFF2-40B4-BE49-F238E27FC236}">
                <a16:creationId xmlns:a16="http://schemas.microsoft.com/office/drawing/2014/main" id="{0A80C1FD-6829-41BF-80DA-1D22AB10D346}"/>
              </a:ext>
            </a:extLst>
          </p:cNvPr>
          <p:cNvGrpSpPr/>
          <p:nvPr/>
        </p:nvGrpSpPr>
        <p:grpSpPr>
          <a:xfrm>
            <a:off x="3559307" y="1147718"/>
            <a:ext cx="1656184" cy="1136877"/>
            <a:chOff x="2689361" y="1067987"/>
            <a:chExt cx="1656184" cy="1136877"/>
          </a:xfrm>
        </p:grpSpPr>
        <p:sp>
          <p:nvSpPr>
            <p:cNvPr id="31" name="CasellaDiTesto 30">
              <a:extLst>
                <a:ext uri="{FF2B5EF4-FFF2-40B4-BE49-F238E27FC236}">
                  <a16:creationId xmlns:a16="http://schemas.microsoft.com/office/drawing/2014/main" id="{438B79BA-BB0A-4442-8F05-4C4A526A9217}"/>
                </a:ext>
              </a:extLst>
            </p:cNvPr>
            <p:cNvSpPr txBox="1"/>
            <p:nvPr/>
          </p:nvSpPr>
          <p:spPr>
            <a:xfrm>
              <a:off x="2689361" y="1067987"/>
              <a:ext cx="1656184" cy="369332"/>
            </a:xfrm>
            <a:prstGeom prst="rect">
              <a:avLst/>
            </a:prstGeom>
            <a:noFill/>
          </p:spPr>
          <p:txBody>
            <a:bodyPr wrap="square" rtlCol="0">
              <a:spAutoFit/>
            </a:bodyPr>
            <a:lstStyle/>
            <a:p>
              <a:r>
                <a:rPr lang="it-IT" b="1" dirty="0">
                  <a:solidFill>
                    <a:srgbClr val="FF0000"/>
                  </a:solidFill>
                </a:rPr>
                <a:t>Zero Day</a:t>
              </a:r>
            </a:p>
          </p:txBody>
        </p:sp>
        <p:sp>
          <p:nvSpPr>
            <p:cNvPr id="32" name="Freccia in giù 31">
              <a:extLst>
                <a:ext uri="{FF2B5EF4-FFF2-40B4-BE49-F238E27FC236}">
                  <a16:creationId xmlns:a16="http://schemas.microsoft.com/office/drawing/2014/main" id="{221362AC-D7A1-4BDE-AD1F-4A29393751A8}"/>
                </a:ext>
              </a:extLst>
            </p:cNvPr>
            <p:cNvSpPr/>
            <p:nvPr/>
          </p:nvSpPr>
          <p:spPr>
            <a:xfrm>
              <a:off x="3023828" y="1772816"/>
              <a:ext cx="216024" cy="4320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3" name="Gruppo 32">
            <a:extLst>
              <a:ext uri="{FF2B5EF4-FFF2-40B4-BE49-F238E27FC236}">
                <a16:creationId xmlns:a16="http://schemas.microsoft.com/office/drawing/2014/main" id="{B3066CA1-9F7B-4BFE-83E2-30381C1DB372}"/>
              </a:ext>
            </a:extLst>
          </p:cNvPr>
          <p:cNvGrpSpPr/>
          <p:nvPr/>
        </p:nvGrpSpPr>
        <p:grpSpPr>
          <a:xfrm>
            <a:off x="6588871" y="1314742"/>
            <a:ext cx="1656184" cy="1136877"/>
            <a:chOff x="2689361" y="1067987"/>
            <a:chExt cx="1656184" cy="1136877"/>
          </a:xfrm>
        </p:grpSpPr>
        <p:sp>
          <p:nvSpPr>
            <p:cNvPr id="34" name="CasellaDiTesto 33">
              <a:extLst>
                <a:ext uri="{FF2B5EF4-FFF2-40B4-BE49-F238E27FC236}">
                  <a16:creationId xmlns:a16="http://schemas.microsoft.com/office/drawing/2014/main" id="{8E0605BF-4BD8-4C0E-961F-CC928202E2DC}"/>
                </a:ext>
              </a:extLst>
            </p:cNvPr>
            <p:cNvSpPr txBox="1"/>
            <p:nvPr/>
          </p:nvSpPr>
          <p:spPr>
            <a:xfrm>
              <a:off x="2689361" y="1067987"/>
              <a:ext cx="1656184" cy="369332"/>
            </a:xfrm>
            <a:prstGeom prst="rect">
              <a:avLst/>
            </a:prstGeom>
            <a:noFill/>
          </p:spPr>
          <p:txBody>
            <a:bodyPr wrap="square" rtlCol="0">
              <a:spAutoFit/>
            </a:bodyPr>
            <a:lstStyle/>
            <a:p>
              <a:r>
                <a:rPr lang="it-IT" b="1" dirty="0">
                  <a:solidFill>
                    <a:srgbClr val="FF0000"/>
                  </a:solidFill>
                </a:rPr>
                <a:t>APT</a:t>
              </a:r>
            </a:p>
          </p:txBody>
        </p:sp>
        <p:sp>
          <p:nvSpPr>
            <p:cNvPr id="35" name="Freccia in giù 34">
              <a:extLst>
                <a:ext uri="{FF2B5EF4-FFF2-40B4-BE49-F238E27FC236}">
                  <a16:creationId xmlns:a16="http://schemas.microsoft.com/office/drawing/2014/main" id="{9EAB71D8-A7A8-4EA9-80FD-434F1E48AA66}"/>
                </a:ext>
              </a:extLst>
            </p:cNvPr>
            <p:cNvSpPr/>
            <p:nvPr/>
          </p:nvSpPr>
          <p:spPr>
            <a:xfrm>
              <a:off x="3035438" y="1437319"/>
              <a:ext cx="204414" cy="76754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6" name="Gruppo 35">
            <a:extLst>
              <a:ext uri="{FF2B5EF4-FFF2-40B4-BE49-F238E27FC236}">
                <a16:creationId xmlns:a16="http://schemas.microsoft.com/office/drawing/2014/main" id="{1E75F15F-A77C-4871-B101-3556245AD04F}"/>
              </a:ext>
            </a:extLst>
          </p:cNvPr>
          <p:cNvGrpSpPr/>
          <p:nvPr/>
        </p:nvGrpSpPr>
        <p:grpSpPr>
          <a:xfrm rot="18907093">
            <a:off x="781995" y="72611"/>
            <a:ext cx="1656184" cy="2464393"/>
            <a:chOff x="2689361" y="929488"/>
            <a:chExt cx="1656184" cy="2464393"/>
          </a:xfrm>
        </p:grpSpPr>
        <p:sp>
          <p:nvSpPr>
            <p:cNvPr id="37" name="CasellaDiTesto 36">
              <a:extLst>
                <a:ext uri="{FF2B5EF4-FFF2-40B4-BE49-F238E27FC236}">
                  <a16:creationId xmlns:a16="http://schemas.microsoft.com/office/drawing/2014/main" id="{1380B454-3E38-41D9-8E6B-3AAA48FA1B87}"/>
                </a:ext>
              </a:extLst>
            </p:cNvPr>
            <p:cNvSpPr txBox="1"/>
            <p:nvPr/>
          </p:nvSpPr>
          <p:spPr>
            <a:xfrm>
              <a:off x="2689361" y="929488"/>
              <a:ext cx="1656184" cy="646331"/>
            </a:xfrm>
            <a:prstGeom prst="rect">
              <a:avLst/>
            </a:prstGeom>
            <a:noFill/>
          </p:spPr>
          <p:txBody>
            <a:bodyPr wrap="square" rtlCol="0">
              <a:spAutoFit/>
            </a:bodyPr>
            <a:lstStyle/>
            <a:p>
              <a:r>
                <a:rPr lang="it-IT" b="1" dirty="0" err="1">
                  <a:solidFill>
                    <a:srgbClr val="FF0000"/>
                  </a:solidFill>
                </a:rPr>
                <a:t>User’s</a:t>
              </a:r>
              <a:r>
                <a:rPr lang="it-IT" b="1" dirty="0">
                  <a:solidFill>
                    <a:srgbClr val="FF0000"/>
                  </a:solidFill>
                </a:rPr>
                <a:t> awareness</a:t>
              </a:r>
            </a:p>
          </p:txBody>
        </p:sp>
        <p:sp>
          <p:nvSpPr>
            <p:cNvPr id="38" name="Freccia in giù 37">
              <a:extLst>
                <a:ext uri="{FF2B5EF4-FFF2-40B4-BE49-F238E27FC236}">
                  <a16:creationId xmlns:a16="http://schemas.microsoft.com/office/drawing/2014/main" id="{DC821157-98C2-4384-918C-3B72B819B424}"/>
                </a:ext>
              </a:extLst>
            </p:cNvPr>
            <p:cNvSpPr/>
            <p:nvPr/>
          </p:nvSpPr>
          <p:spPr>
            <a:xfrm>
              <a:off x="3071056" y="1772815"/>
              <a:ext cx="168795" cy="162106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 name="Gruppo 38">
            <a:extLst>
              <a:ext uri="{FF2B5EF4-FFF2-40B4-BE49-F238E27FC236}">
                <a16:creationId xmlns:a16="http://schemas.microsoft.com/office/drawing/2014/main" id="{64298387-59B1-4A66-882D-519AA28D1A70}"/>
              </a:ext>
            </a:extLst>
          </p:cNvPr>
          <p:cNvGrpSpPr/>
          <p:nvPr/>
        </p:nvGrpSpPr>
        <p:grpSpPr>
          <a:xfrm rot="21420456">
            <a:off x="5342820" y="352541"/>
            <a:ext cx="1656184" cy="1976020"/>
            <a:chOff x="2689362" y="790989"/>
            <a:chExt cx="1656184" cy="1976020"/>
          </a:xfrm>
        </p:grpSpPr>
        <p:sp>
          <p:nvSpPr>
            <p:cNvPr id="40" name="CasellaDiTesto 39">
              <a:extLst>
                <a:ext uri="{FF2B5EF4-FFF2-40B4-BE49-F238E27FC236}">
                  <a16:creationId xmlns:a16="http://schemas.microsoft.com/office/drawing/2014/main" id="{936E7881-8949-4172-868E-CC99CDE67A87}"/>
                </a:ext>
              </a:extLst>
            </p:cNvPr>
            <p:cNvSpPr txBox="1"/>
            <p:nvPr/>
          </p:nvSpPr>
          <p:spPr>
            <a:xfrm rot="159977">
              <a:off x="2689362" y="790989"/>
              <a:ext cx="1656184" cy="923330"/>
            </a:xfrm>
            <a:prstGeom prst="rect">
              <a:avLst/>
            </a:prstGeom>
            <a:noFill/>
          </p:spPr>
          <p:txBody>
            <a:bodyPr wrap="square" rtlCol="0">
              <a:spAutoFit/>
            </a:bodyPr>
            <a:lstStyle/>
            <a:p>
              <a:r>
                <a:rPr lang="it-IT" b="1" dirty="0" err="1">
                  <a:solidFill>
                    <a:srgbClr val="FF0000"/>
                  </a:solidFill>
                </a:rPr>
                <a:t>However</a:t>
              </a:r>
              <a:r>
                <a:rPr lang="it-IT" b="1" dirty="0">
                  <a:solidFill>
                    <a:srgbClr val="FF0000"/>
                  </a:solidFill>
                </a:rPr>
                <a:t>, I </a:t>
              </a:r>
              <a:r>
                <a:rPr lang="it-IT" b="1" dirty="0" err="1">
                  <a:solidFill>
                    <a:srgbClr val="FF0000"/>
                  </a:solidFill>
                </a:rPr>
                <a:t>have</a:t>
              </a:r>
              <a:r>
                <a:rPr lang="it-IT" b="1" dirty="0">
                  <a:solidFill>
                    <a:srgbClr val="FF0000"/>
                  </a:solidFill>
                </a:rPr>
                <a:t> the antivirus!</a:t>
              </a:r>
            </a:p>
          </p:txBody>
        </p:sp>
        <p:sp>
          <p:nvSpPr>
            <p:cNvPr id="41" name="Freccia in giù 40">
              <a:extLst>
                <a:ext uri="{FF2B5EF4-FFF2-40B4-BE49-F238E27FC236}">
                  <a16:creationId xmlns:a16="http://schemas.microsoft.com/office/drawing/2014/main" id="{4D5E7376-0C6E-4CD5-9E6F-2FD91F698EB3}"/>
                </a:ext>
              </a:extLst>
            </p:cNvPr>
            <p:cNvSpPr/>
            <p:nvPr/>
          </p:nvSpPr>
          <p:spPr>
            <a:xfrm rot="179544">
              <a:off x="3005645" y="1772341"/>
              <a:ext cx="219524" cy="99466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51171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F849CA-961C-4A80-9C47-EA0291E268A2}"/>
              </a:ext>
            </a:extLst>
          </p:cNvPr>
          <p:cNvSpPr>
            <a:spLocks noGrp="1"/>
          </p:cNvSpPr>
          <p:nvPr>
            <p:ph type="title"/>
          </p:nvPr>
        </p:nvSpPr>
        <p:spPr/>
        <p:txBody>
          <a:bodyPr/>
          <a:lstStyle/>
          <a:p>
            <a:r>
              <a:rPr lang="it-IT" dirty="0"/>
              <a:t>Security Life </a:t>
            </a:r>
            <a:r>
              <a:rPr lang="it-IT" dirty="0" err="1"/>
              <a:t>Cycle</a:t>
            </a:r>
            <a:r>
              <a:rPr lang="it-IT" dirty="0"/>
              <a:t>…</a:t>
            </a:r>
          </a:p>
        </p:txBody>
      </p:sp>
      <p:sp>
        <p:nvSpPr>
          <p:cNvPr id="5" name="CasellaDiTesto 4">
            <a:extLst>
              <a:ext uri="{FF2B5EF4-FFF2-40B4-BE49-F238E27FC236}">
                <a16:creationId xmlns:a16="http://schemas.microsoft.com/office/drawing/2014/main" id="{5BCBD6CE-0509-4BA5-9111-4803C1D1861C}"/>
              </a:ext>
            </a:extLst>
          </p:cNvPr>
          <p:cNvSpPr txBox="1"/>
          <p:nvPr/>
        </p:nvSpPr>
        <p:spPr>
          <a:xfrm>
            <a:off x="3347864" y="1544196"/>
            <a:ext cx="2808312" cy="523220"/>
          </a:xfrm>
          <a:prstGeom prst="rect">
            <a:avLst/>
          </a:prstGeom>
          <a:noFill/>
        </p:spPr>
        <p:txBody>
          <a:bodyPr wrap="square" rtlCol="0">
            <a:spAutoFit/>
          </a:bodyPr>
          <a:lstStyle/>
          <a:p>
            <a:r>
              <a:rPr lang="it-IT" sz="2800" b="1" dirty="0" err="1"/>
              <a:t>Governance</a:t>
            </a:r>
            <a:endParaRPr lang="it-IT" sz="2800" b="1" dirty="0"/>
          </a:p>
        </p:txBody>
      </p:sp>
      <p:sp>
        <p:nvSpPr>
          <p:cNvPr id="7" name="CasellaDiTesto 6">
            <a:extLst>
              <a:ext uri="{FF2B5EF4-FFF2-40B4-BE49-F238E27FC236}">
                <a16:creationId xmlns:a16="http://schemas.microsoft.com/office/drawing/2014/main" id="{5C01332A-B7DC-4197-8834-31530B67A51D}"/>
              </a:ext>
            </a:extLst>
          </p:cNvPr>
          <p:cNvSpPr txBox="1"/>
          <p:nvPr/>
        </p:nvSpPr>
        <p:spPr>
          <a:xfrm>
            <a:off x="5508104" y="4235390"/>
            <a:ext cx="2808312" cy="523220"/>
          </a:xfrm>
          <a:prstGeom prst="rect">
            <a:avLst/>
          </a:prstGeom>
          <a:noFill/>
        </p:spPr>
        <p:txBody>
          <a:bodyPr wrap="square" rtlCol="0">
            <a:spAutoFit/>
          </a:bodyPr>
          <a:lstStyle/>
          <a:p>
            <a:r>
              <a:rPr lang="it-IT" sz="2800" b="1" dirty="0" err="1"/>
              <a:t>Operation</a:t>
            </a:r>
            <a:endParaRPr lang="it-IT" sz="2800" b="1" dirty="0"/>
          </a:p>
        </p:txBody>
      </p:sp>
      <p:sp>
        <p:nvSpPr>
          <p:cNvPr id="8" name="CasellaDiTesto 7">
            <a:extLst>
              <a:ext uri="{FF2B5EF4-FFF2-40B4-BE49-F238E27FC236}">
                <a16:creationId xmlns:a16="http://schemas.microsoft.com/office/drawing/2014/main" id="{75AB299A-2D25-49C5-B9F3-FF0D43703FD6}"/>
              </a:ext>
            </a:extLst>
          </p:cNvPr>
          <p:cNvSpPr txBox="1"/>
          <p:nvPr/>
        </p:nvSpPr>
        <p:spPr>
          <a:xfrm>
            <a:off x="5511135" y="2373306"/>
            <a:ext cx="2808312" cy="523220"/>
          </a:xfrm>
          <a:prstGeom prst="rect">
            <a:avLst/>
          </a:prstGeom>
          <a:noFill/>
        </p:spPr>
        <p:txBody>
          <a:bodyPr wrap="square" rtlCol="0">
            <a:spAutoFit/>
          </a:bodyPr>
          <a:lstStyle/>
          <a:p>
            <a:r>
              <a:rPr lang="it-IT" sz="2800" b="1" dirty="0"/>
              <a:t>Planning</a:t>
            </a:r>
          </a:p>
        </p:txBody>
      </p:sp>
      <p:sp>
        <p:nvSpPr>
          <p:cNvPr id="9" name="CasellaDiTesto 8">
            <a:extLst>
              <a:ext uri="{FF2B5EF4-FFF2-40B4-BE49-F238E27FC236}">
                <a16:creationId xmlns:a16="http://schemas.microsoft.com/office/drawing/2014/main" id="{96858B05-4771-4E91-B2AB-902FA9A90C62}"/>
              </a:ext>
            </a:extLst>
          </p:cNvPr>
          <p:cNvSpPr txBox="1"/>
          <p:nvPr/>
        </p:nvSpPr>
        <p:spPr>
          <a:xfrm>
            <a:off x="3563888" y="5445224"/>
            <a:ext cx="2808312" cy="523220"/>
          </a:xfrm>
          <a:prstGeom prst="rect">
            <a:avLst/>
          </a:prstGeom>
          <a:noFill/>
        </p:spPr>
        <p:txBody>
          <a:bodyPr wrap="square" rtlCol="0">
            <a:spAutoFit/>
          </a:bodyPr>
          <a:lstStyle/>
          <a:p>
            <a:r>
              <a:rPr lang="it-IT" sz="2800" b="1" dirty="0"/>
              <a:t>Monitoring</a:t>
            </a:r>
          </a:p>
        </p:txBody>
      </p:sp>
      <p:sp>
        <p:nvSpPr>
          <p:cNvPr id="10" name="CasellaDiTesto 9">
            <a:extLst>
              <a:ext uri="{FF2B5EF4-FFF2-40B4-BE49-F238E27FC236}">
                <a16:creationId xmlns:a16="http://schemas.microsoft.com/office/drawing/2014/main" id="{61B90985-647C-426B-9938-9E908DED5600}"/>
              </a:ext>
            </a:extLst>
          </p:cNvPr>
          <p:cNvSpPr txBox="1"/>
          <p:nvPr/>
        </p:nvSpPr>
        <p:spPr>
          <a:xfrm>
            <a:off x="1187624" y="2463378"/>
            <a:ext cx="2808312" cy="523220"/>
          </a:xfrm>
          <a:prstGeom prst="rect">
            <a:avLst/>
          </a:prstGeom>
          <a:noFill/>
        </p:spPr>
        <p:txBody>
          <a:bodyPr wrap="square" rtlCol="0">
            <a:spAutoFit/>
          </a:bodyPr>
          <a:lstStyle/>
          <a:p>
            <a:r>
              <a:rPr lang="it-IT" sz="2800" b="1" dirty="0"/>
              <a:t>Upgrade</a:t>
            </a:r>
          </a:p>
        </p:txBody>
      </p:sp>
      <p:sp>
        <p:nvSpPr>
          <p:cNvPr id="11" name="CasellaDiTesto 10">
            <a:extLst>
              <a:ext uri="{FF2B5EF4-FFF2-40B4-BE49-F238E27FC236}">
                <a16:creationId xmlns:a16="http://schemas.microsoft.com/office/drawing/2014/main" id="{E21C4209-5EA6-419B-A354-C2C0B8BC958D}"/>
              </a:ext>
            </a:extLst>
          </p:cNvPr>
          <p:cNvSpPr txBox="1"/>
          <p:nvPr/>
        </p:nvSpPr>
        <p:spPr>
          <a:xfrm>
            <a:off x="1059524" y="3966336"/>
            <a:ext cx="2808312" cy="954107"/>
          </a:xfrm>
          <a:prstGeom prst="rect">
            <a:avLst/>
          </a:prstGeom>
          <a:noFill/>
        </p:spPr>
        <p:txBody>
          <a:bodyPr wrap="square" rtlCol="0">
            <a:spAutoFit/>
          </a:bodyPr>
          <a:lstStyle/>
          <a:p>
            <a:r>
              <a:rPr lang="it-IT" sz="2800" b="1" dirty="0" err="1"/>
              <a:t>Incident</a:t>
            </a:r>
            <a:r>
              <a:rPr lang="it-IT" sz="2800" b="1" dirty="0"/>
              <a:t> </a:t>
            </a:r>
            <a:r>
              <a:rPr lang="it-IT" sz="2800" b="1" dirty="0" err="1"/>
              <a:t>Response</a:t>
            </a:r>
            <a:endParaRPr lang="it-IT" sz="2800" b="1" dirty="0"/>
          </a:p>
        </p:txBody>
      </p:sp>
      <p:sp>
        <p:nvSpPr>
          <p:cNvPr id="12" name="Freccia circolare a sinistra 11">
            <a:extLst>
              <a:ext uri="{FF2B5EF4-FFF2-40B4-BE49-F238E27FC236}">
                <a16:creationId xmlns:a16="http://schemas.microsoft.com/office/drawing/2014/main" id="{BDC8146F-DB8C-4A13-82D2-ED86F554FD00}"/>
              </a:ext>
            </a:extLst>
          </p:cNvPr>
          <p:cNvSpPr/>
          <p:nvPr/>
        </p:nvSpPr>
        <p:spPr>
          <a:xfrm>
            <a:off x="4488552" y="2878739"/>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3" name="Freccia circolare a destra 12">
            <a:extLst>
              <a:ext uri="{FF2B5EF4-FFF2-40B4-BE49-F238E27FC236}">
                <a16:creationId xmlns:a16="http://schemas.microsoft.com/office/drawing/2014/main" id="{0E7C25C3-2714-45D6-9A79-F3C049988766}"/>
              </a:ext>
            </a:extLst>
          </p:cNvPr>
          <p:cNvSpPr/>
          <p:nvPr/>
        </p:nvSpPr>
        <p:spPr>
          <a:xfrm rot="10622707" flipH="1">
            <a:off x="3511317" y="2870335"/>
            <a:ext cx="706377"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012473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EFE36F-35A0-42ED-84FE-7EA48B2FE28B}"/>
              </a:ext>
            </a:extLst>
          </p:cNvPr>
          <p:cNvSpPr>
            <a:spLocks noGrp="1"/>
          </p:cNvSpPr>
          <p:nvPr>
            <p:ph type="title"/>
          </p:nvPr>
        </p:nvSpPr>
        <p:spPr/>
        <p:txBody>
          <a:bodyPr/>
          <a:lstStyle/>
          <a:p>
            <a:r>
              <a:rPr lang="it-IT" dirty="0"/>
              <a:t>...Security Life </a:t>
            </a:r>
            <a:r>
              <a:rPr lang="it-IT" dirty="0" err="1"/>
              <a:t>Cycle</a:t>
            </a:r>
            <a:r>
              <a:rPr lang="it-IT" dirty="0"/>
              <a:t>…</a:t>
            </a:r>
          </a:p>
        </p:txBody>
      </p:sp>
      <p:sp>
        <p:nvSpPr>
          <p:cNvPr id="3" name="Segnaposto contenuto 2">
            <a:extLst>
              <a:ext uri="{FF2B5EF4-FFF2-40B4-BE49-F238E27FC236}">
                <a16:creationId xmlns:a16="http://schemas.microsoft.com/office/drawing/2014/main" id="{DD84FF31-3F07-47AC-BC33-088BE69F3D4A}"/>
              </a:ext>
            </a:extLst>
          </p:cNvPr>
          <p:cNvSpPr>
            <a:spLocks noGrp="1"/>
          </p:cNvSpPr>
          <p:nvPr>
            <p:ph idx="1"/>
          </p:nvPr>
        </p:nvSpPr>
        <p:spPr/>
        <p:txBody>
          <a:bodyPr>
            <a:normAutofit fontScale="85000" lnSpcReduction="20000"/>
          </a:bodyPr>
          <a:lstStyle/>
          <a:p>
            <a:r>
              <a:rPr lang="it-IT" dirty="0" err="1">
                <a:solidFill>
                  <a:srgbClr val="FF0000"/>
                </a:solidFill>
              </a:rPr>
              <a:t>Governance</a:t>
            </a:r>
            <a:endParaRPr lang="it-IT" dirty="0">
              <a:solidFill>
                <a:srgbClr val="FF0000"/>
              </a:solidFill>
            </a:endParaRPr>
          </a:p>
          <a:p>
            <a:pPr lvl="1"/>
            <a:r>
              <a:rPr lang="it-IT" dirty="0" err="1"/>
              <a:t>Managing</a:t>
            </a:r>
            <a:endParaRPr lang="it-IT" dirty="0"/>
          </a:p>
          <a:p>
            <a:pPr lvl="1"/>
            <a:r>
              <a:rPr lang="it-IT" dirty="0"/>
              <a:t>Training</a:t>
            </a:r>
          </a:p>
          <a:p>
            <a:pPr lvl="1"/>
            <a:r>
              <a:rPr lang="it-IT" dirty="0"/>
              <a:t>Budgeting</a:t>
            </a:r>
          </a:p>
          <a:p>
            <a:r>
              <a:rPr lang="it-IT" dirty="0">
                <a:solidFill>
                  <a:srgbClr val="FF0000"/>
                </a:solidFill>
              </a:rPr>
              <a:t>Planning</a:t>
            </a:r>
          </a:p>
          <a:p>
            <a:pPr lvl="1"/>
            <a:r>
              <a:rPr lang="it-IT" dirty="0"/>
              <a:t>Risk Analysis</a:t>
            </a:r>
          </a:p>
          <a:p>
            <a:pPr lvl="1"/>
            <a:r>
              <a:rPr lang="it-IT" dirty="0" err="1"/>
              <a:t>Threat</a:t>
            </a:r>
            <a:r>
              <a:rPr lang="it-IT" dirty="0"/>
              <a:t> </a:t>
            </a:r>
            <a:r>
              <a:rPr lang="it-IT" dirty="0" err="1"/>
              <a:t>Modelling</a:t>
            </a:r>
            <a:endParaRPr lang="it-IT" dirty="0"/>
          </a:p>
          <a:p>
            <a:pPr lvl="1"/>
            <a:r>
              <a:rPr lang="it-IT" dirty="0" err="1"/>
              <a:t>Competence</a:t>
            </a:r>
            <a:r>
              <a:rPr lang="it-IT" dirty="0"/>
              <a:t> mapping</a:t>
            </a:r>
          </a:p>
          <a:p>
            <a:r>
              <a:rPr lang="it-IT" dirty="0" err="1">
                <a:solidFill>
                  <a:srgbClr val="FF0000"/>
                </a:solidFill>
              </a:rPr>
              <a:t>Operation</a:t>
            </a:r>
            <a:endParaRPr lang="it-IT" dirty="0">
              <a:solidFill>
                <a:srgbClr val="FF0000"/>
              </a:solidFill>
            </a:endParaRPr>
          </a:p>
          <a:p>
            <a:pPr lvl="1"/>
            <a:r>
              <a:rPr lang="it-IT" dirty="0"/>
              <a:t>Controls Deployment and </a:t>
            </a:r>
            <a:r>
              <a:rPr lang="it-IT" dirty="0" err="1"/>
              <a:t>maintenance</a:t>
            </a:r>
            <a:endParaRPr lang="it-IT" dirty="0"/>
          </a:p>
          <a:p>
            <a:pPr lvl="1"/>
            <a:r>
              <a:rPr lang="it-IT" dirty="0"/>
              <a:t>Asset management</a:t>
            </a:r>
          </a:p>
          <a:p>
            <a:endParaRPr lang="it-IT" dirty="0"/>
          </a:p>
        </p:txBody>
      </p:sp>
    </p:spTree>
    <p:extLst>
      <p:ext uri="{BB962C8B-B14F-4D97-AF65-F5344CB8AC3E}">
        <p14:creationId xmlns:p14="http://schemas.microsoft.com/office/powerpoint/2010/main" val="4157174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EDB3269-8B67-4F54-8267-54A4D3FFE8C7}"/>
              </a:ext>
            </a:extLst>
          </p:cNvPr>
          <p:cNvSpPr>
            <a:spLocks noGrp="1"/>
          </p:cNvSpPr>
          <p:nvPr>
            <p:ph idx="1"/>
          </p:nvPr>
        </p:nvSpPr>
        <p:spPr>
          <a:xfrm>
            <a:off x="457200" y="476672"/>
            <a:ext cx="8229600" cy="5649491"/>
          </a:xfrm>
        </p:spPr>
        <p:txBody>
          <a:bodyPr/>
          <a:lstStyle/>
          <a:p>
            <a:pPr marL="0" indent="0">
              <a:buNone/>
            </a:pPr>
            <a:r>
              <a:rPr lang="it-IT" dirty="0" err="1"/>
              <a:t>This</a:t>
            </a:r>
            <a:r>
              <a:rPr lang="it-IT" dirty="0"/>
              <a:t> </a:t>
            </a:r>
            <a:r>
              <a:rPr lang="it-IT" dirty="0" err="1"/>
              <a:t>guy</a:t>
            </a:r>
            <a:r>
              <a:rPr lang="it-IT" dirty="0"/>
              <a:t> </a:t>
            </a:r>
            <a:r>
              <a:rPr lang="it-IT" dirty="0" err="1"/>
              <a:t>offers</a:t>
            </a:r>
            <a:r>
              <a:rPr lang="it-IT" dirty="0"/>
              <a:t> </a:t>
            </a:r>
            <a:r>
              <a:rPr lang="it-IT" dirty="0" err="1"/>
              <a:t>you</a:t>
            </a:r>
            <a:r>
              <a:rPr lang="it-IT" dirty="0"/>
              <a:t> a </a:t>
            </a:r>
            <a:r>
              <a:rPr lang="it-IT" dirty="0" err="1"/>
              <a:t>glass</a:t>
            </a:r>
            <a:r>
              <a:rPr lang="it-IT" dirty="0"/>
              <a:t> of water</a:t>
            </a:r>
          </a:p>
        </p:txBody>
      </p:sp>
      <p:pic>
        <p:nvPicPr>
          <p:cNvPr id="4" name="Picture 2" descr="Risultati immagini per glass of water">
            <a:extLst>
              <a:ext uri="{FF2B5EF4-FFF2-40B4-BE49-F238E27FC236}">
                <a16:creationId xmlns:a16="http://schemas.microsoft.com/office/drawing/2014/main" id="{24F327E6-796C-4377-800C-822C0F74D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2492896"/>
            <a:ext cx="2405336" cy="363473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isultati immagini per leatherface">
            <a:extLst>
              <a:ext uri="{FF2B5EF4-FFF2-40B4-BE49-F238E27FC236}">
                <a16:creationId xmlns:a16="http://schemas.microsoft.com/office/drawing/2014/main" id="{4BE4FC8A-C55D-4466-BB8A-A0FE450AA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211672"/>
            <a:ext cx="2393828" cy="4197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280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70F860-5C3B-4A2F-B09E-50C05D110877}"/>
              </a:ext>
            </a:extLst>
          </p:cNvPr>
          <p:cNvSpPr>
            <a:spLocks noGrp="1"/>
          </p:cNvSpPr>
          <p:nvPr>
            <p:ph type="title"/>
          </p:nvPr>
        </p:nvSpPr>
        <p:spPr/>
        <p:txBody>
          <a:bodyPr/>
          <a:lstStyle/>
          <a:p>
            <a:r>
              <a:rPr lang="it-IT" dirty="0"/>
              <a:t>…Security Life </a:t>
            </a:r>
            <a:r>
              <a:rPr lang="it-IT" dirty="0" err="1"/>
              <a:t>Cycle</a:t>
            </a:r>
            <a:endParaRPr lang="it-IT" dirty="0"/>
          </a:p>
        </p:txBody>
      </p:sp>
      <p:sp>
        <p:nvSpPr>
          <p:cNvPr id="3" name="Segnaposto contenuto 2">
            <a:extLst>
              <a:ext uri="{FF2B5EF4-FFF2-40B4-BE49-F238E27FC236}">
                <a16:creationId xmlns:a16="http://schemas.microsoft.com/office/drawing/2014/main" id="{67A4DA8F-D0E9-49D2-8F73-D934C1D0C76E}"/>
              </a:ext>
            </a:extLst>
          </p:cNvPr>
          <p:cNvSpPr>
            <a:spLocks noGrp="1"/>
          </p:cNvSpPr>
          <p:nvPr>
            <p:ph idx="1"/>
          </p:nvPr>
        </p:nvSpPr>
        <p:spPr/>
        <p:txBody>
          <a:bodyPr>
            <a:normAutofit fontScale="85000" lnSpcReduction="20000"/>
          </a:bodyPr>
          <a:lstStyle/>
          <a:p>
            <a:r>
              <a:rPr lang="it-IT" dirty="0">
                <a:solidFill>
                  <a:srgbClr val="FF0000"/>
                </a:solidFill>
              </a:rPr>
              <a:t>Monitoring</a:t>
            </a:r>
          </a:p>
          <a:p>
            <a:pPr lvl="1"/>
            <a:r>
              <a:rPr lang="it-IT" dirty="0"/>
              <a:t>Check IOC</a:t>
            </a:r>
          </a:p>
          <a:p>
            <a:pPr lvl="1"/>
            <a:r>
              <a:rPr lang="it-IT" dirty="0" err="1"/>
              <a:t>Vulnerability</a:t>
            </a:r>
            <a:r>
              <a:rPr lang="it-IT" dirty="0"/>
              <a:t> </a:t>
            </a:r>
            <a:r>
              <a:rPr lang="it-IT" dirty="0" err="1"/>
              <a:t>Assessment</a:t>
            </a:r>
            <a:endParaRPr lang="it-IT" dirty="0"/>
          </a:p>
          <a:p>
            <a:pPr lvl="1"/>
            <a:r>
              <a:rPr lang="it-IT" dirty="0" err="1"/>
              <a:t>Penetration</a:t>
            </a:r>
            <a:r>
              <a:rPr lang="it-IT" dirty="0"/>
              <a:t> </a:t>
            </a:r>
            <a:r>
              <a:rPr lang="it-IT" dirty="0" err="1"/>
              <a:t>Testing</a:t>
            </a:r>
            <a:endParaRPr lang="it-IT" dirty="0"/>
          </a:p>
          <a:p>
            <a:r>
              <a:rPr lang="it-IT" dirty="0" err="1">
                <a:solidFill>
                  <a:srgbClr val="FF0000"/>
                </a:solidFill>
              </a:rPr>
              <a:t>Incident</a:t>
            </a:r>
            <a:r>
              <a:rPr lang="it-IT" dirty="0">
                <a:solidFill>
                  <a:srgbClr val="FF0000"/>
                </a:solidFill>
              </a:rPr>
              <a:t> </a:t>
            </a:r>
            <a:r>
              <a:rPr lang="it-IT" dirty="0" err="1">
                <a:solidFill>
                  <a:srgbClr val="FF0000"/>
                </a:solidFill>
              </a:rPr>
              <a:t>Response</a:t>
            </a:r>
            <a:endParaRPr lang="it-IT" dirty="0">
              <a:solidFill>
                <a:srgbClr val="FF0000"/>
              </a:solidFill>
            </a:endParaRPr>
          </a:p>
          <a:p>
            <a:pPr lvl="1"/>
            <a:r>
              <a:rPr lang="it-IT" dirty="0" err="1"/>
              <a:t>Detect</a:t>
            </a:r>
            <a:r>
              <a:rPr lang="it-IT" dirty="0"/>
              <a:t> </a:t>
            </a:r>
            <a:r>
              <a:rPr lang="it-IT" dirty="0" err="1"/>
              <a:t>incident</a:t>
            </a:r>
            <a:endParaRPr lang="it-IT" dirty="0"/>
          </a:p>
          <a:p>
            <a:pPr lvl="1"/>
            <a:r>
              <a:rPr lang="it-IT" dirty="0" err="1"/>
              <a:t>React</a:t>
            </a:r>
            <a:r>
              <a:rPr lang="it-IT" dirty="0"/>
              <a:t> to </a:t>
            </a:r>
            <a:r>
              <a:rPr lang="it-IT" dirty="0" err="1"/>
              <a:t>incident</a:t>
            </a:r>
            <a:endParaRPr lang="it-IT" dirty="0"/>
          </a:p>
          <a:p>
            <a:pPr lvl="1"/>
            <a:r>
              <a:rPr lang="it-IT" dirty="0" err="1"/>
              <a:t>Damages</a:t>
            </a:r>
            <a:r>
              <a:rPr lang="it-IT" dirty="0"/>
              <a:t> </a:t>
            </a:r>
            <a:r>
              <a:rPr lang="it-IT" dirty="0" err="1"/>
              <a:t>inventory</a:t>
            </a:r>
            <a:endParaRPr lang="it-IT" dirty="0"/>
          </a:p>
          <a:p>
            <a:pPr lvl="1"/>
            <a:r>
              <a:rPr lang="it-IT" dirty="0" err="1"/>
              <a:t>Restore</a:t>
            </a:r>
            <a:r>
              <a:rPr lang="it-IT" dirty="0"/>
              <a:t> </a:t>
            </a:r>
            <a:r>
              <a:rPr lang="it-IT" dirty="0" err="1"/>
              <a:t>Operation</a:t>
            </a:r>
            <a:endParaRPr lang="it-IT" dirty="0"/>
          </a:p>
          <a:p>
            <a:r>
              <a:rPr lang="it-IT" dirty="0">
                <a:solidFill>
                  <a:srgbClr val="FF0000"/>
                </a:solidFill>
              </a:rPr>
              <a:t>Upgrade</a:t>
            </a:r>
          </a:p>
          <a:p>
            <a:pPr lvl="1"/>
            <a:r>
              <a:rPr lang="it-IT" dirty="0" err="1"/>
              <a:t>Improve</a:t>
            </a:r>
            <a:r>
              <a:rPr lang="it-IT" dirty="0"/>
              <a:t> Security </a:t>
            </a:r>
            <a:r>
              <a:rPr lang="it-IT" dirty="0" err="1"/>
              <a:t>levels</a:t>
            </a:r>
            <a:endParaRPr lang="it-IT" dirty="0"/>
          </a:p>
          <a:p>
            <a:pPr lvl="1"/>
            <a:endParaRPr lang="it-IT" dirty="0"/>
          </a:p>
          <a:p>
            <a:endParaRPr lang="it-IT" dirty="0"/>
          </a:p>
        </p:txBody>
      </p:sp>
    </p:spTree>
    <p:extLst>
      <p:ext uri="{BB962C8B-B14F-4D97-AF65-F5344CB8AC3E}">
        <p14:creationId xmlns:p14="http://schemas.microsoft.com/office/powerpoint/2010/main" val="994577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7B484-5F6A-4F88-AD09-95B400D01356}"/>
              </a:ext>
            </a:extLst>
          </p:cNvPr>
          <p:cNvSpPr>
            <a:spLocks noGrp="1"/>
          </p:cNvSpPr>
          <p:nvPr>
            <p:ph type="title"/>
          </p:nvPr>
        </p:nvSpPr>
        <p:spPr/>
        <p:txBody>
          <a:bodyPr/>
          <a:lstStyle/>
          <a:p>
            <a:r>
              <a:rPr lang="it-IT" dirty="0"/>
              <a:t>Security Scope</a:t>
            </a:r>
          </a:p>
        </p:txBody>
      </p:sp>
      <p:sp>
        <p:nvSpPr>
          <p:cNvPr id="3" name="Segnaposto contenuto 2">
            <a:extLst>
              <a:ext uri="{FF2B5EF4-FFF2-40B4-BE49-F238E27FC236}">
                <a16:creationId xmlns:a16="http://schemas.microsoft.com/office/drawing/2014/main" id="{63B078CC-1AAE-4056-A9F3-2732D836631C}"/>
              </a:ext>
            </a:extLst>
          </p:cNvPr>
          <p:cNvSpPr>
            <a:spLocks noGrp="1"/>
          </p:cNvSpPr>
          <p:nvPr>
            <p:ph idx="1"/>
          </p:nvPr>
        </p:nvSpPr>
        <p:spPr/>
        <p:txBody>
          <a:bodyPr>
            <a:normAutofit lnSpcReduction="10000"/>
          </a:bodyPr>
          <a:lstStyle/>
          <a:p>
            <a:r>
              <a:rPr lang="it-IT" dirty="0"/>
              <a:t>Networks</a:t>
            </a:r>
          </a:p>
          <a:p>
            <a:r>
              <a:rPr lang="it-IT" dirty="0" err="1"/>
              <a:t>Developed</a:t>
            </a:r>
            <a:r>
              <a:rPr lang="it-IT" dirty="0"/>
              <a:t> software (source code)</a:t>
            </a:r>
          </a:p>
          <a:p>
            <a:r>
              <a:rPr lang="it-IT" dirty="0" err="1"/>
              <a:t>Acquired</a:t>
            </a:r>
            <a:r>
              <a:rPr lang="it-IT" dirty="0"/>
              <a:t> software</a:t>
            </a:r>
          </a:p>
          <a:p>
            <a:r>
              <a:rPr lang="it-IT" dirty="0" err="1"/>
              <a:t>Appliances</a:t>
            </a:r>
            <a:endParaRPr lang="it-IT" dirty="0"/>
          </a:p>
          <a:p>
            <a:r>
              <a:rPr lang="it-IT" dirty="0"/>
              <a:t>Data &amp; Information </a:t>
            </a:r>
            <a:r>
              <a:rPr lang="it-IT" dirty="0" err="1"/>
              <a:t>Protection</a:t>
            </a:r>
            <a:endParaRPr lang="it-IT" dirty="0"/>
          </a:p>
          <a:p>
            <a:r>
              <a:rPr lang="it-IT" dirty="0"/>
              <a:t>Access Management</a:t>
            </a:r>
          </a:p>
          <a:p>
            <a:r>
              <a:rPr lang="it-IT" dirty="0"/>
              <a:t>BYOD</a:t>
            </a:r>
          </a:p>
          <a:p>
            <a:r>
              <a:rPr lang="it-IT" dirty="0"/>
              <a:t>Human </a:t>
            </a:r>
            <a:r>
              <a:rPr lang="it-IT" dirty="0" err="1"/>
              <a:t>Factor</a:t>
            </a:r>
            <a:r>
              <a:rPr lang="it-IT" dirty="0"/>
              <a:t> / Social Engineering</a:t>
            </a:r>
          </a:p>
          <a:p>
            <a:endParaRPr lang="it-IT" dirty="0"/>
          </a:p>
        </p:txBody>
      </p:sp>
    </p:spTree>
    <p:extLst>
      <p:ext uri="{BB962C8B-B14F-4D97-AF65-F5344CB8AC3E}">
        <p14:creationId xmlns:p14="http://schemas.microsoft.com/office/powerpoint/2010/main" val="957015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F8CC65-C2F7-4A69-86D7-58BD5891AC62}"/>
              </a:ext>
            </a:extLst>
          </p:cNvPr>
          <p:cNvSpPr>
            <a:spLocks noGrp="1"/>
          </p:cNvSpPr>
          <p:nvPr>
            <p:ph type="title"/>
          </p:nvPr>
        </p:nvSpPr>
        <p:spPr/>
        <p:txBody>
          <a:bodyPr/>
          <a:lstStyle/>
          <a:p>
            <a:r>
              <a:rPr lang="it-IT" dirty="0" err="1"/>
              <a:t>What</a:t>
            </a:r>
            <a:r>
              <a:rPr lang="it-IT" dirty="0"/>
              <a:t> </a:t>
            </a:r>
            <a:r>
              <a:rPr lang="it-IT" dirty="0" err="1"/>
              <a:t>CyberSecurity</a:t>
            </a:r>
            <a:r>
              <a:rPr lang="it-IT" dirty="0"/>
              <a:t> </a:t>
            </a:r>
            <a:r>
              <a:rPr lang="it-IT" dirty="0" err="1"/>
              <a:t>is</a:t>
            </a:r>
            <a:endParaRPr lang="it-IT" dirty="0"/>
          </a:p>
        </p:txBody>
      </p:sp>
      <p:pic>
        <p:nvPicPr>
          <p:cNvPr id="4" name="Immagine 3">
            <a:extLst>
              <a:ext uri="{FF2B5EF4-FFF2-40B4-BE49-F238E27FC236}">
                <a16:creationId xmlns:a16="http://schemas.microsoft.com/office/drawing/2014/main" id="{7FFCF278-117A-4763-BE7E-90508E020C78}"/>
              </a:ext>
            </a:extLst>
          </p:cNvPr>
          <p:cNvPicPr>
            <a:picLocks noChangeAspect="1"/>
          </p:cNvPicPr>
          <p:nvPr/>
        </p:nvPicPr>
        <p:blipFill>
          <a:blip r:embed="rId2"/>
          <a:stretch>
            <a:fillRect/>
          </a:stretch>
        </p:blipFill>
        <p:spPr>
          <a:xfrm>
            <a:off x="457200" y="1417638"/>
            <a:ext cx="1484784" cy="1484784"/>
          </a:xfrm>
          <a:prstGeom prst="rect">
            <a:avLst/>
          </a:prstGeom>
        </p:spPr>
      </p:pic>
      <p:sp>
        <p:nvSpPr>
          <p:cNvPr id="5" name="CasellaDiTesto 4">
            <a:extLst>
              <a:ext uri="{FF2B5EF4-FFF2-40B4-BE49-F238E27FC236}">
                <a16:creationId xmlns:a16="http://schemas.microsoft.com/office/drawing/2014/main" id="{DF3F135B-4F2D-400A-977F-CC066283E7DA}"/>
              </a:ext>
            </a:extLst>
          </p:cNvPr>
          <p:cNvSpPr txBox="1"/>
          <p:nvPr/>
        </p:nvSpPr>
        <p:spPr>
          <a:xfrm>
            <a:off x="2483768" y="1844824"/>
            <a:ext cx="1484784" cy="369332"/>
          </a:xfrm>
          <a:prstGeom prst="rect">
            <a:avLst/>
          </a:prstGeom>
          <a:noFill/>
        </p:spPr>
        <p:txBody>
          <a:bodyPr wrap="square" rtlCol="0">
            <a:spAutoFit/>
          </a:bodyPr>
          <a:lstStyle/>
          <a:p>
            <a:r>
              <a:rPr lang="it-IT" b="1" dirty="0">
                <a:solidFill>
                  <a:srgbClr val="FF0000"/>
                </a:solidFill>
              </a:rPr>
              <a:t>DESIGN</a:t>
            </a:r>
          </a:p>
        </p:txBody>
      </p:sp>
      <p:pic>
        <p:nvPicPr>
          <p:cNvPr id="6" name="Immagine 5">
            <a:extLst>
              <a:ext uri="{FF2B5EF4-FFF2-40B4-BE49-F238E27FC236}">
                <a16:creationId xmlns:a16="http://schemas.microsoft.com/office/drawing/2014/main" id="{784E3372-AFC7-4103-B140-969AB897BB03}"/>
              </a:ext>
            </a:extLst>
          </p:cNvPr>
          <p:cNvPicPr>
            <a:picLocks noChangeAspect="1"/>
          </p:cNvPicPr>
          <p:nvPr/>
        </p:nvPicPr>
        <p:blipFill>
          <a:blip r:embed="rId3"/>
          <a:stretch>
            <a:fillRect/>
          </a:stretch>
        </p:blipFill>
        <p:spPr>
          <a:xfrm>
            <a:off x="310502" y="3154388"/>
            <a:ext cx="2635453" cy="1782068"/>
          </a:xfrm>
          <a:prstGeom prst="rect">
            <a:avLst/>
          </a:prstGeom>
        </p:spPr>
      </p:pic>
      <p:sp>
        <p:nvSpPr>
          <p:cNvPr id="7" name="CasellaDiTesto 6">
            <a:extLst>
              <a:ext uri="{FF2B5EF4-FFF2-40B4-BE49-F238E27FC236}">
                <a16:creationId xmlns:a16="http://schemas.microsoft.com/office/drawing/2014/main" id="{7C4451CA-B034-4726-BEE8-B7147C9845E8}"/>
              </a:ext>
            </a:extLst>
          </p:cNvPr>
          <p:cNvSpPr txBox="1"/>
          <p:nvPr/>
        </p:nvSpPr>
        <p:spPr>
          <a:xfrm>
            <a:off x="2483768" y="3950906"/>
            <a:ext cx="1484784" cy="369332"/>
          </a:xfrm>
          <a:prstGeom prst="rect">
            <a:avLst/>
          </a:prstGeom>
          <a:noFill/>
        </p:spPr>
        <p:txBody>
          <a:bodyPr wrap="square" rtlCol="0">
            <a:spAutoFit/>
          </a:bodyPr>
          <a:lstStyle/>
          <a:p>
            <a:r>
              <a:rPr lang="it-IT" b="1" dirty="0">
                <a:solidFill>
                  <a:srgbClr val="FF0000"/>
                </a:solidFill>
              </a:rPr>
              <a:t>CODING</a:t>
            </a:r>
          </a:p>
        </p:txBody>
      </p:sp>
      <p:pic>
        <p:nvPicPr>
          <p:cNvPr id="8" name="Immagine 7">
            <a:extLst>
              <a:ext uri="{FF2B5EF4-FFF2-40B4-BE49-F238E27FC236}">
                <a16:creationId xmlns:a16="http://schemas.microsoft.com/office/drawing/2014/main" id="{D954D580-0917-43DF-94CD-41980162BD6E}"/>
              </a:ext>
            </a:extLst>
          </p:cNvPr>
          <p:cNvPicPr>
            <a:picLocks noChangeAspect="1"/>
          </p:cNvPicPr>
          <p:nvPr/>
        </p:nvPicPr>
        <p:blipFill>
          <a:blip r:embed="rId4"/>
          <a:stretch>
            <a:fillRect/>
          </a:stretch>
        </p:blipFill>
        <p:spPr>
          <a:xfrm>
            <a:off x="107504" y="5203014"/>
            <a:ext cx="1979712" cy="1484784"/>
          </a:xfrm>
          <a:prstGeom prst="rect">
            <a:avLst/>
          </a:prstGeom>
        </p:spPr>
      </p:pic>
      <p:sp>
        <p:nvSpPr>
          <p:cNvPr id="9" name="CasellaDiTesto 8">
            <a:extLst>
              <a:ext uri="{FF2B5EF4-FFF2-40B4-BE49-F238E27FC236}">
                <a16:creationId xmlns:a16="http://schemas.microsoft.com/office/drawing/2014/main" id="{6ECFC93A-B563-449E-91E8-0B706B9C0DDE}"/>
              </a:ext>
            </a:extLst>
          </p:cNvPr>
          <p:cNvSpPr txBox="1"/>
          <p:nvPr/>
        </p:nvSpPr>
        <p:spPr>
          <a:xfrm>
            <a:off x="2483768" y="5930209"/>
            <a:ext cx="1484784" cy="369332"/>
          </a:xfrm>
          <a:prstGeom prst="rect">
            <a:avLst/>
          </a:prstGeom>
          <a:noFill/>
        </p:spPr>
        <p:txBody>
          <a:bodyPr wrap="square" rtlCol="0">
            <a:spAutoFit/>
          </a:bodyPr>
          <a:lstStyle/>
          <a:p>
            <a:r>
              <a:rPr lang="it-IT" b="1" dirty="0">
                <a:solidFill>
                  <a:srgbClr val="FF0000"/>
                </a:solidFill>
              </a:rPr>
              <a:t>V&amp;V</a:t>
            </a:r>
          </a:p>
        </p:txBody>
      </p:sp>
      <p:pic>
        <p:nvPicPr>
          <p:cNvPr id="10" name="Immagine 9">
            <a:extLst>
              <a:ext uri="{FF2B5EF4-FFF2-40B4-BE49-F238E27FC236}">
                <a16:creationId xmlns:a16="http://schemas.microsoft.com/office/drawing/2014/main" id="{A732F585-A3A5-4F8D-8A37-E5D5FC8E8281}"/>
              </a:ext>
            </a:extLst>
          </p:cNvPr>
          <p:cNvPicPr>
            <a:picLocks noChangeAspect="1"/>
          </p:cNvPicPr>
          <p:nvPr/>
        </p:nvPicPr>
        <p:blipFill>
          <a:blip r:embed="rId5"/>
          <a:stretch>
            <a:fillRect/>
          </a:stretch>
        </p:blipFill>
        <p:spPr>
          <a:xfrm>
            <a:off x="4477537" y="1359385"/>
            <a:ext cx="2252491" cy="1593924"/>
          </a:xfrm>
          <a:prstGeom prst="rect">
            <a:avLst/>
          </a:prstGeom>
        </p:spPr>
      </p:pic>
      <p:sp>
        <p:nvSpPr>
          <p:cNvPr id="11" name="CasellaDiTesto 10">
            <a:extLst>
              <a:ext uri="{FF2B5EF4-FFF2-40B4-BE49-F238E27FC236}">
                <a16:creationId xmlns:a16="http://schemas.microsoft.com/office/drawing/2014/main" id="{5B8B6455-0132-4FCF-941E-632498D92CC8}"/>
              </a:ext>
            </a:extLst>
          </p:cNvPr>
          <p:cNvSpPr txBox="1"/>
          <p:nvPr/>
        </p:nvSpPr>
        <p:spPr>
          <a:xfrm>
            <a:off x="6804248" y="1739571"/>
            <a:ext cx="1700808" cy="369332"/>
          </a:xfrm>
          <a:prstGeom prst="rect">
            <a:avLst/>
          </a:prstGeom>
          <a:noFill/>
        </p:spPr>
        <p:txBody>
          <a:bodyPr wrap="square" rtlCol="0">
            <a:spAutoFit/>
          </a:bodyPr>
          <a:lstStyle/>
          <a:p>
            <a:r>
              <a:rPr lang="it-IT" b="1" dirty="0">
                <a:solidFill>
                  <a:srgbClr val="FF0000"/>
                </a:solidFill>
              </a:rPr>
              <a:t>GOVERNANCE</a:t>
            </a:r>
          </a:p>
        </p:txBody>
      </p:sp>
      <p:pic>
        <p:nvPicPr>
          <p:cNvPr id="12" name="Immagine 11">
            <a:extLst>
              <a:ext uri="{FF2B5EF4-FFF2-40B4-BE49-F238E27FC236}">
                <a16:creationId xmlns:a16="http://schemas.microsoft.com/office/drawing/2014/main" id="{9157FCE1-501B-478B-8A67-B8B7A84120F2}"/>
              </a:ext>
            </a:extLst>
          </p:cNvPr>
          <p:cNvPicPr>
            <a:picLocks noChangeAspect="1"/>
          </p:cNvPicPr>
          <p:nvPr/>
        </p:nvPicPr>
        <p:blipFill>
          <a:blip r:embed="rId6"/>
          <a:stretch>
            <a:fillRect/>
          </a:stretch>
        </p:blipFill>
        <p:spPr>
          <a:xfrm>
            <a:off x="5119221" y="3602540"/>
            <a:ext cx="1268760" cy="1268760"/>
          </a:xfrm>
          <a:prstGeom prst="rect">
            <a:avLst/>
          </a:prstGeom>
        </p:spPr>
      </p:pic>
      <p:sp>
        <p:nvSpPr>
          <p:cNvPr id="13" name="CasellaDiTesto 12">
            <a:extLst>
              <a:ext uri="{FF2B5EF4-FFF2-40B4-BE49-F238E27FC236}">
                <a16:creationId xmlns:a16="http://schemas.microsoft.com/office/drawing/2014/main" id="{5EB0C0E6-E26E-46AD-9FDA-1B07CAC24D23}"/>
              </a:ext>
            </a:extLst>
          </p:cNvPr>
          <p:cNvSpPr txBox="1"/>
          <p:nvPr/>
        </p:nvSpPr>
        <p:spPr>
          <a:xfrm>
            <a:off x="6784622" y="4033641"/>
            <a:ext cx="1700808" cy="369332"/>
          </a:xfrm>
          <a:prstGeom prst="rect">
            <a:avLst/>
          </a:prstGeom>
          <a:noFill/>
        </p:spPr>
        <p:txBody>
          <a:bodyPr wrap="square" rtlCol="0">
            <a:spAutoFit/>
          </a:bodyPr>
          <a:lstStyle/>
          <a:p>
            <a:r>
              <a:rPr lang="it-IT" b="1" dirty="0">
                <a:solidFill>
                  <a:srgbClr val="FF0000"/>
                </a:solidFill>
              </a:rPr>
              <a:t>BEHAVIOUR</a:t>
            </a:r>
          </a:p>
        </p:txBody>
      </p:sp>
      <p:pic>
        <p:nvPicPr>
          <p:cNvPr id="14" name="Immagine 13">
            <a:extLst>
              <a:ext uri="{FF2B5EF4-FFF2-40B4-BE49-F238E27FC236}">
                <a16:creationId xmlns:a16="http://schemas.microsoft.com/office/drawing/2014/main" id="{6799CFEE-DD23-42C8-A9E7-CB251B3186EC}"/>
              </a:ext>
            </a:extLst>
          </p:cNvPr>
          <p:cNvPicPr>
            <a:picLocks noChangeAspect="1"/>
          </p:cNvPicPr>
          <p:nvPr/>
        </p:nvPicPr>
        <p:blipFill>
          <a:blip r:embed="rId7"/>
          <a:stretch>
            <a:fillRect/>
          </a:stretch>
        </p:blipFill>
        <p:spPr>
          <a:xfrm>
            <a:off x="4916035" y="5092643"/>
            <a:ext cx="1675131" cy="1675131"/>
          </a:xfrm>
          <a:prstGeom prst="rect">
            <a:avLst/>
          </a:prstGeom>
        </p:spPr>
      </p:pic>
      <p:sp>
        <p:nvSpPr>
          <p:cNvPr id="15" name="CasellaDiTesto 14">
            <a:extLst>
              <a:ext uri="{FF2B5EF4-FFF2-40B4-BE49-F238E27FC236}">
                <a16:creationId xmlns:a16="http://schemas.microsoft.com/office/drawing/2014/main" id="{27A1B807-2D44-4EB1-9E6B-F0B953B79B17}"/>
              </a:ext>
            </a:extLst>
          </p:cNvPr>
          <p:cNvSpPr txBox="1"/>
          <p:nvPr/>
        </p:nvSpPr>
        <p:spPr>
          <a:xfrm>
            <a:off x="6847816" y="5958379"/>
            <a:ext cx="1700808" cy="369332"/>
          </a:xfrm>
          <a:prstGeom prst="rect">
            <a:avLst/>
          </a:prstGeom>
          <a:noFill/>
        </p:spPr>
        <p:txBody>
          <a:bodyPr wrap="square" rtlCol="0">
            <a:spAutoFit/>
          </a:bodyPr>
          <a:lstStyle/>
          <a:p>
            <a:r>
              <a:rPr lang="it-IT" b="1" dirty="0">
                <a:solidFill>
                  <a:srgbClr val="FF0000"/>
                </a:solidFill>
              </a:rPr>
              <a:t>SETTINGS</a:t>
            </a:r>
          </a:p>
        </p:txBody>
      </p:sp>
    </p:spTree>
    <p:extLst>
      <p:ext uri="{BB962C8B-B14F-4D97-AF65-F5344CB8AC3E}">
        <p14:creationId xmlns:p14="http://schemas.microsoft.com/office/powerpoint/2010/main" val="1821111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6E19DC-E852-41AE-901D-A2CF3B4ADF78}"/>
              </a:ext>
            </a:extLst>
          </p:cNvPr>
          <p:cNvSpPr>
            <a:spLocks noGrp="1"/>
          </p:cNvSpPr>
          <p:nvPr>
            <p:ph type="title"/>
          </p:nvPr>
        </p:nvSpPr>
        <p:spPr/>
        <p:txBody>
          <a:bodyPr/>
          <a:lstStyle/>
          <a:p>
            <a:r>
              <a:rPr lang="it-IT" dirty="0"/>
              <a:t>Security </a:t>
            </a:r>
            <a:r>
              <a:rPr lang="it-IT" dirty="0" err="1"/>
              <a:t>Decision</a:t>
            </a:r>
            <a:r>
              <a:rPr lang="it-IT" dirty="0"/>
              <a:t> </a:t>
            </a:r>
            <a:r>
              <a:rPr lang="it-IT" dirty="0" err="1"/>
              <a:t>Making</a:t>
            </a:r>
            <a:endParaRPr lang="it-IT" dirty="0"/>
          </a:p>
        </p:txBody>
      </p:sp>
      <p:sp>
        <p:nvSpPr>
          <p:cNvPr id="3" name="Segnaposto contenuto 2">
            <a:extLst>
              <a:ext uri="{FF2B5EF4-FFF2-40B4-BE49-F238E27FC236}">
                <a16:creationId xmlns:a16="http://schemas.microsoft.com/office/drawing/2014/main" id="{F773EB0B-9CBD-4033-B491-98E09ED3AAF4}"/>
              </a:ext>
            </a:extLst>
          </p:cNvPr>
          <p:cNvSpPr>
            <a:spLocks noGrp="1"/>
          </p:cNvSpPr>
          <p:nvPr>
            <p:ph idx="1"/>
          </p:nvPr>
        </p:nvSpPr>
        <p:spPr/>
        <p:txBody>
          <a:bodyPr/>
          <a:lstStyle/>
          <a:p>
            <a:r>
              <a:rPr lang="it-IT" dirty="0"/>
              <a:t>Security </a:t>
            </a:r>
            <a:r>
              <a:rPr lang="it-IT" dirty="0" err="1"/>
              <a:t>Responsibilities</a:t>
            </a:r>
            <a:endParaRPr lang="it-IT" dirty="0"/>
          </a:p>
          <a:p>
            <a:r>
              <a:rPr lang="it-IT" dirty="0"/>
              <a:t>Third party (</a:t>
            </a:r>
            <a:r>
              <a:rPr lang="it-IT" dirty="0" err="1"/>
              <a:t>pentest</a:t>
            </a:r>
            <a:r>
              <a:rPr lang="it-IT" dirty="0"/>
              <a:t>, </a:t>
            </a:r>
            <a:r>
              <a:rPr lang="it-IT" dirty="0" err="1"/>
              <a:t>assessment</a:t>
            </a:r>
            <a:r>
              <a:rPr lang="it-IT" dirty="0"/>
              <a:t>, network design &amp; </a:t>
            </a:r>
            <a:r>
              <a:rPr lang="it-IT" dirty="0" err="1"/>
              <a:t>maintenance</a:t>
            </a:r>
            <a:r>
              <a:rPr lang="it-IT" dirty="0"/>
              <a:t>, network </a:t>
            </a:r>
            <a:r>
              <a:rPr lang="it-IT" dirty="0" err="1"/>
              <a:t>administration</a:t>
            </a:r>
            <a:r>
              <a:rPr lang="it-IT" dirty="0"/>
              <a:t>)</a:t>
            </a:r>
          </a:p>
          <a:p>
            <a:r>
              <a:rPr lang="it-IT" dirty="0" err="1"/>
              <a:t>Clerances</a:t>
            </a:r>
            <a:endParaRPr lang="it-IT" dirty="0"/>
          </a:p>
          <a:p>
            <a:r>
              <a:rPr lang="it-IT" dirty="0"/>
              <a:t>Real access &amp; </a:t>
            </a:r>
            <a:r>
              <a:rPr lang="it-IT" dirty="0" err="1"/>
              <a:t>accounting</a:t>
            </a:r>
            <a:endParaRPr lang="it-IT" dirty="0"/>
          </a:p>
          <a:p>
            <a:r>
              <a:rPr lang="it-IT" dirty="0"/>
              <a:t>&amp; </a:t>
            </a:r>
            <a:r>
              <a:rPr lang="it-IT" dirty="0" err="1"/>
              <a:t>Much</a:t>
            </a:r>
            <a:r>
              <a:rPr lang="it-IT" dirty="0"/>
              <a:t> more</a:t>
            </a:r>
          </a:p>
        </p:txBody>
      </p:sp>
    </p:spTree>
    <p:extLst>
      <p:ext uri="{BB962C8B-B14F-4D97-AF65-F5344CB8AC3E}">
        <p14:creationId xmlns:p14="http://schemas.microsoft.com/office/powerpoint/2010/main" val="5676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history">
            <a:extLst>
              <a:ext uri="{FF2B5EF4-FFF2-40B4-BE49-F238E27FC236}">
                <a16:creationId xmlns:a16="http://schemas.microsoft.com/office/drawing/2014/main" id="{92D115CF-8E24-4217-A795-9E673E013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22520" cy="665956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570FEB83-DA9D-4B0E-8D47-3EBF119C116F}"/>
              </a:ext>
            </a:extLst>
          </p:cNvPr>
          <p:cNvSpPr txBox="1"/>
          <p:nvPr/>
        </p:nvSpPr>
        <p:spPr>
          <a:xfrm rot="20463571">
            <a:off x="192905" y="261610"/>
            <a:ext cx="5040560" cy="923330"/>
          </a:xfrm>
          <a:prstGeom prst="rect">
            <a:avLst/>
          </a:prstGeom>
          <a:noFill/>
        </p:spPr>
        <p:txBody>
          <a:bodyPr wrap="square" rtlCol="0">
            <a:spAutoFit/>
          </a:bodyPr>
          <a:lstStyle/>
          <a:p>
            <a:r>
              <a:rPr lang="it-IT" sz="5400" dirty="0">
                <a:solidFill>
                  <a:schemeClr val="bg1"/>
                </a:solidFill>
                <a:latin typeface="Blackadder ITC" panose="04020505051007020D02" pitchFamily="82" charset="0"/>
              </a:rPr>
              <a:t>(</a:t>
            </a:r>
            <a:r>
              <a:rPr lang="it-IT" sz="5400" dirty="0" err="1">
                <a:solidFill>
                  <a:schemeClr val="bg1"/>
                </a:solidFill>
                <a:latin typeface="Blackadder ITC" panose="04020505051007020D02" pitchFamily="82" charset="0"/>
              </a:rPr>
              <a:t>Hacking</a:t>
            </a:r>
            <a:r>
              <a:rPr lang="it-IT" sz="5400" dirty="0">
                <a:solidFill>
                  <a:schemeClr val="bg1"/>
                </a:solidFill>
                <a:latin typeface="Blackadder ITC" panose="04020505051007020D02" pitchFamily="82" charset="0"/>
              </a:rPr>
              <a:t>) </a:t>
            </a:r>
          </a:p>
        </p:txBody>
      </p:sp>
    </p:spTree>
    <p:extLst>
      <p:ext uri="{BB962C8B-B14F-4D97-AF65-F5344CB8AC3E}">
        <p14:creationId xmlns:p14="http://schemas.microsoft.com/office/powerpoint/2010/main" val="4182524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EBFFDD-C8EA-49E1-BD24-3D224AC56675}"/>
              </a:ext>
            </a:extLst>
          </p:cNvPr>
          <p:cNvSpPr>
            <a:spLocks noGrp="1"/>
          </p:cNvSpPr>
          <p:nvPr>
            <p:ph type="title"/>
          </p:nvPr>
        </p:nvSpPr>
        <p:spPr/>
        <p:txBody>
          <a:bodyPr/>
          <a:lstStyle/>
          <a:p>
            <a:endParaRPr lang="it-IT"/>
          </a:p>
        </p:txBody>
      </p:sp>
      <p:pic>
        <p:nvPicPr>
          <p:cNvPr id="5" name="Immagine 4">
            <a:extLst>
              <a:ext uri="{FF2B5EF4-FFF2-40B4-BE49-F238E27FC236}">
                <a16:creationId xmlns:a16="http://schemas.microsoft.com/office/drawing/2014/main" id="{F79C452A-8B7C-49F6-8D51-4B63885DC17B}"/>
              </a:ext>
            </a:extLst>
          </p:cNvPr>
          <p:cNvPicPr>
            <a:picLocks noChangeAspect="1"/>
          </p:cNvPicPr>
          <p:nvPr/>
        </p:nvPicPr>
        <p:blipFill>
          <a:blip r:embed="rId3"/>
          <a:stretch>
            <a:fillRect/>
          </a:stretch>
        </p:blipFill>
        <p:spPr>
          <a:xfrm>
            <a:off x="1995487" y="2405062"/>
            <a:ext cx="5153025" cy="2047875"/>
          </a:xfrm>
          <a:prstGeom prst="rect">
            <a:avLst/>
          </a:prstGeom>
        </p:spPr>
      </p:pic>
      <p:pic>
        <p:nvPicPr>
          <p:cNvPr id="1028" name="Picture 4" descr="Risultati immagini per captain crunch phreaking">
            <a:extLst>
              <a:ext uri="{FF2B5EF4-FFF2-40B4-BE49-F238E27FC236}">
                <a16:creationId xmlns:a16="http://schemas.microsoft.com/office/drawing/2014/main" id="{3C477FD5-E5FC-44B5-8226-D12523480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24" y="4447730"/>
            <a:ext cx="2486025"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sultati immagini per captain crunch">
            <a:extLst>
              <a:ext uri="{FF2B5EF4-FFF2-40B4-BE49-F238E27FC236}">
                <a16:creationId xmlns:a16="http://schemas.microsoft.com/office/drawing/2014/main" id="{D02E73E6-CA6C-4093-9215-166A97DE84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7652" y="4598665"/>
            <a:ext cx="1536348" cy="2259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37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80C04EA-5B14-45D4-87B8-68F85C20A1E3}"/>
              </a:ext>
            </a:extLst>
          </p:cNvPr>
          <p:cNvSpPr>
            <a:spLocks noGrp="1"/>
          </p:cNvSpPr>
          <p:nvPr>
            <p:ph idx="1"/>
          </p:nvPr>
        </p:nvSpPr>
        <p:spPr/>
        <p:txBody>
          <a:bodyPr>
            <a:normAutofit lnSpcReduction="10000"/>
          </a:bodyPr>
          <a:lstStyle/>
          <a:p>
            <a:r>
              <a:rPr lang="it-IT" dirty="0">
                <a:solidFill>
                  <a:srgbClr val="FF0000"/>
                </a:solidFill>
              </a:rPr>
              <a:t>1960</a:t>
            </a:r>
            <a:r>
              <a:rPr lang="it-IT" dirty="0"/>
              <a:t>: </a:t>
            </a:r>
            <a:r>
              <a:rPr lang="it-IT" dirty="0" err="1"/>
              <a:t>Hacking</a:t>
            </a:r>
            <a:r>
              <a:rPr lang="it-IT" dirty="0"/>
              <a:t> </a:t>
            </a:r>
            <a:r>
              <a:rPr lang="it-IT" dirty="0" err="1"/>
              <a:t>begins</a:t>
            </a:r>
            <a:r>
              <a:rPr lang="it-IT" dirty="0"/>
              <a:t> in the 60s, </a:t>
            </a:r>
            <a:r>
              <a:rPr lang="it-IT" dirty="0" err="1"/>
              <a:t>mostly</a:t>
            </a:r>
            <a:r>
              <a:rPr lang="it-IT" dirty="0"/>
              <a:t> </a:t>
            </a:r>
            <a:r>
              <a:rPr lang="it-IT" dirty="0" err="1"/>
              <a:t>at</a:t>
            </a:r>
            <a:r>
              <a:rPr lang="it-IT" dirty="0"/>
              <a:t> </a:t>
            </a:r>
            <a:r>
              <a:rPr lang="it-IT" b="1" dirty="0">
                <a:solidFill>
                  <a:srgbClr val="FF0000"/>
                </a:solidFill>
              </a:rPr>
              <a:t>MIT</a:t>
            </a:r>
            <a:r>
              <a:rPr lang="it-IT" dirty="0"/>
              <a:t> to bypass or </a:t>
            </a:r>
            <a:r>
              <a:rPr lang="it-IT" dirty="0" err="1"/>
              <a:t>improve</a:t>
            </a:r>
            <a:r>
              <a:rPr lang="it-IT" dirty="0"/>
              <a:t> </a:t>
            </a:r>
            <a:r>
              <a:rPr lang="it-IT" dirty="0" err="1"/>
              <a:t>operation</a:t>
            </a:r>
            <a:r>
              <a:rPr lang="it-IT" dirty="0"/>
              <a:t> of systems</a:t>
            </a:r>
          </a:p>
          <a:p>
            <a:r>
              <a:rPr lang="it-IT" dirty="0">
                <a:solidFill>
                  <a:srgbClr val="FF0000"/>
                </a:solidFill>
              </a:rPr>
              <a:t>1971</a:t>
            </a:r>
            <a:r>
              <a:rPr lang="it-IT" dirty="0"/>
              <a:t>: John </a:t>
            </a:r>
            <a:r>
              <a:rPr lang="it-IT" dirty="0" err="1"/>
              <a:t>Droper</a:t>
            </a:r>
            <a:r>
              <a:rPr lang="it-IT" dirty="0"/>
              <a:t>, </a:t>
            </a:r>
            <a:r>
              <a:rPr lang="it-IT" dirty="0" err="1"/>
              <a:t>aka</a:t>
            </a:r>
            <a:r>
              <a:rPr lang="it-IT" dirty="0"/>
              <a:t> </a:t>
            </a:r>
            <a:r>
              <a:rPr lang="it-IT" b="1" dirty="0" err="1">
                <a:solidFill>
                  <a:srgbClr val="FF0000"/>
                </a:solidFill>
              </a:rPr>
              <a:t>Captain</a:t>
            </a:r>
            <a:r>
              <a:rPr lang="it-IT" b="1" dirty="0">
                <a:solidFill>
                  <a:srgbClr val="FF0000"/>
                </a:solidFill>
              </a:rPr>
              <a:t> </a:t>
            </a:r>
            <a:r>
              <a:rPr lang="it-IT" b="1" dirty="0" err="1">
                <a:solidFill>
                  <a:srgbClr val="FF0000"/>
                </a:solidFill>
              </a:rPr>
              <a:t>Crunch</a:t>
            </a:r>
            <a:r>
              <a:rPr lang="it-IT" dirty="0"/>
              <a:t>, </a:t>
            </a:r>
            <a:r>
              <a:rPr lang="it-IT" dirty="0" err="1"/>
              <a:t>invents</a:t>
            </a:r>
            <a:r>
              <a:rPr lang="it-IT" dirty="0"/>
              <a:t> the blue box, a </a:t>
            </a:r>
            <a:r>
              <a:rPr lang="it-IT" dirty="0" err="1"/>
              <a:t>method</a:t>
            </a:r>
            <a:r>
              <a:rPr lang="it-IT" dirty="0"/>
              <a:t> for </a:t>
            </a:r>
            <a:r>
              <a:rPr lang="it-IT" dirty="0" err="1"/>
              <a:t>doing</a:t>
            </a:r>
            <a:r>
              <a:rPr lang="it-IT" dirty="0"/>
              <a:t> free long </a:t>
            </a:r>
            <a:r>
              <a:rPr lang="it-IT" dirty="0" err="1"/>
              <a:t>distance</a:t>
            </a:r>
            <a:r>
              <a:rPr lang="it-IT" dirty="0"/>
              <a:t> </a:t>
            </a:r>
            <a:r>
              <a:rPr lang="it-IT" dirty="0" err="1"/>
              <a:t>phone</a:t>
            </a:r>
            <a:r>
              <a:rPr lang="it-IT" dirty="0"/>
              <a:t> </a:t>
            </a:r>
            <a:r>
              <a:rPr lang="it-IT" dirty="0" err="1"/>
              <a:t>calls</a:t>
            </a:r>
            <a:r>
              <a:rPr lang="it-IT" dirty="0"/>
              <a:t> with a </a:t>
            </a:r>
            <a:r>
              <a:rPr lang="it-IT" dirty="0" err="1"/>
              <a:t>whistle</a:t>
            </a:r>
            <a:r>
              <a:rPr lang="it-IT" dirty="0"/>
              <a:t> </a:t>
            </a:r>
            <a:r>
              <a:rPr lang="it-IT" dirty="0" err="1"/>
              <a:t>toy</a:t>
            </a:r>
            <a:r>
              <a:rPr lang="it-IT" dirty="0"/>
              <a:t> </a:t>
            </a:r>
            <a:r>
              <a:rPr lang="it-IT" dirty="0" err="1"/>
              <a:t>given</a:t>
            </a:r>
            <a:r>
              <a:rPr lang="it-IT" dirty="0"/>
              <a:t> </a:t>
            </a:r>
            <a:r>
              <a:rPr lang="it-IT" dirty="0" err="1"/>
              <a:t>away</a:t>
            </a:r>
            <a:r>
              <a:rPr lang="it-IT" dirty="0"/>
              <a:t> with </a:t>
            </a:r>
            <a:r>
              <a:rPr lang="it-IT" dirty="0" err="1"/>
              <a:t>Cap’n</a:t>
            </a:r>
            <a:r>
              <a:rPr lang="it-IT" dirty="0"/>
              <a:t> </a:t>
            </a:r>
            <a:r>
              <a:rPr lang="it-IT" dirty="0" err="1"/>
              <a:t>Crunch</a:t>
            </a:r>
            <a:r>
              <a:rPr lang="it-IT" dirty="0"/>
              <a:t> </a:t>
            </a:r>
            <a:r>
              <a:rPr lang="it-IT" dirty="0" err="1"/>
              <a:t>cereals</a:t>
            </a:r>
            <a:endParaRPr lang="it-IT" dirty="0"/>
          </a:p>
          <a:p>
            <a:r>
              <a:rPr lang="it-IT" b="1" dirty="0">
                <a:solidFill>
                  <a:srgbClr val="FF0000"/>
                </a:solidFill>
              </a:rPr>
              <a:t>1972</a:t>
            </a:r>
            <a:r>
              <a:rPr lang="it-IT" dirty="0"/>
              <a:t>: Steve </a:t>
            </a:r>
            <a:r>
              <a:rPr lang="it-IT" dirty="0" err="1"/>
              <a:t>Wozniak</a:t>
            </a:r>
            <a:r>
              <a:rPr lang="it-IT" dirty="0"/>
              <a:t> and Steve Jobs </a:t>
            </a:r>
            <a:r>
              <a:rPr lang="it-IT" dirty="0" err="1"/>
              <a:t>learn</a:t>
            </a:r>
            <a:r>
              <a:rPr lang="it-IT" dirty="0"/>
              <a:t> the art of </a:t>
            </a:r>
            <a:r>
              <a:rPr lang="it-IT" b="1" dirty="0" err="1">
                <a:solidFill>
                  <a:srgbClr val="FF0000"/>
                </a:solidFill>
              </a:rPr>
              <a:t>Phreaking</a:t>
            </a:r>
            <a:r>
              <a:rPr lang="it-IT" dirty="0"/>
              <a:t>, </a:t>
            </a:r>
            <a:r>
              <a:rPr lang="it-IT" dirty="0" err="1"/>
              <a:t>taking</a:t>
            </a:r>
            <a:r>
              <a:rPr lang="it-IT" dirty="0"/>
              <a:t> the </a:t>
            </a:r>
            <a:r>
              <a:rPr lang="it-IT" dirty="0" err="1"/>
              <a:t>name</a:t>
            </a:r>
            <a:r>
              <a:rPr lang="it-IT" dirty="0"/>
              <a:t> of Berkeley Blue (</a:t>
            </a:r>
            <a:r>
              <a:rPr lang="it-IT" dirty="0" err="1"/>
              <a:t>Woz</a:t>
            </a:r>
            <a:r>
              <a:rPr lang="it-IT" dirty="0"/>
              <a:t>) and </a:t>
            </a:r>
            <a:r>
              <a:rPr lang="it-IT" dirty="0" err="1"/>
              <a:t>Oaf</a:t>
            </a:r>
            <a:r>
              <a:rPr lang="it-IT" dirty="0"/>
              <a:t> </a:t>
            </a:r>
            <a:r>
              <a:rPr lang="it-IT" dirty="0" err="1"/>
              <a:t>Tobar</a:t>
            </a:r>
            <a:r>
              <a:rPr lang="it-IT" dirty="0"/>
              <a:t> (Jobs)</a:t>
            </a:r>
          </a:p>
        </p:txBody>
      </p:sp>
      <p:pic>
        <p:nvPicPr>
          <p:cNvPr id="4" name="Immagine 3">
            <a:extLst>
              <a:ext uri="{FF2B5EF4-FFF2-40B4-BE49-F238E27FC236}">
                <a16:creationId xmlns:a16="http://schemas.microsoft.com/office/drawing/2014/main" id="{9274D132-1E6F-4574-B3EA-4A1CCD799FBE}"/>
              </a:ext>
            </a:extLst>
          </p:cNvPr>
          <p:cNvPicPr>
            <a:picLocks noChangeAspect="1"/>
          </p:cNvPicPr>
          <p:nvPr/>
        </p:nvPicPr>
        <p:blipFill>
          <a:blip r:embed="rId2"/>
          <a:stretch>
            <a:fillRect/>
          </a:stretch>
        </p:blipFill>
        <p:spPr>
          <a:xfrm>
            <a:off x="683568" y="260648"/>
            <a:ext cx="1077201" cy="967449"/>
          </a:xfrm>
          <a:prstGeom prst="rect">
            <a:avLst/>
          </a:prstGeom>
        </p:spPr>
      </p:pic>
    </p:spTree>
    <p:extLst>
      <p:ext uri="{BB962C8B-B14F-4D97-AF65-F5344CB8AC3E}">
        <p14:creationId xmlns:p14="http://schemas.microsoft.com/office/powerpoint/2010/main" val="10615963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5D2E345-9793-480C-894D-56B75E3CDBD6}"/>
              </a:ext>
            </a:extLst>
          </p:cNvPr>
          <p:cNvSpPr>
            <a:spLocks noGrp="1"/>
          </p:cNvSpPr>
          <p:nvPr>
            <p:ph idx="1"/>
          </p:nvPr>
        </p:nvSpPr>
        <p:spPr/>
        <p:txBody>
          <a:bodyPr>
            <a:normAutofit lnSpcReduction="10000"/>
          </a:bodyPr>
          <a:lstStyle/>
          <a:p>
            <a:r>
              <a:rPr lang="it-IT" dirty="0">
                <a:solidFill>
                  <a:srgbClr val="FF0000"/>
                </a:solidFill>
              </a:rPr>
              <a:t>1981</a:t>
            </a:r>
            <a:r>
              <a:rPr lang="it-IT" dirty="0"/>
              <a:t>: </a:t>
            </a:r>
            <a:r>
              <a:rPr lang="it-IT" b="1" dirty="0">
                <a:solidFill>
                  <a:srgbClr val="FF0000"/>
                </a:solidFill>
              </a:rPr>
              <a:t>Chaos Computer Club</a:t>
            </a:r>
            <a:r>
              <a:rPr lang="it-IT" dirty="0"/>
              <a:t>, the </a:t>
            </a:r>
            <a:r>
              <a:rPr lang="it-IT" dirty="0" err="1"/>
              <a:t>largest</a:t>
            </a:r>
            <a:r>
              <a:rPr lang="it-IT" dirty="0"/>
              <a:t> </a:t>
            </a:r>
            <a:r>
              <a:rPr lang="it-IT" dirty="0" err="1"/>
              <a:t>European</a:t>
            </a:r>
            <a:r>
              <a:rPr lang="it-IT" dirty="0"/>
              <a:t> </a:t>
            </a:r>
            <a:r>
              <a:rPr lang="it-IT" dirty="0" err="1"/>
              <a:t>Association</a:t>
            </a:r>
            <a:r>
              <a:rPr lang="it-IT" dirty="0"/>
              <a:t> of hackers </a:t>
            </a:r>
            <a:r>
              <a:rPr lang="it-IT" dirty="0" err="1"/>
              <a:t>is</a:t>
            </a:r>
            <a:r>
              <a:rPr lang="it-IT" dirty="0"/>
              <a:t> </a:t>
            </a:r>
            <a:r>
              <a:rPr lang="it-IT" dirty="0" err="1"/>
              <a:t>Founded</a:t>
            </a:r>
            <a:r>
              <a:rPr lang="it-IT" dirty="0"/>
              <a:t>.</a:t>
            </a:r>
          </a:p>
          <a:p>
            <a:r>
              <a:rPr lang="it-IT" dirty="0">
                <a:solidFill>
                  <a:srgbClr val="FF0000"/>
                </a:solidFill>
              </a:rPr>
              <a:t>1984</a:t>
            </a:r>
            <a:r>
              <a:rPr lang="it-IT" dirty="0"/>
              <a:t>: </a:t>
            </a:r>
            <a:r>
              <a:rPr lang="it-IT" b="1" dirty="0">
                <a:solidFill>
                  <a:srgbClr val="FF0000"/>
                </a:solidFill>
              </a:rPr>
              <a:t>2600</a:t>
            </a:r>
            <a:r>
              <a:rPr lang="it-IT" dirty="0"/>
              <a:t> the first </a:t>
            </a:r>
            <a:r>
              <a:rPr lang="it-IT" dirty="0" err="1"/>
              <a:t>quaterly</a:t>
            </a:r>
            <a:r>
              <a:rPr lang="it-IT" dirty="0"/>
              <a:t> of </a:t>
            </a:r>
            <a:r>
              <a:rPr lang="it-IT" dirty="0" err="1"/>
              <a:t>hacking</a:t>
            </a:r>
            <a:r>
              <a:rPr lang="it-IT" dirty="0"/>
              <a:t> </a:t>
            </a:r>
            <a:r>
              <a:rPr lang="it-IT" dirty="0" err="1"/>
              <a:t>is</a:t>
            </a:r>
            <a:r>
              <a:rPr lang="it-IT" dirty="0"/>
              <a:t> </a:t>
            </a:r>
            <a:r>
              <a:rPr lang="it-IT" dirty="0" err="1"/>
              <a:t>published</a:t>
            </a:r>
            <a:endParaRPr lang="it-IT" dirty="0"/>
          </a:p>
          <a:p>
            <a:r>
              <a:rPr lang="it-IT" dirty="0">
                <a:solidFill>
                  <a:srgbClr val="FF0000"/>
                </a:solidFill>
              </a:rPr>
              <a:t>1986</a:t>
            </a:r>
            <a:r>
              <a:rPr lang="it-IT" dirty="0"/>
              <a:t>: The </a:t>
            </a:r>
            <a:r>
              <a:rPr lang="it-IT" b="1" dirty="0">
                <a:solidFill>
                  <a:srgbClr val="FF0000"/>
                </a:solidFill>
              </a:rPr>
              <a:t>Computer </a:t>
            </a:r>
            <a:r>
              <a:rPr lang="it-IT" b="1" dirty="0" err="1">
                <a:solidFill>
                  <a:srgbClr val="FF0000"/>
                </a:solidFill>
              </a:rPr>
              <a:t>Abuse</a:t>
            </a:r>
            <a:r>
              <a:rPr lang="it-IT" b="1" dirty="0">
                <a:solidFill>
                  <a:srgbClr val="FF0000"/>
                </a:solidFill>
              </a:rPr>
              <a:t> and </a:t>
            </a:r>
            <a:r>
              <a:rPr lang="it-IT" b="1" dirty="0" err="1">
                <a:solidFill>
                  <a:srgbClr val="FF0000"/>
                </a:solidFill>
              </a:rPr>
              <a:t>Fraud</a:t>
            </a:r>
            <a:r>
              <a:rPr lang="it-IT" b="1" dirty="0">
                <a:solidFill>
                  <a:srgbClr val="FF0000"/>
                </a:solidFill>
              </a:rPr>
              <a:t> Act </a:t>
            </a:r>
            <a:r>
              <a:rPr lang="it-IT" dirty="0" err="1"/>
              <a:t>is</a:t>
            </a:r>
            <a:r>
              <a:rPr lang="it-IT" dirty="0"/>
              <a:t> </a:t>
            </a:r>
            <a:r>
              <a:rPr lang="it-IT" dirty="0" err="1"/>
              <a:t>passed</a:t>
            </a:r>
            <a:r>
              <a:rPr lang="it-IT" dirty="0"/>
              <a:t> </a:t>
            </a:r>
            <a:r>
              <a:rPr lang="it-IT" dirty="0" err="1"/>
              <a:t>at</a:t>
            </a:r>
            <a:r>
              <a:rPr lang="it-IT" dirty="0"/>
              <a:t> the </a:t>
            </a:r>
            <a:r>
              <a:rPr lang="it-IT" dirty="0" err="1"/>
              <a:t>Congress</a:t>
            </a:r>
            <a:endParaRPr lang="it-IT" dirty="0"/>
          </a:p>
          <a:p>
            <a:r>
              <a:rPr lang="it-IT" dirty="0">
                <a:solidFill>
                  <a:srgbClr val="FF0000"/>
                </a:solidFill>
              </a:rPr>
              <a:t>1988</a:t>
            </a:r>
            <a:r>
              <a:rPr lang="it-IT" dirty="0"/>
              <a:t>: </a:t>
            </a:r>
            <a:r>
              <a:rPr lang="it-IT" b="1" dirty="0">
                <a:solidFill>
                  <a:srgbClr val="FF0000"/>
                </a:solidFill>
              </a:rPr>
              <a:t>Kevin </a:t>
            </a:r>
            <a:r>
              <a:rPr lang="it-IT" b="1" dirty="0" err="1">
                <a:solidFill>
                  <a:srgbClr val="FF0000"/>
                </a:solidFill>
              </a:rPr>
              <a:t>Poulsen</a:t>
            </a:r>
            <a:r>
              <a:rPr lang="it-IT" b="1" dirty="0">
                <a:solidFill>
                  <a:srgbClr val="FF0000"/>
                </a:solidFill>
              </a:rPr>
              <a:t> </a:t>
            </a:r>
            <a:r>
              <a:rPr lang="it-IT" dirty="0"/>
              <a:t>(Dark Dante) </a:t>
            </a:r>
            <a:r>
              <a:rPr lang="it-IT" dirty="0" err="1"/>
              <a:t>hacks</a:t>
            </a:r>
            <a:r>
              <a:rPr lang="it-IT" dirty="0"/>
              <a:t> a </a:t>
            </a:r>
            <a:r>
              <a:rPr lang="it-IT" dirty="0" err="1"/>
              <a:t>federal</a:t>
            </a:r>
            <a:r>
              <a:rPr lang="it-IT" dirty="0"/>
              <a:t> computer network, </a:t>
            </a:r>
            <a:r>
              <a:rPr lang="it-IT" dirty="0" err="1"/>
              <a:t>pursued</a:t>
            </a:r>
            <a:r>
              <a:rPr lang="it-IT" dirty="0"/>
              <a:t> by the </a:t>
            </a:r>
            <a:r>
              <a:rPr lang="it-IT" dirty="0" err="1"/>
              <a:t>police</a:t>
            </a:r>
            <a:r>
              <a:rPr lang="it-IT" dirty="0"/>
              <a:t>, </a:t>
            </a:r>
            <a:r>
              <a:rPr lang="it-IT" dirty="0" err="1"/>
              <a:t>ending</a:t>
            </a:r>
            <a:r>
              <a:rPr lang="it-IT" dirty="0"/>
              <a:t> in </a:t>
            </a:r>
            <a:r>
              <a:rPr lang="it-IT" dirty="0" err="1"/>
              <a:t>hiding</a:t>
            </a:r>
            <a:endParaRPr lang="it-IT" dirty="0"/>
          </a:p>
          <a:p>
            <a:endParaRPr lang="it-IT" dirty="0"/>
          </a:p>
        </p:txBody>
      </p:sp>
      <p:pic>
        <p:nvPicPr>
          <p:cNvPr id="4" name="Immagine 3">
            <a:extLst>
              <a:ext uri="{FF2B5EF4-FFF2-40B4-BE49-F238E27FC236}">
                <a16:creationId xmlns:a16="http://schemas.microsoft.com/office/drawing/2014/main" id="{E7C6746C-2FCC-4D37-9ECF-879E45B73A08}"/>
              </a:ext>
            </a:extLst>
          </p:cNvPr>
          <p:cNvPicPr>
            <a:picLocks noChangeAspect="1"/>
          </p:cNvPicPr>
          <p:nvPr/>
        </p:nvPicPr>
        <p:blipFill>
          <a:blip r:embed="rId2"/>
          <a:stretch>
            <a:fillRect/>
          </a:stretch>
        </p:blipFill>
        <p:spPr>
          <a:xfrm flipH="1">
            <a:off x="1619672" y="260648"/>
            <a:ext cx="1046527" cy="967449"/>
          </a:xfrm>
          <a:prstGeom prst="rect">
            <a:avLst/>
          </a:prstGeom>
        </p:spPr>
      </p:pic>
    </p:spTree>
    <p:extLst>
      <p:ext uri="{BB962C8B-B14F-4D97-AF65-F5344CB8AC3E}">
        <p14:creationId xmlns:p14="http://schemas.microsoft.com/office/powerpoint/2010/main" val="3339295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291E550-4E06-4DB2-ABE9-DBA98AB611BE}"/>
              </a:ext>
            </a:extLst>
          </p:cNvPr>
          <p:cNvSpPr>
            <a:spLocks noGrp="1"/>
          </p:cNvSpPr>
          <p:nvPr>
            <p:ph idx="1"/>
          </p:nvPr>
        </p:nvSpPr>
        <p:spPr/>
        <p:txBody>
          <a:bodyPr>
            <a:normAutofit fontScale="92500" lnSpcReduction="20000"/>
          </a:bodyPr>
          <a:lstStyle/>
          <a:p>
            <a:r>
              <a:rPr lang="it-IT" dirty="0">
                <a:solidFill>
                  <a:srgbClr val="FF0000"/>
                </a:solidFill>
              </a:rPr>
              <a:t>1988:</a:t>
            </a:r>
            <a:r>
              <a:rPr lang="it-IT" dirty="0"/>
              <a:t> </a:t>
            </a:r>
            <a:r>
              <a:rPr lang="it-IT" dirty="0">
                <a:solidFill>
                  <a:srgbClr val="FF0000"/>
                </a:solidFill>
              </a:rPr>
              <a:t>Robert </a:t>
            </a:r>
            <a:r>
              <a:rPr lang="it-IT" dirty="0" err="1">
                <a:solidFill>
                  <a:srgbClr val="FF0000"/>
                </a:solidFill>
              </a:rPr>
              <a:t>Morris</a:t>
            </a:r>
            <a:r>
              <a:rPr lang="it-IT" dirty="0">
                <a:solidFill>
                  <a:srgbClr val="FF0000"/>
                </a:solidFill>
              </a:rPr>
              <a:t> </a:t>
            </a:r>
            <a:r>
              <a:rPr lang="it-IT" dirty="0" err="1"/>
              <a:t>developed</a:t>
            </a:r>
            <a:r>
              <a:rPr lang="it-IT" dirty="0"/>
              <a:t> the </a:t>
            </a:r>
            <a:r>
              <a:rPr lang="it-IT" dirty="0" err="1"/>
              <a:t>Morris</a:t>
            </a:r>
            <a:r>
              <a:rPr lang="it-IT" dirty="0"/>
              <a:t> </a:t>
            </a:r>
            <a:r>
              <a:rPr lang="it-IT" dirty="0" err="1"/>
              <a:t>Worm</a:t>
            </a:r>
            <a:r>
              <a:rPr lang="it-IT" dirty="0"/>
              <a:t>, the first </a:t>
            </a:r>
            <a:r>
              <a:rPr lang="it-IT" dirty="0" err="1"/>
              <a:t>Worm</a:t>
            </a:r>
            <a:r>
              <a:rPr lang="it-IT" dirty="0"/>
              <a:t> </a:t>
            </a:r>
            <a:r>
              <a:rPr lang="it-IT" dirty="0" err="1"/>
              <a:t>ever</a:t>
            </a:r>
            <a:endParaRPr lang="it-IT" dirty="0"/>
          </a:p>
          <a:p>
            <a:r>
              <a:rPr lang="it-IT" dirty="0">
                <a:solidFill>
                  <a:srgbClr val="FF0000"/>
                </a:solidFill>
              </a:rPr>
              <a:t>1989: </a:t>
            </a:r>
            <a:r>
              <a:rPr lang="it-IT" b="1" dirty="0">
                <a:solidFill>
                  <a:srgbClr val="FF0000"/>
                </a:solidFill>
              </a:rPr>
              <a:t>Robert </a:t>
            </a:r>
            <a:r>
              <a:rPr lang="it-IT" b="1" dirty="0" err="1">
                <a:solidFill>
                  <a:srgbClr val="FF0000"/>
                </a:solidFill>
              </a:rPr>
              <a:t>Morris</a:t>
            </a:r>
            <a:r>
              <a:rPr lang="it-IT" b="1" dirty="0">
                <a:solidFill>
                  <a:srgbClr val="FF0000"/>
                </a:solidFill>
              </a:rPr>
              <a:t> </a:t>
            </a:r>
            <a:r>
              <a:rPr lang="it-IT" dirty="0" err="1"/>
              <a:t>was</a:t>
            </a:r>
            <a:r>
              <a:rPr lang="it-IT" dirty="0"/>
              <a:t> the first </a:t>
            </a:r>
            <a:r>
              <a:rPr lang="it-IT" b="1" dirty="0" err="1">
                <a:solidFill>
                  <a:srgbClr val="FF0000"/>
                </a:solidFill>
              </a:rPr>
              <a:t>convicted</a:t>
            </a:r>
            <a:r>
              <a:rPr lang="it-IT" dirty="0"/>
              <a:t> under the Computer </a:t>
            </a:r>
            <a:r>
              <a:rPr lang="it-IT" dirty="0" err="1"/>
              <a:t>Abuse</a:t>
            </a:r>
            <a:r>
              <a:rPr lang="it-IT" dirty="0"/>
              <a:t> and </a:t>
            </a:r>
            <a:r>
              <a:rPr lang="it-IT" dirty="0" err="1"/>
              <a:t>Fraud</a:t>
            </a:r>
            <a:r>
              <a:rPr lang="it-IT" dirty="0"/>
              <a:t> Act</a:t>
            </a:r>
          </a:p>
          <a:p>
            <a:r>
              <a:rPr lang="it-IT" dirty="0">
                <a:solidFill>
                  <a:srgbClr val="FF0000"/>
                </a:solidFill>
              </a:rPr>
              <a:t>1991:</a:t>
            </a:r>
            <a:r>
              <a:rPr lang="it-IT" dirty="0"/>
              <a:t> </a:t>
            </a:r>
            <a:r>
              <a:rPr lang="it-IT" b="1" dirty="0">
                <a:solidFill>
                  <a:srgbClr val="FF0000"/>
                </a:solidFill>
              </a:rPr>
              <a:t>Kevin </a:t>
            </a:r>
            <a:r>
              <a:rPr lang="it-IT" b="1" dirty="0" err="1">
                <a:solidFill>
                  <a:srgbClr val="FF0000"/>
                </a:solidFill>
              </a:rPr>
              <a:t>Poulsen</a:t>
            </a:r>
            <a:r>
              <a:rPr lang="it-IT" b="1" dirty="0">
                <a:solidFill>
                  <a:srgbClr val="FF0000"/>
                </a:solidFill>
              </a:rPr>
              <a:t> </a:t>
            </a:r>
            <a:r>
              <a:rPr lang="it-IT" dirty="0" err="1"/>
              <a:t>is</a:t>
            </a:r>
            <a:r>
              <a:rPr lang="it-IT" dirty="0"/>
              <a:t> </a:t>
            </a:r>
            <a:r>
              <a:rPr lang="it-IT" dirty="0" err="1"/>
              <a:t>arrested</a:t>
            </a:r>
            <a:r>
              <a:rPr lang="it-IT" dirty="0"/>
              <a:t> by </a:t>
            </a:r>
            <a:r>
              <a:rPr lang="it-IT" dirty="0" err="1"/>
              <a:t>police</a:t>
            </a:r>
            <a:r>
              <a:rPr lang="it-IT" dirty="0"/>
              <a:t> and </a:t>
            </a:r>
            <a:r>
              <a:rPr lang="it-IT" dirty="0" err="1"/>
              <a:t>condemned</a:t>
            </a:r>
            <a:r>
              <a:rPr lang="it-IT" dirty="0"/>
              <a:t> to 5 </a:t>
            </a:r>
            <a:r>
              <a:rPr lang="it-IT" dirty="0" err="1"/>
              <a:t>years</a:t>
            </a:r>
            <a:r>
              <a:rPr lang="it-IT" dirty="0"/>
              <a:t> of </a:t>
            </a:r>
            <a:r>
              <a:rPr lang="it-IT" dirty="0" err="1"/>
              <a:t>prison</a:t>
            </a:r>
            <a:endParaRPr lang="it-IT" dirty="0"/>
          </a:p>
          <a:p>
            <a:r>
              <a:rPr lang="it-IT" dirty="0">
                <a:solidFill>
                  <a:srgbClr val="FF0000"/>
                </a:solidFill>
              </a:rPr>
              <a:t>1994</a:t>
            </a:r>
            <a:r>
              <a:rPr lang="it-IT" dirty="0"/>
              <a:t> </a:t>
            </a:r>
            <a:r>
              <a:rPr lang="it-IT" b="1" dirty="0">
                <a:solidFill>
                  <a:srgbClr val="FF0000"/>
                </a:solidFill>
              </a:rPr>
              <a:t>Vladimir Levin </a:t>
            </a:r>
            <a:r>
              <a:rPr lang="it-IT" dirty="0"/>
              <a:t>stole </a:t>
            </a:r>
            <a:r>
              <a:rPr lang="it-IT" dirty="0" err="1"/>
              <a:t>around</a:t>
            </a:r>
            <a:r>
              <a:rPr lang="it-IT" dirty="0"/>
              <a:t> 10 </a:t>
            </a:r>
            <a:r>
              <a:rPr lang="it-IT" dirty="0" err="1"/>
              <a:t>Million</a:t>
            </a:r>
            <a:r>
              <a:rPr lang="it-IT" dirty="0"/>
              <a:t> $ from Citibank accounts</a:t>
            </a:r>
          </a:p>
          <a:p>
            <a:r>
              <a:rPr lang="it-IT" dirty="0">
                <a:solidFill>
                  <a:srgbClr val="FF0000"/>
                </a:solidFill>
              </a:rPr>
              <a:t>1995</a:t>
            </a:r>
            <a:r>
              <a:rPr lang="it-IT" dirty="0"/>
              <a:t> </a:t>
            </a:r>
            <a:r>
              <a:rPr lang="it-IT" b="1" dirty="0">
                <a:solidFill>
                  <a:srgbClr val="FF0000"/>
                </a:solidFill>
              </a:rPr>
              <a:t>Kevin </a:t>
            </a:r>
            <a:r>
              <a:rPr lang="it-IT" b="1" dirty="0" err="1">
                <a:solidFill>
                  <a:srgbClr val="FF0000"/>
                </a:solidFill>
              </a:rPr>
              <a:t>Mitnick</a:t>
            </a:r>
            <a:r>
              <a:rPr lang="it-IT" b="1" dirty="0">
                <a:solidFill>
                  <a:srgbClr val="FF0000"/>
                </a:solidFill>
              </a:rPr>
              <a:t> </a:t>
            </a:r>
            <a:r>
              <a:rPr lang="it-IT" dirty="0" err="1"/>
              <a:t>is</a:t>
            </a:r>
            <a:r>
              <a:rPr lang="it-IT" dirty="0"/>
              <a:t> </a:t>
            </a:r>
            <a:r>
              <a:rPr lang="it-IT" dirty="0" err="1"/>
              <a:t>arrested</a:t>
            </a:r>
            <a:r>
              <a:rPr lang="it-IT" dirty="0"/>
              <a:t> </a:t>
            </a:r>
            <a:r>
              <a:rPr lang="it-IT" dirty="0" err="1"/>
              <a:t>after</a:t>
            </a:r>
            <a:r>
              <a:rPr lang="it-IT" dirty="0"/>
              <a:t> 14 </a:t>
            </a:r>
            <a:r>
              <a:rPr lang="it-IT" dirty="0" err="1"/>
              <a:t>years</a:t>
            </a:r>
            <a:r>
              <a:rPr lang="it-IT" dirty="0"/>
              <a:t> long </a:t>
            </a:r>
            <a:r>
              <a:rPr lang="it-IT" dirty="0" err="1"/>
              <a:t>hunting</a:t>
            </a:r>
            <a:r>
              <a:rPr lang="it-IT" dirty="0"/>
              <a:t> – Vladimir Levin </a:t>
            </a:r>
            <a:r>
              <a:rPr lang="it-IT" dirty="0" err="1"/>
              <a:t>is</a:t>
            </a:r>
            <a:r>
              <a:rPr lang="it-IT" dirty="0"/>
              <a:t> </a:t>
            </a:r>
            <a:r>
              <a:rPr lang="it-IT" dirty="0" err="1"/>
              <a:t>caught</a:t>
            </a:r>
            <a:r>
              <a:rPr lang="it-IT" dirty="0"/>
              <a:t>: 3 </a:t>
            </a:r>
            <a:r>
              <a:rPr lang="it-IT" dirty="0" err="1"/>
              <a:t>years</a:t>
            </a:r>
            <a:r>
              <a:rPr lang="it-IT" dirty="0"/>
              <a:t> in </a:t>
            </a:r>
            <a:r>
              <a:rPr lang="it-IT" dirty="0" err="1"/>
              <a:t>prison</a:t>
            </a:r>
            <a:r>
              <a:rPr lang="it-IT" dirty="0"/>
              <a:t>.</a:t>
            </a:r>
          </a:p>
          <a:p>
            <a:endParaRPr lang="it-IT" dirty="0"/>
          </a:p>
        </p:txBody>
      </p:sp>
      <p:pic>
        <p:nvPicPr>
          <p:cNvPr id="4" name="Immagine 3">
            <a:extLst>
              <a:ext uri="{FF2B5EF4-FFF2-40B4-BE49-F238E27FC236}">
                <a16:creationId xmlns:a16="http://schemas.microsoft.com/office/drawing/2014/main" id="{67120066-17D4-4F33-AD79-8EA94944D7DE}"/>
              </a:ext>
            </a:extLst>
          </p:cNvPr>
          <p:cNvPicPr>
            <a:picLocks noChangeAspect="1"/>
          </p:cNvPicPr>
          <p:nvPr/>
        </p:nvPicPr>
        <p:blipFill>
          <a:blip r:embed="rId2"/>
          <a:stretch>
            <a:fillRect/>
          </a:stretch>
        </p:blipFill>
        <p:spPr>
          <a:xfrm>
            <a:off x="2486687" y="260648"/>
            <a:ext cx="1077201" cy="967449"/>
          </a:xfrm>
          <a:prstGeom prst="rect">
            <a:avLst/>
          </a:prstGeom>
        </p:spPr>
      </p:pic>
    </p:spTree>
    <p:extLst>
      <p:ext uri="{BB962C8B-B14F-4D97-AF65-F5344CB8AC3E}">
        <p14:creationId xmlns:p14="http://schemas.microsoft.com/office/powerpoint/2010/main" val="1081508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CEAE13D-2925-4B43-AD51-786279B0D7E8}"/>
              </a:ext>
            </a:extLst>
          </p:cNvPr>
          <p:cNvSpPr>
            <a:spLocks noGrp="1"/>
          </p:cNvSpPr>
          <p:nvPr>
            <p:ph idx="1"/>
          </p:nvPr>
        </p:nvSpPr>
        <p:spPr/>
        <p:txBody>
          <a:bodyPr>
            <a:normAutofit fontScale="70000" lnSpcReduction="20000"/>
          </a:bodyPr>
          <a:lstStyle/>
          <a:p>
            <a:r>
              <a:rPr lang="it-IT" dirty="0">
                <a:solidFill>
                  <a:srgbClr val="FF0000"/>
                </a:solidFill>
              </a:rPr>
              <a:t>2000</a:t>
            </a:r>
            <a:r>
              <a:rPr lang="it-IT" dirty="0"/>
              <a:t> The </a:t>
            </a:r>
            <a:r>
              <a:rPr lang="it-IT" b="1" dirty="0">
                <a:solidFill>
                  <a:srgbClr val="FF0000"/>
                </a:solidFill>
              </a:rPr>
              <a:t>ILOVEYOU </a:t>
            </a:r>
            <a:r>
              <a:rPr lang="it-IT" b="1" dirty="0" err="1">
                <a:solidFill>
                  <a:srgbClr val="FF0000"/>
                </a:solidFill>
              </a:rPr>
              <a:t>worm</a:t>
            </a:r>
            <a:r>
              <a:rPr lang="it-IT" b="1" dirty="0">
                <a:solidFill>
                  <a:srgbClr val="FF0000"/>
                </a:solidFill>
              </a:rPr>
              <a:t> </a:t>
            </a:r>
            <a:r>
              <a:rPr lang="it-IT" dirty="0"/>
              <a:t>spread in the web </a:t>
            </a:r>
            <a:r>
              <a:rPr lang="it-IT" dirty="0" err="1"/>
              <a:t>causing</a:t>
            </a:r>
            <a:r>
              <a:rPr lang="it-IT" dirty="0"/>
              <a:t> $10 </a:t>
            </a:r>
            <a:r>
              <a:rPr lang="it-IT" dirty="0" err="1"/>
              <a:t>billion</a:t>
            </a:r>
            <a:r>
              <a:rPr lang="it-IT" dirty="0"/>
              <a:t> of </a:t>
            </a:r>
            <a:r>
              <a:rPr lang="it-IT" dirty="0" err="1"/>
              <a:t>damages</a:t>
            </a:r>
            <a:r>
              <a:rPr lang="it-IT" dirty="0"/>
              <a:t>.</a:t>
            </a:r>
          </a:p>
          <a:p>
            <a:r>
              <a:rPr lang="it-IT" dirty="0">
                <a:solidFill>
                  <a:srgbClr val="FF0000"/>
                </a:solidFill>
              </a:rPr>
              <a:t>2000</a:t>
            </a:r>
            <a:r>
              <a:rPr lang="it-IT" dirty="0"/>
              <a:t> </a:t>
            </a:r>
            <a:r>
              <a:rPr lang="it-IT" b="1" dirty="0">
                <a:solidFill>
                  <a:srgbClr val="FF0000"/>
                </a:solidFill>
              </a:rPr>
              <a:t>Michael Calce </a:t>
            </a:r>
            <a:r>
              <a:rPr lang="it-IT" dirty="0"/>
              <a:t>(</a:t>
            </a:r>
            <a:r>
              <a:rPr lang="it-IT" dirty="0" err="1"/>
              <a:t>MafiaBoy</a:t>
            </a:r>
            <a:r>
              <a:rPr lang="it-IT" dirty="0"/>
              <a:t>) </a:t>
            </a:r>
            <a:r>
              <a:rPr lang="it-IT" dirty="0" err="1"/>
              <a:t>lauches</a:t>
            </a:r>
            <a:r>
              <a:rPr lang="it-IT" dirty="0"/>
              <a:t> a </a:t>
            </a:r>
            <a:r>
              <a:rPr lang="it-IT" dirty="0" err="1"/>
              <a:t>series</a:t>
            </a:r>
            <a:r>
              <a:rPr lang="it-IT" dirty="0"/>
              <a:t> of DDOS </a:t>
            </a:r>
            <a:r>
              <a:rPr lang="it-IT" dirty="0" err="1"/>
              <a:t>bringing</a:t>
            </a:r>
            <a:r>
              <a:rPr lang="it-IT" dirty="0"/>
              <a:t> down Yahoo!, eBay, CNN, Amazon and Dell.com in the </a:t>
            </a:r>
            <a:r>
              <a:rPr lang="it-IT" dirty="0" err="1"/>
              <a:t>space</a:t>
            </a:r>
            <a:r>
              <a:rPr lang="it-IT" dirty="0"/>
              <a:t> of a week</a:t>
            </a:r>
          </a:p>
          <a:p>
            <a:r>
              <a:rPr lang="it-IT" dirty="0">
                <a:solidFill>
                  <a:srgbClr val="FF0000"/>
                </a:solidFill>
              </a:rPr>
              <a:t>2001</a:t>
            </a:r>
            <a:r>
              <a:rPr lang="it-IT" dirty="0"/>
              <a:t> </a:t>
            </a:r>
            <a:r>
              <a:rPr lang="it-IT" b="1" dirty="0">
                <a:solidFill>
                  <a:srgbClr val="FF0000"/>
                </a:solidFill>
              </a:rPr>
              <a:t>Gary </a:t>
            </a:r>
            <a:r>
              <a:rPr lang="it-IT" b="1" dirty="0" err="1">
                <a:solidFill>
                  <a:srgbClr val="FF0000"/>
                </a:solidFill>
              </a:rPr>
              <a:t>McKinnon</a:t>
            </a:r>
            <a:r>
              <a:rPr lang="it-IT" dirty="0"/>
              <a:t>(Solo) </a:t>
            </a:r>
            <a:r>
              <a:rPr lang="it-IT" dirty="0" err="1"/>
              <a:t>hack</a:t>
            </a:r>
            <a:r>
              <a:rPr lang="it-IT" dirty="0"/>
              <a:t> </a:t>
            </a:r>
            <a:r>
              <a:rPr lang="it-IT" dirty="0" err="1"/>
              <a:t>into</a:t>
            </a:r>
            <a:r>
              <a:rPr lang="it-IT" dirty="0"/>
              <a:t> 97 US </a:t>
            </a:r>
            <a:r>
              <a:rPr lang="it-IT" dirty="0" err="1"/>
              <a:t>military</a:t>
            </a:r>
            <a:r>
              <a:rPr lang="it-IT" dirty="0"/>
              <a:t> and NASA </a:t>
            </a:r>
            <a:r>
              <a:rPr lang="it-IT" dirty="0" err="1"/>
              <a:t>computers</a:t>
            </a:r>
            <a:r>
              <a:rPr lang="it-IT" dirty="0"/>
              <a:t>, </a:t>
            </a:r>
            <a:r>
              <a:rPr lang="it-IT" dirty="0" err="1"/>
              <a:t>allegedly</a:t>
            </a:r>
            <a:r>
              <a:rPr lang="it-IT" dirty="0"/>
              <a:t> </a:t>
            </a:r>
            <a:r>
              <a:rPr lang="it-IT" dirty="0" err="1"/>
              <a:t>disrupted</a:t>
            </a:r>
            <a:r>
              <a:rPr lang="it-IT" dirty="0"/>
              <a:t> </a:t>
            </a:r>
            <a:r>
              <a:rPr lang="it-IT" dirty="0" err="1"/>
              <a:t>operations</a:t>
            </a:r>
            <a:r>
              <a:rPr lang="it-IT" dirty="0"/>
              <a:t>, </a:t>
            </a:r>
            <a:r>
              <a:rPr lang="it-IT" dirty="0" err="1"/>
              <a:t>deleting</a:t>
            </a:r>
            <a:r>
              <a:rPr lang="it-IT" dirty="0"/>
              <a:t> </a:t>
            </a:r>
            <a:r>
              <a:rPr lang="it-IT" dirty="0" err="1"/>
              <a:t>files</a:t>
            </a:r>
            <a:r>
              <a:rPr lang="it-IT" dirty="0"/>
              <a:t>, and </a:t>
            </a:r>
            <a:r>
              <a:rPr lang="it-IT" dirty="0" err="1"/>
              <a:t>posting</a:t>
            </a:r>
            <a:r>
              <a:rPr lang="it-IT" dirty="0"/>
              <a:t> </a:t>
            </a:r>
            <a:r>
              <a:rPr lang="it-IT" dirty="0" err="1"/>
              <a:t>messages</a:t>
            </a:r>
            <a:endParaRPr lang="it-IT" dirty="0"/>
          </a:p>
          <a:p>
            <a:r>
              <a:rPr lang="it-IT" dirty="0">
                <a:solidFill>
                  <a:srgbClr val="FF0000"/>
                </a:solidFill>
              </a:rPr>
              <a:t>2001</a:t>
            </a:r>
            <a:r>
              <a:rPr lang="it-IT" dirty="0"/>
              <a:t> Michael Calce </a:t>
            </a:r>
            <a:r>
              <a:rPr lang="it-IT" dirty="0" err="1"/>
              <a:t>is</a:t>
            </a:r>
            <a:r>
              <a:rPr lang="it-IT" dirty="0"/>
              <a:t> </a:t>
            </a:r>
            <a:r>
              <a:rPr lang="it-IT" dirty="0" err="1"/>
              <a:t>arrested</a:t>
            </a:r>
            <a:endParaRPr lang="it-IT" dirty="0"/>
          </a:p>
          <a:p>
            <a:r>
              <a:rPr lang="it-IT" dirty="0">
                <a:solidFill>
                  <a:srgbClr val="FF0000"/>
                </a:solidFill>
              </a:rPr>
              <a:t>2002</a:t>
            </a:r>
            <a:r>
              <a:rPr lang="it-IT" dirty="0"/>
              <a:t> Gary </a:t>
            </a:r>
            <a:r>
              <a:rPr lang="it-IT" dirty="0" err="1"/>
              <a:t>McKinnon</a:t>
            </a:r>
            <a:r>
              <a:rPr lang="it-IT" dirty="0"/>
              <a:t> </a:t>
            </a:r>
            <a:r>
              <a:rPr lang="it-IT" dirty="0" err="1"/>
              <a:t>is</a:t>
            </a:r>
            <a:r>
              <a:rPr lang="it-IT" dirty="0"/>
              <a:t> </a:t>
            </a:r>
            <a:r>
              <a:rPr lang="it-IT" dirty="0" err="1"/>
              <a:t>arrested</a:t>
            </a:r>
            <a:endParaRPr lang="it-IT" dirty="0"/>
          </a:p>
          <a:p>
            <a:r>
              <a:rPr lang="it-IT" dirty="0">
                <a:solidFill>
                  <a:srgbClr val="FF0000"/>
                </a:solidFill>
              </a:rPr>
              <a:t>2004</a:t>
            </a:r>
            <a:r>
              <a:rPr lang="it-IT" dirty="0"/>
              <a:t> AOL staff </a:t>
            </a:r>
            <a:r>
              <a:rPr lang="it-IT" dirty="0" err="1"/>
              <a:t>member</a:t>
            </a:r>
            <a:r>
              <a:rPr lang="it-IT" dirty="0"/>
              <a:t> Jason </a:t>
            </a:r>
            <a:r>
              <a:rPr lang="it-IT" dirty="0" err="1"/>
              <a:t>Smathers</a:t>
            </a:r>
            <a:r>
              <a:rPr lang="it-IT" dirty="0"/>
              <a:t> </a:t>
            </a:r>
            <a:r>
              <a:rPr lang="it-IT" dirty="0" err="1"/>
              <a:t>steals</a:t>
            </a:r>
            <a:r>
              <a:rPr lang="it-IT" dirty="0"/>
              <a:t> the </a:t>
            </a:r>
            <a:r>
              <a:rPr lang="it-IT" dirty="0" err="1"/>
              <a:t>details</a:t>
            </a:r>
            <a:r>
              <a:rPr lang="it-IT" dirty="0"/>
              <a:t> of 92 </a:t>
            </a:r>
            <a:r>
              <a:rPr lang="it-IT" dirty="0" err="1"/>
              <a:t>millon</a:t>
            </a:r>
            <a:r>
              <a:rPr lang="it-IT" dirty="0"/>
              <a:t> </a:t>
            </a:r>
            <a:r>
              <a:rPr lang="it-IT" dirty="0" err="1"/>
              <a:t>customers</a:t>
            </a:r>
            <a:r>
              <a:rPr lang="it-IT" dirty="0"/>
              <a:t>, and </a:t>
            </a:r>
            <a:r>
              <a:rPr lang="it-IT" dirty="0" err="1"/>
              <a:t>sells</a:t>
            </a:r>
            <a:r>
              <a:rPr lang="it-IT" dirty="0"/>
              <a:t> </a:t>
            </a:r>
            <a:r>
              <a:rPr lang="it-IT" dirty="0" err="1"/>
              <a:t>them</a:t>
            </a:r>
            <a:r>
              <a:rPr lang="it-IT" dirty="0"/>
              <a:t> on to spammers</a:t>
            </a:r>
          </a:p>
          <a:p>
            <a:r>
              <a:rPr lang="it-IT" dirty="0">
                <a:solidFill>
                  <a:srgbClr val="FF0000"/>
                </a:solidFill>
              </a:rPr>
              <a:t>2007</a:t>
            </a:r>
            <a:r>
              <a:rPr lang="it-IT" dirty="0"/>
              <a:t> </a:t>
            </a:r>
            <a:r>
              <a:rPr lang="it-IT" b="1" dirty="0">
                <a:solidFill>
                  <a:srgbClr val="FF0000"/>
                </a:solidFill>
              </a:rPr>
              <a:t>George </a:t>
            </a:r>
            <a:r>
              <a:rPr lang="it-IT" b="1" dirty="0" err="1">
                <a:solidFill>
                  <a:srgbClr val="FF0000"/>
                </a:solidFill>
              </a:rPr>
              <a:t>Hotz</a:t>
            </a:r>
            <a:r>
              <a:rPr lang="it-IT" b="1" dirty="0">
                <a:solidFill>
                  <a:srgbClr val="FF0000"/>
                </a:solidFill>
              </a:rPr>
              <a:t> </a:t>
            </a:r>
            <a:r>
              <a:rPr lang="it-IT" dirty="0" err="1"/>
              <a:t>becomes</a:t>
            </a:r>
            <a:r>
              <a:rPr lang="it-IT" dirty="0"/>
              <a:t> the first </a:t>
            </a:r>
            <a:r>
              <a:rPr lang="it-IT" dirty="0" err="1"/>
              <a:t>person</a:t>
            </a:r>
            <a:r>
              <a:rPr lang="it-IT" dirty="0"/>
              <a:t> </a:t>
            </a:r>
            <a:r>
              <a:rPr lang="it-IT" dirty="0" err="1"/>
              <a:t>ever</a:t>
            </a:r>
            <a:r>
              <a:rPr lang="it-IT" dirty="0"/>
              <a:t> to </a:t>
            </a:r>
            <a:r>
              <a:rPr lang="it-IT" dirty="0" err="1"/>
              <a:t>carrier</a:t>
            </a:r>
            <a:r>
              <a:rPr lang="it-IT" dirty="0"/>
              <a:t> </a:t>
            </a:r>
            <a:r>
              <a:rPr lang="it-IT" b="1" u="sng" dirty="0" err="1"/>
              <a:t>unlock</a:t>
            </a:r>
            <a:r>
              <a:rPr lang="it-IT" b="1" u="sng" dirty="0"/>
              <a:t> the iPhone</a:t>
            </a:r>
          </a:p>
          <a:p>
            <a:endParaRPr lang="it-IT" dirty="0"/>
          </a:p>
        </p:txBody>
      </p:sp>
      <p:pic>
        <p:nvPicPr>
          <p:cNvPr id="4" name="Immagine 3">
            <a:extLst>
              <a:ext uri="{FF2B5EF4-FFF2-40B4-BE49-F238E27FC236}">
                <a16:creationId xmlns:a16="http://schemas.microsoft.com/office/drawing/2014/main" id="{20105578-0B11-4574-9CA9-07A0AE8EE73C}"/>
              </a:ext>
            </a:extLst>
          </p:cNvPr>
          <p:cNvPicPr>
            <a:picLocks noChangeAspect="1"/>
          </p:cNvPicPr>
          <p:nvPr/>
        </p:nvPicPr>
        <p:blipFill>
          <a:blip r:embed="rId2"/>
          <a:stretch>
            <a:fillRect/>
          </a:stretch>
        </p:blipFill>
        <p:spPr>
          <a:xfrm flipH="1">
            <a:off x="4389569" y="260648"/>
            <a:ext cx="1046527" cy="967449"/>
          </a:xfrm>
          <a:prstGeom prst="rect">
            <a:avLst/>
          </a:prstGeom>
        </p:spPr>
      </p:pic>
    </p:spTree>
    <p:extLst>
      <p:ext uri="{BB962C8B-B14F-4D97-AF65-F5344CB8AC3E}">
        <p14:creationId xmlns:p14="http://schemas.microsoft.com/office/powerpoint/2010/main" val="2739990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57AE7C-1439-4EEA-8D52-7183CCDEC329}"/>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B904B3C6-89FA-4B8D-8468-866BE25093F3}"/>
              </a:ext>
            </a:extLst>
          </p:cNvPr>
          <p:cNvSpPr>
            <a:spLocks noGrp="1"/>
          </p:cNvSpPr>
          <p:nvPr>
            <p:ph idx="1"/>
          </p:nvPr>
        </p:nvSpPr>
        <p:spPr>
          <a:xfrm>
            <a:off x="457200" y="5572778"/>
            <a:ext cx="8229600" cy="747475"/>
          </a:xfrm>
        </p:spPr>
        <p:txBody>
          <a:bodyPr>
            <a:normAutofit fontScale="70000" lnSpcReduction="20000"/>
          </a:bodyPr>
          <a:lstStyle/>
          <a:p>
            <a:r>
              <a:rPr lang="it-IT" dirty="0"/>
              <a:t>People </a:t>
            </a:r>
            <a:r>
              <a:rPr lang="it-IT" b="1" dirty="0">
                <a:solidFill>
                  <a:srgbClr val="FF0000"/>
                </a:solidFill>
              </a:rPr>
              <a:t>decide </a:t>
            </a:r>
            <a:r>
              <a:rPr lang="it-IT" dirty="0" err="1"/>
              <a:t>what</a:t>
            </a:r>
            <a:r>
              <a:rPr lang="it-IT" dirty="0"/>
              <a:t> </a:t>
            </a:r>
            <a:r>
              <a:rPr lang="it-IT" dirty="0" err="1"/>
              <a:t>is</a:t>
            </a:r>
            <a:r>
              <a:rPr lang="it-IT" dirty="0"/>
              <a:t> </a:t>
            </a:r>
            <a:r>
              <a:rPr lang="it-IT" dirty="0" err="1"/>
              <a:t>good</a:t>
            </a:r>
            <a:r>
              <a:rPr lang="it-IT" dirty="0"/>
              <a:t> and </a:t>
            </a:r>
            <a:r>
              <a:rPr lang="it-IT" dirty="0" err="1"/>
              <a:t>what</a:t>
            </a:r>
            <a:r>
              <a:rPr lang="it-IT" dirty="0"/>
              <a:t> </a:t>
            </a:r>
            <a:r>
              <a:rPr lang="it-IT" dirty="0" err="1"/>
              <a:t>is</a:t>
            </a:r>
            <a:r>
              <a:rPr lang="it-IT" dirty="0"/>
              <a:t> </a:t>
            </a:r>
            <a:r>
              <a:rPr lang="it-IT" dirty="0" err="1"/>
              <a:t>bad</a:t>
            </a:r>
            <a:r>
              <a:rPr lang="it-IT" dirty="0"/>
              <a:t>, </a:t>
            </a:r>
            <a:r>
              <a:rPr lang="it-IT" dirty="0" err="1"/>
              <a:t>basing</a:t>
            </a:r>
            <a:r>
              <a:rPr lang="it-IT" dirty="0"/>
              <a:t> on </a:t>
            </a:r>
            <a:r>
              <a:rPr lang="it-IT" sz="3100" b="1" dirty="0">
                <a:solidFill>
                  <a:srgbClr val="FF0000"/>
                </a:solidFill>
              </a:rPr>
              <a:t>trust</a:t>
            </a:r>
            <a:endParaRPr lang="it-IT" dirty="0"/>
          </a:p>
          <a:p>
            <a:r>
              <a:rPr lang="it-IT" b="1" dirty="0" err="1">
                <a:solidFill>
                  <a:srgbClr val="FF0000"/>
                </a:solidFill>
              </a:rPr>
              <a:t>Perception</a:t>
            </a:r>
            <a:r>
              <a:rPr lang="it-IT" dirty="0"/>
              <a:t> </a:t>
            </a:r>
            <a:r>
              <a:rPr lang="it-IT" dirty="0" err="1"/>
              <a:t>is</a:t>
            </a:r>
            <a:r>
              <a:rPr lang="it-IT" dirty="0"/>
              <a:t> </a:t>
            </a:r>
            <a:r>
              <a:rPr lang="it-IT" b="1" dirty="0" err="1">
                <a:solidFill>
                  <a:srgbClr val="0070C0"/>
                </a:solidFill>
              </a:rPr>
              <a:t>influenced</a:t>
            </a:r>
            <a:r>
              <a:rPr lang="it-IT" b="1" dirty="0">
                <a:solidFill>
                  <a:srgbClr val="0070C0"/>
                </a:solidFill>
              </a:rPr>
              <a:t> </a:t>
            </a:r>
            <a:r>
              <a:rPr lang="it-IT" dirty="0"/>
              <a:t>by </a:t>
            </a:r>
            <a:r>
              <a:rPr lang="it-IT" b="1" dirty="0">
                <a:solidFill>
                  <a:srgbClr val="FF0000"/>
                </a:solidFill>
              </a:rPr>
              <a:t>trust</a:t>
            </a:r>
          </a:p>
        </p:txBody>
      </p:sp>
      <p:pic>
        <p:nvPicPr>
          <p:cNvPr id="4" name="Immagine 3">
            <a:extLst>
              <a:ext uri="{FF2B5EF4-FFF2-40B4-BE49-F238E27FC236}">
                <a16:creationId xmlns:a16="http://schemas.microsoft.com/office/drawing/2014/main" id="{E7280F27-289B-4525-A816-D97C97D5D8F0}"/>
              </a:ext>
            </a:extLst>
          </p:cNvPr>
          <p:cNvPicPr>
            <a:picLocks noChangeAspect="1"/>
          </p:cNvPicPr>
          <p:nvPr/>
        </p:nvPicPr>
        <p:blipFill>
          <a:blip r:embed="rId2"/>
          <a:stretch>
            <a:fillRect/>
          </a:stretch>
        </p:blipFill>
        <p:spPr>
          <a:xfrm>
            <a:off x="683568" y="1401578"/>
            <a:ext cx="2281068" cy="2499800"/>
          </a:xfrm>
          <a:prstGeom prst="rect">
            <a:avLst/>
          </a:prstGeom>
        </p:spPr>
      </p:pic>
      <p:pic>
        <p:nvPicPr>
          <p:cNvPr id="5" name="Picture 2" descr="Risultati immagini per leatherface">
            <a:extLst>
              <a:ext uri="{FF2B5EF4-FFF2-40B4-BE49-F238E27FC236}">
                <a16:creationId xmlns:a16="http://schemas.microsoft.com/office/drawing/2014/main" id="{002B3527-88A7-41BC-9976-A74DC7056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972" y="996135"/>
            <a:ext cx="2393828" cy="4197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81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16BD228-F97B-44D5-9213-60CA142097CB}"/>
              </a:ext>
            </a:extLst>
          </p:cNvPr>
          <p:cNvSpPr>
            <a:spLocks noGrp="1"/>
          </p:cNvSpPr>
          <p:nvPr>
            <p:ph idx="1"/>
          </p:nvPr>
        </p:nvSpPr>
        <p:spPr/>
        <p:txBody>
          <a:bodyPr/>
          <a:lstStyle/>
          <a:p>
            <a:r>
              <a:rPr lang="it-IT" dirty="0">
                <a:solidFill>
                  <a:srgbClr val="FF0000"/>
                </a:solidFill>
              </a:rPr>
              <a:t>2011:</a:t>
            </a:r>
            <a:r>
              <a:rPr lang="it-IT" dirty="0"/>
              <a:t> Hacker Group </a:t>
            </a:r>
            <a:r>
              <a:rPr lang="it-IT" b="1" dirty="0" err="1">
                <a:solidFill>
                  <a:srgbClr val="FF0000"/>
                </a:solidFill>
              </a:rPr>
              <a:t>LulzSec</a:t>
            </a:r>
            <a:r>
              <a:rPr lang="it-IT" dirty="0"/>
              <a:t> </a:t>
            </a:r>
            <a:r>
              <a:rPr lang="it-IT" dirty="0" err="1"/>
              <a:t>hacks</a:t>
            </a:r>
            <a:r>
              <a:rPr lang="it-IT" dirty="0"/>
              <a:t> </a:t>
            </a:r>
            <a:r>
              <a:rPr lang="it-IT" b="1" dirty="0"/>
              <a:t>Sony</a:t>
            </a:r>
            <a:r>
              <a:rPr lang="it-IT" dirty="0"/>
              <a:t> </a:t>
            </a:r>
            <a:r>
              <a:rPr lang="it-IT" dirty="0" err="1"/>
              <a:t>repeatedly</a:t>
            </a:r>
            <a:r>
              <a:rPr lang="it-IT" dirty="0"/>
              <a:t>, </a:t>
            </a:r>
            <a:r>
              <a:rPr lang="it-IT" dirty="0" err="1"/>
              <a:t>stealing</a:t>
            </a:r>
            <a:r>
              <a:rPr lang="it-IT" dirty="0"/>
              <a:t> information from 70 </a:t>
            </a:r>
            <a:r>
              <a:rPr lang="it-IT" dirty="0" err="1"/>
              <a:t>million</a:t>
            </a:r>
            <a:r>
              <a:rPr lang="it-IT" dirty="0"/>
              <a:t> user accounts</a:t>
            </a:r>
          </a:p>
          <a:p>
            <a:r>
              <a:rPr lang="it-IT" dirty="0">
                <a:solidFill>
                  <a:srgbClr val="FF0000"/>
                </a:solidFill>
              </a:rPr>
              <a:t>2012:</a:t>
            </a:r>
            <a:r>
              <a:rPr lang="it-IT" dirty="0"/>
              <a:t> </a:t>
            </a:r>
            <a:r>
              <a:rPr lang="it-IT" b="1" dirty="0">
                <a:solidFill>
                  <a:srgbClr val="FF0000"/>
                </a:solidFill>
              </a:rPr>
              <a:t>Visa</a:t>
            </a:r>
            <a:r>
              <a:rPr lang="it-IT" dirty="0"/>
              <a:t> and </a:t>
            </a:r>
            <a:r>
              <a:rPr lang="it-IT" b="1" dirty="0" err="1">
                <a:solidFill>
                  <a:srgbClr val="FF0000"/>
                </a:solidFill>
              </a:rPr>
              <a:t>Mastercard</a:t>
            </a:r>
            <a:r>
              <a:rPr lang="it-IT" dirty="0"/>
              <a:t> are </a:t>
            </a:r>
            <a:r>
              <a:rPr lang="it-IT" dirty="0" err="1"/>
              <a:t>hacked</a:t>
            </a:r>
            <a:r>
              <a:rPr lang="it-IT" dirty="0"/>
              <a:t>: &lt;1.5 </a:t>
            </a:r>
            <a:r>
              <a:rPr lang="it-IT" dirty="0" err="1"/>
              <a:t>Million</a:t>
            </a:r>
            <a:r>
              <a:rPr lang="it-IT" dirty="0"/>
              <a:t> </a:t>
            </a:r>
            <a:r>
              <a:rPr lang="it-IT" dirty="0" err="1"/>
              <a:t>customers</a:t>
            </a:r>
            <a:r>
              <a:rPr lang="it-IT" dirty="0"/>
              <a:t> </a:t>
            </a:r>
            <a:r>
              <a:rPr lang="it-IT" dirty="0" err="1"/>
              <a:t>have</a:t>
            </a:r>
            <a:r>
              <a:rPr lang="it-IT" dirty="0"/>
              <a:t> </a:t>
            </a:r>
            <a:r>
              <a:rPr lang="it-IT" dirty="0" err="1"/>
              <a:t>their</a:t>
            </a:r>
            <a:r>
              <a:rPr lang="it-IT" dirty="0"/>
              <a:t> credit </a:t>
            </a:r>
            <a:r>
              <a:rPr lang="it-IT" dirty="0" err="1"/>
              <a:t>cards</a:t>
            </a:r>
            <a:r>
              <a:rPr lang="it-IT" dirty="0"/>
              <a:t> </a:t>
            </a:r>
            <a:r>
              <a:rPr lang="it-IT" dirty="0" err="1"/>
              <a:t>stolen</a:t>
            </a:r>
            <a:endParaRPr lang="it-IT" dirty="0"/>
          </a:p>
          <a:p>
            <a:r>
              <a:rPr lang="it-IT" dirty="0">
                <a:solidFill>
                  <a:srgbClr val="FF0000"/>
                </a:solidFill>
              </a:rPr>
              <a:t>2013:</a:t>
            </a:r>
            <a:r>
              <a:rPr lang="it-IT" dirty="0"/>
              <a:t> </a:t>
            </a:r>
            <a:r>
              <a:rPr lang="it-IT" b="1" dirty="0" err="1">
                <a:solidFill>
                  <a:srgbClr val="FF0000"/>
                </a:solidFill>
              </a:rPr>
              <a:t>Syrian</a:t>
            </a:r>
            <a:r>
              <a:rPr lang="it-IT" dirty="0"/>
              <a:t> </a:t>
            </a:r>
            <a:r>
              <a:rPr lang="it-IT" dirty="0" err="1"/>
              <a:t>loyalists</a:t>
            </a:r>
            <a:r>
              <a:rPr lang="it-IT" dirty="0"/>
              <a:t> </a:t>
            </a:r>
            <a:r>
              <a:rPr lang="it-IT" dirty="0" err="1"/>
              <a:t>hack</a:t>
            </a:r>
            <a:r>
              <a:rPr lang="it-IT" dirty="0"/>
              <a:t> the Twitter account of </a:t>
            </a:r>
            <a:r>
              <a:rPr lang="it-IT" b="1" dirty="0" err="1">
                <a:solidFill>
                  <a:srgbClr val="FF0000"/>
                </a:solidFill>
              </a:rPr>
              <a:t>Associated</a:t>
            </a:r>
            <a:r>
              <a:rPr lang="it-IT" b="1" dirty="0">
                <a:solidFill>
                  <a:srgbClr val="FF0000"/>
                </a:solidFill>
              </a:rPr>
              <a:t> Press</a:t>
            </a:r>
          </a:p>
          <a:p>
            <a:endParaRPr lang="it-IT" dirty="0"/>
          </a:p>
        </p:txBody>
      </p:sp>
      <p:pic>
        <p:nvPicPr>
          <p:cNvPr id="4" name="Immagine 3">
            <a:extLst>
              <a:ext uri="{FF2B5EF4-FFF2-40B4-BE49-F238E27FC236}">
                <a16:creationId xmlns:a16="http://schemas.microsoft.com/office/drawing/2014/main" id="{56DDD0F3-498E-4C46-9751-09D4FDEA069A}"/>
              </a:ext>
            </a:extLst>
          </p:cNvPr>
          <p:cNvPicPr>
            <a:picLocks noChangeAspect="1"/>
          </p:cNvPicPr>
          <p:nvPr/>
        </p:nvPicPr>
        <p:blipFill>
          <a:blip r:embed="rId2"/>
          <a:stretch>
            <a:fillRect/>
          </a:stretch>
        </p:blipFill>
        <p:spPr>
          <a:xfrm>
            <a:off x="6591143" y="260648"/>
            <a:ext cx="1077201" cy="967449"/>
          </a:xfrm>
          <a:prstGeom prst="rect">
            <a:avLst/>
          </a:prstGeom>
        </p:spPr>
      </p:pic>
    </p:spTree>
    <p:extLst>
      <p:ext uri="{BB962C8B-B14F-4D97-AF65-F5344CB8AC3E}">
        <p14:creationId xmlns:p14="http://schemas.microsoft.com/office/powerpoint/2010/main" val="464719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BE2C59-FA0F-4B9B-BA50-0D43A188AB8F}"/>
              </a:ext>
            </a:extLst>
          </p:cNvPr>
          <p:cNvSpPr>
            <a:spLocks noGrp="1"/>
          </p:cNvSpPr>
          <p:nvPr>
            <p:ph type="title"/>
          </p:nvPr>
        </p:nvSpPr>
        <p:spPr/>
        <p:txBody>
          <a:bodyPr/>
          <a:lstStyle/>
          <a:p>
            <a:r>
              <a:rPr lang="it-IT" dirty="0" err="1"/>
              <a:t>Ukrainian</a:t>
            </a:r>
            <a:r>
              <a:rPr lang="it-IT" dirty="0"/>
              <a:t> Power </a:t>
            </a:r>
            <a:r>
              <a:rPr lang="it-IT" dirty="0" err="1"/>
              <a:t>Grid</a:t>
            </a:r>
            <a:endParaRPr lang="it-IT" dirty="0"/>
          </a:p>
        </p:txBody>
      </p:sp>
      <p:sp>
        <p:nvSpPr>
          <p:cNvPr id="3" name="Segnaposto contenuto 2">
            <a:extLst>
              <a:ext uri="{FF2B5EF4-FFF2-40B4-BE49-F238E27FC236}">
                <a16:creationId xmlns:a16="http://schemas.microsoft.com/office/drawing/2014/main" id="{E0319A13-8378-46E6-B7BD-19946081CA74}"/>
              </a:ext>
            </a:extLst>
          </p:cNvPr>
          <p:cNvSpPr>
            <a:spLocks noGrp="1"/>
          </p:cNvSpPr>
          <p:nvPr>
            <p:ph idx="1"/>
          </p:nvPr>
        </p:nvSpPr>
        <p:spPr/>
        <p:txBody>
          <a:bodyPr>
            <a:normAutofit fontScale="70000" lnSpcReduction="20000"/>
          </a:bodyPr>
          <a:lstStyle/>
          <a:p>
            <a:r>
              <a:rPr lang="it-IT" b="1" dirty="0">
                <a:solidFill>
                  <a:srgbClr val="FF0000"/>
                </a:solidFill>
              </a:rPr>
              <a:t>23 Dicembre 2015</a:t>
            </a:r>
            <a:r>
              <a:rPr lang="it-IT" dirty="0"/>
              <a:t>: </a:t>
            </a:r>
            <a:r>
              <a:rPr lang="en-US" dirty="0"/>
              <a:t>Hackers were able to successfully compromise information systems of </a:t>
            </a:r>
            <a:r>
              <a:rPr lang="en-US" b="1" u="sng" dirty="0"/>
              <a:t>three</a:t>
            </a:r>
            <a:r>
              <a:rPr lang="en-US" dirty="0"/>
              <a:t> </a:t>
            </a:r>
            <a:r>
              <a:rPr lang="en-US" b="1" u="sng" dirty="0"/>
              <a:t>energy distribution companies </a:t>
            </a:r>
            <a:r>
              <a:rPr lang="en-US" dirty="0"/>
              <a:t>in Ukraine and temporarily disrupt electricity supply to the end consumers</a:t>
            </a:r>
          </a:p>
          <a:p>
            <a:r>
              <a:rPr lang="en-US" b="1" dirty="0">
                <a:solidFill>
                  <a:srgbClr val="FF0000"/>
                </a:solidFill>
              </a:rPr>
              <a:t>250.000 </a:t>
            </a:r>
            <a:r>
              <a:rPr lang="en-US" dirty="0"/>
              <a:t>were left without electricity for a period from </a:t>
            </a:r>
            <a:r>
              <a:rPr lang="en-US" b="1" dirty="0">
                <a:solidFill>
                  <a:srgbClr val="FF0000"/>
                </a:solidFill>
              </a:rPr>
              <a:t>1 to 6 hours</a:t>
            </a:r>
          </a:p>
          <a:p>
            <a:r>
              <a:rPr lang="en-US" dirty="0"/>
              <a:t>prior compromise of corporate networks using </a:t>
            </a:r>
            <a:r>
              <a:rPr lang="en-US" b="1" dirty="0">
                <a:solidFill>
                  <a:srgbClr val="FF0000"/>
                </a:solidFill>
              </a:rPr>
              <a:t>spear-phishing emails</a:t>
            </a:r>
            <a:r>
              <a:rPr lang="en-US" dirty="0"/>
              <a:t> with </a:t>
            </a:r>
            <a:r>
              <a:rPr lang="en-US" b="1" dirty="0" err="1">
                <a:solidFill>
                  <a:srgbClr val="0070C0"/>
                </a:solidFill>
              </a:rPr>
              <a:t>BlackEnergy</a:t>
            </a:r>
            <a:r>
              <a:rPr lang="en-US" b="1" dirty="0">
                <a:solidFill>
                  <a:srgbClr val="0070C0"/>
                </a:solidFill>
              </a:rPr>
              <a:t> malware</a:t>
            </a:r>
            <a:r>
              <a:rPr lang="en-US" dirty="0"/>
              <a:t>;</a:t>
            </a:r>
          </a:p>
          <a:p>
            <a:pPr marL="914400" lvl="1" indent="-514350">
              <a:buFont typeface="+mj-lt"/>
              <a:buAutoNum type="arabicPeriod"/>
            </a:pPr>
            <a:r>
              <a:rPr lang="en-US" dirty="0"/>
              <a:t>seizing SCADA under control, remotely switching substations off;</a:t>
            </a:r>
          </a:p>
          <a:p>
            <a:pPr marL="914400" lvl="1" indent="-514350">
              <a:buFont typeface="+mj-lt"/>
              <a:buAutoNum type="arabicPeriod"/>
            </a:pPr>
            <a:r>
              <a:rPr lang="en-US" dirty="0"/>
              <a:t>disabling/destroying IT infrastructure components (uninterruptible power supplies, modems, RTUs, commutators);</a:t>
            </a:r>
          </a:p>
          <a:p>
            <a:pPr marL="914400" lvl="1" indent="-514350">
              <a:buFont typeface="+mj-lt"/>
              <a:buAutoNum type="arabicPeriod"/>
            </a:pPr>
            <a:r>
              <a:rPr lang="en-US" dirty="0"/>
              <a:t>destruction of files stored on servers and workstations with the </a:t>
            </a:r>
            <a:r>
              <a:rPr lang="en-US" dirty="0" err="1"/>
              <a:t>KillDisk</a:t>
            </a:r>
            <a:r>
              <a:rPr lang="en-US" dirty="0"/>
              <a:t> malware;</a:t>
            </a:r>
          </a:p>
          <a:p>
            <a:pPr marL="914400" lvl="1" indent="-514350">
              <a:buFont typeface="+mj-lt"/>
              <a:buAutoNum type="arabicPeriod"/>
            </a:pPr>
            <a:r>
              <a:rPr lang="en-US" dirty="0"/>
              <a:t>denial-of-service attack on call-center to deny consumers up-to-date information on the blackout.</a:t>
            </a:r>
            <a:endParaRPr lang="it-IT" dirty="0"/>
          </a:p>
        </p:txBody>
      </p:sp>
    </p:spTree>
    <p:extLst>
      <p:ext uri="{BB962C8B-B14F-4D97-AF65-F5344CB8AC3E}">
        <p14:creationId xmlns:p14="http://schemas.microsoft.com/office/powerpoint/2010/main" val="26122544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844D65-E484-4457-AB33-0C4F8914B3C7}"/>
              </a:ext>
            </a:extLst>
          </p:cNvPr>
          <p:cNvSpPr>
            <a:spLocks noGrp="1"/>
          </p:cNvSpPr>
          <p:nvPr>
            <p:ph type="title"/>
          </p:nvPr>
        </p:nvSpPr>
        <p:spPr/>
        <p:txBody>
          <a:bodyPr/>
          <a:lstStyle/>
          <a:p>
            <a:r>
              <a:rPr lang="it-IT" dirty="0" err="1"/>
              <a:t>Stuxnet</a:t>
            </a:r>
            <a:endParaRPr lang="it-IT" dirty="0"/>
          </a:p>
        </p:txBody>
      </p:sp>
      <p:sp>
        <p:nvSpPr>
          <p:cNvPr id="3" name="Segnaposto contenuto 2">
            <a:extLst>
              <a:ext uri="{FF2B5EF4-FFF2-40B4-BE49-F238E27FC236}">
                <a16:creationId xmlns:a16="http://schemas.microsoft.com/office/drawing/2014/main" id="{15D9C18D-61BA-48FE-87D6-0319F9FA9583}"/>
              </a:ext>
            </a:extLst>
          </p:cNvPr>
          <p:cNvSpPr>
            <a:spLocks noGrp="1"/>
          </p:cNvSpPr>
          <p:nvPr>
            <p:ph idx="1"/>
          </p:nvPr>
        </p:nvSpPr>
        <p:spPr/>
        <p:txBody>
          <a:bodyPr>
            <a:normAutofit fontScale="55000" lnSpcReduction="20000"/>
          </a:bodyPr>
          <a:lstStyle/>
          <a:p>
            <a:r>
              <a:rPr lang="en-US" dirty="0"/>
              <a:t>Targets industrial computer systems and was responsible for causing substantial damage to </a:t>
            </a:r>
            <a:r>
              <a:rPr lang="en-US" b="1" dirty="0">
                <a:solidFill>
                  <a:srgbClr val="FF0000"/>
                </a:solidFill>
              </a:rPr>
              <a:t>Iran's nuclear program</a:t>
            </a:r>
          </a:p>
          <a:p>
            <a:r>
              <a:rPr lang="en-US" dirty="0"/>
              <a:t>Stuxnet specifically targets programmable logic controllers (PLCs), which allow the automation of electromechanical processes such as those used to control machinery on factory assembly lines, amusement rides, or centrifuges for separating nuclear material. Exploiting </a:t>
            </a:r>
            <a:r>
              <a:rPr lang="en-US" b="1" dirty="0">
                <a:solidFill>
                  <a:srgbClr val="FF0000"/>
                </a:solidFill>
              </a:rPr>
              <a:t>four zero-day </a:t>
            </a:r>
            <a:r>
              <a:rPr lang="en-US" dirty="0"/>
              <a:t>flaws, Stuxnet functions by targeting machines using the </a:t>
            </a:r>
            <a:r>
              <a:rPr lang="en-US" b="1" dirty="0">
                <a:solidFill>
                  <a:srgbClr val="FF0000"/>
                </a:solidFill>
              </a:rPr>
              <a:t>Microsoft Windows operating system and networks</a:t>
            </a:r>
            <a:r>
              <a:rPr lang="en-US" dirty="0"/>
              <a:t>, then seeking out Siemens Step7 software.</a:t>
            </a:r>
          </a:p>
          <a:p>
            <a:r>
              <a:rPr lang="en-US" dirty="0"/>
              <a:t>a worm that executes all routines related to the main payload of the attack; a link file that automatically executes the propagated copies of the worm; and a </a:t>
            </a:r>
            <a:r>
              <a:rPr lang="en-US" b="1" dirty="0">
                <a:solidFill>
                  <a:srgbClr val="FF0000"/>
                </a:solidFill>
              </a:rPr>
              <a:t>rootkit</a:t>
            </a:r>
            <a:r>
              <a:rPr lang="en-US" dirty="0"/>
              <a:t> component responsible for hiding all malicious files and processes, preventing detection of the presence of Stuxnet.</a:t>
            </a:r>
          </a:p>
          <a:p>
            <a:r>
              <a:rPr lang="en-US" dirty="0"/>
              <a:t>It is typically introduced to the target environment via an infected </a:t>
            </a:r>
            <a:r>
              <a:rPr lang="en-US" b="1" dirty="0">
                <a:solidFill>
                  <a:srgbClr val="FF0000"/>
                </a:solidFill>
              </a:rPr>
              <a:t>USB flash drive</a:t>
            </a:r>
          </a:p>
          <a:p>
            <a:r>
              <a:rPr lang="en-US" dirty="0"/>
              <a:t>Stuxnet reportedly ruined almost </a:t>
            </a:r>
            <a:r>
              <a:rPr lang="en-US" b="1" u="sng" dirty="0">
                <a:solidFill>
                  <a:srgbClr val="FF0000"/>
                </a:solidFill>
              </a:rPr>
              <a:t>one fifth of Iran's nuclear centrifuges</a:t>
            </a:r>
            <a:r>
              <a:rPr lang="en-US" dirty="0"/>
              <a:t>.</a:t>
            </a:r>
          </a:p>
          <a:p>
            <a:r>
              <a:rPr lang="en-US" dirty="0"/>
              <a:t>the worm infected over </a:t>
            </a:r>
            <a:r>
              <a:rPr lang="en-US" b="1" dirty="0">
                <a:solidFill>
                  <a:srgbClr val="FF0000"/>
                </a:solidFill>
              </a:rPr>
              <a:t>200,000 computers </a:t>
            </a:r>
            <a:r>
              <a:rPr lang="en-US" dirty="0"/>
              <a:t>and caused </a:t>
            </a:r>
            <a:r>
              <a:rPr lang="en-US" b="1" dirty="0">
                <a:solidFill>
                  <a:srgbClr val="FF0000"/>
                </a:solidFill>
              </a:rPr>
              <a:t>1,000 machines </a:t>
            </a:r>
            <a:r>
              <a:rPr lang="en-US" dirty="0"/>
              <a:t>to physically degrade</a:t>
            </a:r>
            <a:endParaRPr lang="it-IT" dirty="0"/>
          </a:p>
        </p:txBody>
      </p:sp>
      <p:sp>
        <p:nvSpPr>
          <p:cNvPr id="4" name="AutoShape 2" descr="Risultati immagini per video">
            <a:extLst>
              <a:ext uri="{FF2B5EF4-FFF2-40B4-BE49-F238E27FC236}">
                <a16:creationId xmlns:a16="http://schemas.microsoft.com/office/drawing/2014/main" id="{E148E97B-41A8-453E-BE4E-3369F0551B6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4" descr="Risultati immagini per video">
            <a:extLst>
              <a:ext uri="{FF2B5EF4-FFF2-40B4-BE49-F238E27FC236}">
                <a16:creationId xmlns:a16="http://schemas.microsoft.com/office/drawing/2014/main" id="{479A4A75-58DC-408E-AD22-789B9C96A6D8}"/>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25350751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A1B99A1-2998-4FA5-881A-B45DBC302191}"/>
              </a:ext>
            </a:extLst>
          </p:cNvPr>
          <p:cNvSpPr>
            <a:spLocks noGrp="1"/>
          </p:cNvSpPr>
          <p:nvPr>
            <p:ph idx="1"/>
          </p:nvPr>
        </p:nvSpPr>
        <p:spPr/>
        <p:txBody>
          <a:bodyPr/>
          <a:lstStyle/>
          <a:p>
            <a:r>
              <a:rPr lang="en-US" dirty="0"/>
              <a:t>Heartbleed is a security bug in the OpenSSL cryptography library</a:t>
            </a:r>
          </a:p>
          <a:p>
            <a:r>
              <a:rPr lang="en-US" dirty="0"/>
              <a:t>It was introduced into the software in 2012 and publicly disclosed in April 2014</a:t>
            </a:r>
          </a:p>
          <a:p>
            <a:r>
              <a:rPr lang="en-US" dirty="0"/>
              <a:t>As of May 20, 2014, 1.5% of the 800,000 most popular TLS-enabled websites were still vulnerable to Heartbleed</a:t>
            </a:r>
          </a:p>
          <a:p>
            <a:endParaRPr lang="it-IT" dirty="0"/>
          </a:p>
        </p:txBody>
      </p:sp>
      <p:pic>
        <p:nvPicPr>
          <p:cNvPr id="4098" name="Picture 2" descr="Risultati immagini per heartbleed">
            <a:extLst>
              <a:ext uri="{FF2B5EF4-FFF2-40B4-BE49-F238E27FC236}">
                <a16:creationId xmlns:a16="http://schemas.microsoft.com/office/drawing/2014/main" id="{F6325CD4-3495-439F-86A0-1BF87586CC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32656"/>
            <a:ext cx="970013" cy="117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5357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C7B76B-D2E5-4314-9BD4-0B70148F733D}"/>
              </a:ext>
            </a:extLst>
          </p:cNvPr>
          <p:cNvSpPr>
            <a:spLocks noGrp="1"/>
          </p:cNvSpPr>
          <p:nvPr>
            <p:ph type="title"/>
          </p:nvPr>
        </p:nvSpPr>
        <p:spPr/>
        <p:txBody>
          <a:bodyPr/>
          <a:lstStyle/>
          <a:p>
            <a:r>
              <a:rPr lang="it-IT" dirty="0"/>
              <a:t>The </a:t>
            </a:r>
            <a:r>
              <a:rPr lang="it-IT" dirty="0" err="1"/>
              <a:t>Fridges</a:t>
            </a:r>
            <a:r>
              <a:rPr lang="it-IT" dirty="0"/>
              <a:t>’ War</a:t>
            </a:r>
          </a:p>
        </p:txBody>
      </p:sp>
      <p:sp>
        <p:nvSpPr>
          <p:cNvPr id="3" name="Segnaposto contenuto 2">
            <a:extLst>
              <a:ext uri="{FF2B5EF4-FFF2-40B4-BE49-F238E27FC236}">
                <a16:creationId xmlns:a16="http://schemas.microsoft.com/office/drawing/2014/main" id="{922949E5-F2B3-40CF-805C-BEED81038757}"/>
              </a:ext>
            </a:extLst>
          </p:cNvPr>
          <p:cNvSpPr>
            <a:spLocks noGrp="1"/>
          </p:cNvSpPr>
          <p:nvPr>
            <p:ph idx="1"/>
          </p:nvPr>
        </p:nvSpPr>
        <p:spPr>
          <a:xfrm>
            <a:off x="457200" y="1600200"/>
            <a:ext cx="3538736" cy="4525963"/>
          </a:xfrm>
        </p:spPr>
        <p:txBody>
          <a:bodyPr>
            <a:normAutofit/>
          </a:bodyPr>
          <a:lstStyle/>
          <a:p>
            <a:r>
              <a:rPr lang="en-US" sz="2000" dirty="0"/>
              <a:t>The </a:t>
            </a:r>
            <a:r>
              <a:rPr lang="en-US" sz="2000" dirty="0">
                <a:solidFill>
                  <a:srgbClr val="FF0000"/>
                </a:solidFill>
              </a:rPr>
              <a:t>2016</a:t>
            </a:r>
            <a:r>
              <a:rPr lang="en-US" sz="2000" dirty="0"/>
              <a:t> </a:t>
            </a:r>
            <a:r>
              <a:rPr lang="en-US" sz="2000" b="1" dirty="0" err="1">
                <a:solidFill>
                  <a:srgbClr val="FF0000"/>
                </a:solidFill>
              </a:rPr>
              <a:t>Dyn</a:t>
            </a:r>
            <a:r>
              <a:rPr lang="en-US" sz="2000" b="1" dirty="0">
                <a:solidFill>
                  <a:srgbClr val="FF0000"/>
                </a:solidFill>
              </a:rPr>
              <a:t> cyberattack </a:t>
            </a:r>
            <a:r>
              <a:rPr lang="en-US" sz="2000" dirty="0"/>
              <a:t>took place on October 21, 2016, and involved multiple distributed </a:t>
            </a:r>
            <a:r>
              <a:rPr lang="en-US" sz="2000" b="1" dirty="0">
                <a:solidFill>
                  <a:srgbClr val="FF0000"/>
                </a:solidFill>
              </a:rPr>
              <a:t>denial-of-service attacks </a:t>
            </a:r>
            <a:r>
              <a:rPr lang="en-US" sz="2000" dirty="0"/>
              <a:t>(DDoS attacks) targeting systems operated by Domain Name System (DNS) provider </a:t>
            </a:r>
            <a:r>
              <a:rPr lang="en-US" sz="2000" dirty="0" err="1"/>
              <a:t>Dyn</a:t>
            </a:r>
            <a:r>
              <a:rPr lang="en-US" sz="2000" dirty="0"/>
              <a:t>, which caused major Internet platforms and services to be unavailable to large swathes of users in Europe and North America.</a:t>
            </a:r>
          </a:p>
          <a:p>
            <a:endParaRPr lang="it-IT" sz="2000" dirty="0"/>
          </a:p>
        </p:txBody>
      </p:sp>
      <p:pic>
        <p:nvPicPr>
          <p:cNvPr id="5122" name="Picture 2" descr="Risultati immagini per fridge">
            <a:extLst>
              <a:ext uri="{FF2B5EF4-FFF2-40B4-BE49-F238E27FC236}">
                <a16:creationId xmlns:a16="http://schemas.microsoft.com/office/drawing/2014/main" id="{B53E868C-C923-4E25-919A-514FA786BB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600200"/>
            <a:ext cx="3898776" cy="4681132"/>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0154BAB5-2C98-403C-B816-29BA61D2EDBC}"/>
              </a:ext>
            </a:extLst>
          </p:cNvPr>
          <p:cNvPicPr>
            <a:picLocks noChangeAspect="1"/>
          </p:cNvPicPr>
          <p:nvPr/>
        </p:nvPicPr>
        <p:blipFill>
          <a:blip r:embed="rId3"/>
          <a:stretch>
            <a:fillRect/>
          </a:stretch>
        </p:blipFill>
        <p:spPr>
          <a:xfrm>
            <a:off x="6732240" y="2852936"/>
            <a:ext cx="1087729" cy="1214834"/>
          </a:xfrm>
          <a:prstGeom prst="rect">
            <a:avLst/>
          </a:prstGeom>
        </p:spPr>
      </p:pic>
    </p:spTree>
    <p:extLst>
      <p:ext uri="{BB962C8B-B14F-4D97-AF65-F5344CB8AC3E}">
        <p14:creationId xmlns:p14="http://schemas.microsoft.com/office/powerpoint/2010/main" val="3095075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9E118C-EBBC-4265-8BCC-E10F3938E385}"/>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CAD2C5BD-4A23-4E78-9FE7-E0114DAD71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34" y="2420889"/>
            <a:ext cx="9064630" cy="2641274"/>
          </a:xfrm>
        </p:spPr>
      </p:pic>
    </p:spTree>
    <p:extLst>
      <p:ext uri="{BB962C8B-B14F-4D97-AF65-F5344CB8AC3E}">
        <p14:creationId xmlns:p14="http://schemas.microsoft.com/office/powerpoint/2010/main" val="23399748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50D2FC-059F-40CA-886F-BA43EAA4DADA}"/>
              </a:ext>
            </a:extLst>
          </p:cNvPr>
          <p:cNvSpPr>
            <a:spLocks noGrp="1"/>
          </p:cNvSpPr>
          <p:nvPr>
            <p:ph type="title"/>
          </p:nvPr>
        </p:nvSpPr>
        <p:spPr/>
        <p:txBody>
          <a:bodyPr/>
          <a:lstStyle/>
          <a:p>
            <a:r>
              <a:rPr lang="it-IT" dirty="0" err="1"/>
              <a:t>What</a:t>
            </a:r>
            <a:r>
              <a:rPr lang="it-IT" dirty="0"/>
              <a:t> </a:t>
            </a:r>
            <a:r>
              <a:rPr lang="it-IT" dirty="0" err="1"/>
              <a:t>you</a:t>
            </a:r>
            <a:r>
              <a:rPr lang="it-IT" dirty="0"/>
              <a:t> </a:t>
            </a:r>
            <a:r>
              <a:rPr lang="it-IT" dirty="0" err="1"/>
              <a:t>don’t</a:t>
            </a:r>
            <a:r>
              <a:rPr lang="it-IT" dirty="0"/>
              <a:t> </a:t>
            </a:r>
            <a:r>
              <a:rPr lang="it-IT" dirty="0" err="1"/>
              <a:t>need</a:t>
            </a:r>
            <a:endParaRPr lang="it-IT" dirty="0"/>
          </a:p>
        </p:txBody>
      </p:sp>
      <p:pic>
        <p:nvPicPr>
          <p:cNvPr id="4" name="Immagine 3">
            <a:extLst>
              <a:ext uri="{FF2B5EF4-FFF2-40B4-BE49-F238E27FC236}">
                <a16:creationId xmlns:a16="http://schemas.microsoft.com/office/drawing/2014/main" id="{E0481125-1EC4-4C1F-A060-B8D61850E7E7}"/>
              </a:ext>
            </a:extLst>
          </p:cNvPr>
          <p:cNvPicPr>
            <a:picLocks noChangeAspect="1"/>
          </p:cNvPicPr>
          <p:nvPr/>
        </p:nvPicPr>
        <p:blipFill>
          <a:blip r:embed="rId2"/>
          <a:stretch>
            <a:fillRect/>
          </a:stretch>
        </p:blipFill>
        <p:spPr>
          <a:xfrm>
            <a:off x="1187624" y="1442373"/>
            <a:ext cx="1385458" cy="2335336"/>
          </a:xfrm>
          <a:prstGeom prst="rect">
            <a:avLst/>
          </a:prstGeom>
        </p:spPr>
      </p:pic>
      <p:pic>
        <p:nvPicPr>
          <p:cNvPr id="5" name="Immagine 4">
            <a:extLst>
              <a:ext uri="{FF2B5EF4-FFF2-40B4-BE49-F238E27FC236}">
                <a16:creationId xmlns:a16="http://schemas.microsoft.com/office/drawing/2014/main" id="{8457AB44-C59E-4705-BC75-CBF319380596}"/>
              </a:ext>
            </a:extLst>
          </p:cNvPr>
          <p:cNvPicPr>
            <a:picLocks noChangeAspect="1"/>
          </p:cNvPicPr>
          <p:nvPr/>
        </p:nvPicPr>
        <p:blipFill>
          <a:blip r:embed="rId3"/>
          <a:stretch>
            <a:fillRect/>
          </a:stretch>
        </p:blipFill>
        <p:spPr>
          <a:xfrm>
            <a:off x="4499992" y="1446728"/>
            <a:ext cx="1794416" cy="1794416"/>
          </a:xfrm>
          <a:prstGeom prst="rect">
            <a:avLst/>
          </a:prstGeom>
        </p:spPr>
      </p:pic>
      <p:pic>
        <p:nvPicPr>
          <p:cNvPr id="8" name="Immagine 7">
            <a:extLst>
              <a:ext uri="{FF2B5EF4-FFF2-40B4-BE49-F238E27FC236}">
                <a16:creationId xmlns:a16="http://schemas.microsoft.com/office/drawing/2014/main" id="{3B28E0C8-4064-49C8-82E4-4F209C179D05}"/>
              </a:ext>
            </a:extLst>
          </p:cNvPr>
          <p:cNvPicPr>
            <a:picLocks noChangeAspect="1"/>
          </p:cNvPicPr>
          <p:nvPr/>
        </p:nvPicPr>
        <p:blipFill>
          <a:blip r:embed="rId4"/>
          <a:stretch>
            <a:fillRect/>
          </a:stretch>
        </p:blipFill>
        <p:spPr>
          <a:xfrm>
            <a:off x="1043608" y="4221088"/>
            <a:ext cx="1974155" cy="1974155"/>
          </a:xfrm>
          <a:prstGeom prst="rect">
            <a:avLst/>
          </a:prstGeom>
        </p:spPr>
      </p:pic>
      <p:pic>
        <p:nvPicPr>
          <p:cNvPr id="9" name="Immagine 8">
            <a:extLst>
              <a:ext uri="{FF2B5EF4-FFF2-40B4-BE49-F238E27FC236}">
                <a16:creationId xmlns:a16="http://schemas.microsoft.com/office/drawing/2014/main" id="{B80373CF-1701-4C28-964C-71E5FB99AB9A}"/>
              </a:ext>
            </a:extLst>
          </p:cNvPr>
          <p:cNvPicPr>
            <a:picLocks noChangeAspect="1"/>
          </p:cNvPicPr>
          <p:nvPr/>
        </p:nvPicPr>
        <p:blipFill>
          <a:blip r:embed="rId5"/>
          <a:stretch>
            <a:fillRect/>
          </a:stretch>
        </p:blipFill>
        <p:spPr>
          <a:xfrm>
            <a:off x="4716016" y="4221088"/>
            <a:ext cx="2029767" cy="1350718"/>
          </a:xfrm>
          <a:prstGeom prst="rect">
            <a:avLst/>
          </a:prstGeom>
        </p:spPr>
      </p:pic>
    </p:spTree>
    <p:extLst>
      <p:ext uri="{BB962C8B-B14F-4D97-AF65-F5344CB8AC3E}">
        <p14:creationId xmlns:p14="http://schemas.microsoft.com/office/powerpoint/2010/main" val="383813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66458B-051F-4BFF-9008-BBF0963D73C8}"/>
              </a:ext>
            </a:extLst>
          </p:cNvPr>
          <p:cNvSpPr>
            <a:spLocks noGrp="1"/>
          </p:cNvSpPr>
          <p:nvPr>
            <p:ph type="title"/>
          </p:nvPr>
        </p:nvSpPr>
        <p:spPr>
          <a:xfrm>
            <a:off x="395536" y="2852936"/>
            <a:ext cx="8229600" cy="1143000"/>
          </a:xfrm>
        </p:spPr>
        <p:txBody>
          <a:bodyPr/>
          <a:lstStyle/>
          <a:p>
            <a:r>
              <a:rPr lang="it-IT" dirty="0" err="1"/>
              <a:t>What</a:t>
            </a:r>
            <a:r>
              <a:rPr lang="it-IT" dirty="0"/>
              <a:t> </a:t>
            </a:r>
            <a:r>
              <a:rPr lang="it-IT" dirty="0" err="1"/>
              <a:t>you</a:t>
            </a:r>
            <a:r>
              <a:rPr lang="it-IT" dirty="0"/>
              <a:t> </a:t>
            </a:r>
            <a:r>
              <a:rPr lang="it-IT" dirty="0" err="1"/>
              <a:t>need</a:t>
            </a:r>
            <a:r>
              <a:rPr lang="it-IT" dirty="0"/>
              <a:t> </a:t>
            </a:r>
            <a:r>
              <a:rPr lang="it-IT" dirty="0" err="1"/>
              <a:t>is</a:t>
            </a:r>
            <a:r>
              <a:rPr lang="it-IT" dirty="0"/>
              <a:t> </a:t>
            </a:r>
            <a:r>
              <a:rPr lang="it-IT" dirty="0" err="1"/>
              <a:t>only</a:t>
            </a:r>
            <a:endParaRPr lang="it-IT" dirty="0"/>
          </a:p>
        </p:txBody>
      </p:sp>
      <p:pic>
        <p:nvPicPr>
          <p:cNvPr id="1026" name="Picture 2" descr="Immagine correlata">
            <a:extLst>
              <a:ext uri="{FF2B5EF4-FFF2-40B4-BE49-F238E27FC236}">
                <a16:creationId xmlns:a16="http://schemas.microsoft.com/office/drawing/2014/main" id="{E160B4ED-7CE7-4737-A2BF-AF055CBA7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3363"/>
            <a:ext cx="9144000" cy="384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39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4FFB90-203B-42A4-A20A-261141FAF4A8}"/>
              </a:ext>
            </a:extLst>
          </p:cNvPr>
          <p:cNvSpPr>
            <a:spLocks noGrp="1"/>
          </p:cNvSpPr>
          <p:nvPr>
            <p:ph type="title"/>
          </p:nvPr>
        </p:nvSpPr>
        <p:spPr/>
        <p:txBody>
          <a:bodyPr>
            <a:normAutofit fontScale="90000"/>
          </a:bodyPr>
          <a:lstStyle/>
          <a:p>
            <a:r>
              <a:rPr lang="it-IT" dirty="0" err="1"/>
              <a:t>Why</a:t>
            </a:r>
            <a:r>
              <a:rPr lang="it-IT" dirty="0"/>
              <a:t> </a:t>
            </a:r>
            <a:r>
              <a:rPr lang="it-IT" dirty="0" err="1"/>
              <a:t>attacking</a:t>
            </a:r>
            <a:r>
              <a:rPr lang="it-IT" dirty="0"/>
              <a:t> </a:t>
            </a:r>
            <a:r>
              <a:rPr lang="it-IT" dirty="0" err="1"/>
              <a:t>is</a:t>
            </a:r>
            <a:r>
              <a:rPr lang="it-IT" dirty="0"/>
              <a:t> </a:t>
            </a:r>
            <a:r>
              <a:rPr lang="it-IT" dirty="0" err="1"/>
              <a:t>easier</a:t>
            </a:r>
            <a:r>
              <a:rPr lang="it-IT" dirty="0"/>
              <a:t> </a:t>
            </a:r>
            <a:r>
              <a:rPr lang="it-IT" dirty="0" err="1"/>
              <a:t>than</a:t>
            </a:r>
            <a:r>
              <a:rPr lang="it-IT" dirty="0"/>
              <a:t> </a:t>
            </a:r>
            <a:r>
              <a:rPr lang="it-IT" dirty="0" err="1"/>
              <a:t>defending</a:t>
            </a:r>
            <a:r>
              <a:rPr lang="it-IT" dirty="0"/>
              <a:t>?</a:t>
            </a:r>
          </a:p>
        </p:txBody>
      </p:sp>
      <p:pic>
        <p:nvPicPr>
          <p:cNvPr id="2050" name="Picture 2" descr="Immagine correlata">
            <a:extLst>
              <a:ext uri="{FF2B5EF4-FFF2-40B4-BE49-F238E27FC236}">
                <a16:creationId xmlns:a16="http://schemas.microsoft.com/office/drawing/2014/main" id="{07F45594-2BD6-4DFC-A7FD-8C876D1E2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88840"/>
            <a:ext cx="4476434" cy="2890069"/>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78F17B94-22FB-43B6-86BD-00FC0FDCF980}"/>
              </a:ext>
            </a:extLst>
          </p:cNvPr>
          <p:cNvSpPr txBox="1"/>
          <p:nvPr/>
        </p:nvSpPr>
        <p:spPr>
          <a:xfrm>
            <a:off x="5281700" y="2996952"/>
            <a:ext cx="3394720" cy="1200329"/>
          </a:xfrm>
          <a:prstGeom prst="rect">
            <a:avLst/>
          </a:prstGeom>
          <a:noFill/>
        </p:spPr>
        <p:txBody>
          <a:bodyPr wrap="square" rtlCol="0">
            <a:spAutoFit/>
          </a:bodyPr>
          <a:lstStyle/>
          <a:p>
            <a:r>
              <a:rPr lang="it-IT" dirty="0" err="1"/>
              <a:t>Where</a:t>
            </a:r>
            <a:r>
              <a:rPr lang="it-IT" dirty="0"/>
              <a:t>?</a:t>
            </a:r>
          </a:p>
          <a:p>
            <a:r>
              <a:rPr lang="it-IT" dirty="0" err="1"/>
              <a:t>Who</a:t>
            </a:r>
            <a:r>
              <a:rPr lang="it-IT" dirty="0"/>
              <a:t>?</a:t>
            </a:r>
          </a:p>
          <a:p>
            <a:r>
              <a:rPr lang="it-IT" dirty="0"/>
              <a:t>How?</a:t>
            </a:r>
          </a:p>
          <a:p>
            <a:r>
              <a:rPr lang="it-IT" dirty="0" err="1"/>
              <a:t>Where</a:t>
            </a:r>
            <a:r>
              <a:rPr lang="it-IT" dirty="0"/>
              <a:t>?</a:t>
            </a:r>
          </a:p>
        </p:txBody>
      </p:sp>
      <p:pic>
        <p:nvPicPr>
          <p:cNvPr id="5" name="Immagine 4">
            <a:extLst>
              <a:ext uri="{FF2B5EF4-FFF2-40B4-BE49-F238E27FC236}">
                <a16:creationId xmlns:a16="http://schemas.microsoft.com/office/drawing/2014/main" id="{AFBB4EE7-1ABD-4547-ACAD-9A703A0F186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155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6009AC-8A94-4EE6-B2F4-6AC29EF58D9D}"/>
              </a:ext>
            </a:extLst>
          </p:cNvPr>
          <p:cNvSpPr>
            <a:spLocks noGrp="1"/>
          </p:cNvSpPr>
          <p:nvPr>
            <p:ph type="title"/>
          </p:nvPr>
        </p:nvSpPr>
        <p:spPr/>
        <p:txBody>
          <a:bodyPr/>
          <a:lstStyle/>
          <a:p>
            <a:r>
              <a:rPr lang="it-IT" dirty="0" err="1"/>
              <a:t>Who</a:t>
            </a:r>
            <a:r>
              <a:rPr lang="it-IT" dirty="0"/>
              <a:t> </a:t>
            </a:r>
            <a:r>
              <a:rPr lang="it-IT" dirty="0" err="1"/>
              <a:t>gains</a:t>
            </a:r>
            <a:r>
              <a:rPr lang="it-IT" dirty="0"/>
              <a:t> from </a:t>
            </a:r>
            <a:r>
              <a:rPr lang="it-IT" dirty="0" err="1"/>
              <a:t>attacks</a:t>
            </a:r>
            <a:r>
              <a:rPr lang="it-IT" dirty="0"/>
              <a:t>?</a:t>
            </a:r>
          </a:p>
        </p:txBody>
      </p:sp>
      <p:sp>
        <p:nvSpPr>
          <p:cNvPr id="3" name="Segnaposto contenuto 2">
            <a:extLst>
              <a:ext uri="{FF2B5EF4-FFF2-40B4-BE49-F238E27FC236}">
                <a16:creationId xmlns:a16="http://schemas.microsoft.com/office/drawing/2014/main" id="{D4D45C41-2FE7-4940-A249-955CCA83A133}"/>
              </a:ext>
            </a:extLst>
          </p:cNvPr>
          <p:cNvSpPr>
            <a:spLocks noGrp="1"/>
          </p:cNvSpPr>
          <p:nvPr>
            <p:ph idx="1"/>
          </p:nvPr>
        </p:nvSpPr>
        <p:spPr/>
        <p:txBody>
          <a:bodyPr/>
          <a:lstStyle/>
          <a:p>
            <a:r>
              <a:rPr lang="it-IT" dirty="0"/>
              <a:t>Market </a:t>
            </a:r>
            <a:r>
              <a:rPr lang="it-IT" dirty="0" err="1"/>
              <a:t>antagonists</a:t>
            </a:r>
            <a:endParaRPr lang="it-IT" dirty="0"/>
          </a:p>
          <a:p>
            <a:r>
              <a:rPr lang="it-IT" dirty="0"/>
              <a:t>State </a:t>
            </a:r>
            <a:r>
              <a:rPr lang="it-IT" dirty="0" err="1"/>
              <a:t>Nation</a:t>
            </a:r>
            <a:r>
              <a:rPr lang="it-IT" dirty="0"/>
              <a:t> </a:t>
            </a:r>
            <a:r>
              <a:rPr lang="it-IT" dirty="0" err="1"/>
              <a:t>sponsored</a:t>
            </a:r>
            <a:r>
              <a:rPr lang="it-IT" dirty="0"/>
              <a:t> stakeholders</a:t>
            </a:r>
          </a:p>
          <a:p>
            <a:r>
              <a:rPr lang="it-IT" dirty="0" err="1"/>
              <a:t>Organized</a:t>
            </a:r>
            <a:r>
              <a:rPr lang="it-IT" dirty="0"/>
              <a:t> Crime</a:t>
            </a:r>
          </a:p>
          <a:p>
            <a:r>
              <a:rPr lang="it-IT" dirty="0" err="1"/>
              <a:t>Lamers</a:t>
            </a:r>
            <a:r>
              <a:rPr lang="it-IT" dirty="0"/>
              <a:t>, Script </a:t>
            </a:r>
            <a:r>
              <a:rPr lang="it-IT" dirty="0" err="1"/>
              <a:t>kiddies</a:t>
            </a:r>
            <a:endParaRPr lang="it-IT" dirty="0"/>
          </a:p>
          <a:p>
            <a:r>
              <a:rPr lang="it-IT" dirty="0"/>
              <a:t>Your work mate/ </a:t>
            </a:r>
            <a:r>
              <a:rPr lang="it-IT" dirty="0" err="1"/>
              <a:t>your</a:t>
            </a:r>
            <a:r>
              <a:rPr lang="it-IT" dirty="0"/>
              <a:t> boss/ </a:t>
            </a:r>
            <a:r>
              <a:rPr lang="it-IT" dirty="0" err="1"/>
              <a:t>your</a:t>
            </a:r>
            <a:r>
              <a:rPr lang="it-IT" dirty="0"/>
              <a:t> </a:t>
            </a:r>
            <a:r>
              <a:rPr lang="it-IT" dirty="0" err="1"/>
              <a:t>employee</a:t>
            </a:r>
            <a:endParaRPr lang="it-IT" dirty="0"/>
          </a:p>
          <a:p>
            <a:r>
              <a:rPr lang="it-IT" dirty="0"/>
              <a:t>Tua suocera.</a:t>
            </a:r>
          </a:p>
        </p:txBody>
      </p:sp>
    </p:spTree>
    <p:extLst>
      <p:ext uri="{BB962C8B-B14F-4D97-AF65-F5344CB8AC3E}">
        <p14:creationId xmlns:p14="http://schemas.microsoft.com/office/powerpoint/2010/main" val="17740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B73D6D4-814A-4C16-A0AF-B3568809FDB8}"/>
              </a:ext>
            </a:extLst>
          </p:cNvPr>
          <p:cNvSpPr>
            <a:spLocks noGrp="1"/>
          </p:cNvSpPr>
          <p:nvPr>
            <p:ph idx="1"/>
          </p:nvPr>
        </p:nvSpPr>
        <p:spPr>
          <a:xfrm>
            <a:off x="467544" y="260648"/>
            <a:ext cx="8229600" cy="1180728"/>
          </a:xfrm>
        </p:spPr>
        <p:txBody>
          <a:bodyPr/>
          <a:lstStyle/>
          <a:p>
            <a:pPr marL="0" indent="0">
              <a:buNone/>
            </a:pPr>
            <a:r>
              <a:rPr lang="it-IT" dirty="0" err="1"/>
              <a:t>What</a:t>
            </a:r>
            <a:r>
              <a:rPr lang="it-IT" dirty="0"/>
              <a:t> </a:t>
            </a:r>
            <a:r>
              <a:rPr lang="it-IT" dirty="0" err="1"/>
              <a:t>frigthens</a:t>
            </a:r>
            <a:r>
              <a:rPr lang="it-IT" dirty="0"/>
              <a:t> </a:t>
            </a:r>
            <a:r>
              <a:rPr lang="it-IT" dirty="0" err="1"/>
              <a:t>you</a:t>
            </a:r>
            <a:r>
              <a:rPr lang="it-IT" dirty="0"/>
              <a:t> more?</a:t>
            </a:r>
          </a:p>
        </p:txBody>
      </p:sp>
      <p:pic>
        <p:nvPicPr>
          <p:cNvPr id="6146" name="Picture 2" descr="Risultati immagini per panino">
            <a:extLst>
              <a:ext uri="{FF2B5EF4-FFF2-40B4-BE49-F238E27FC236}">
                <a16:creationId xmlns:a16="http://schemas.microsoft.com/office/drawing/2014/main" id="{A0FC3690-CDCA-4AE1-A0D2-5C33306D5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02186"/>
            <a:ext cx="3053658" cy="2394595"/>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A2EEDA3E-70A5-4DEE-9283-F978FE803D53}"/>
              </a:ext>
            </a:extLst>
          </p:cNvPr>
          <p:cNvPicPr>
            <a:picLocks noChangeAspect="1"/>
          </p:cNvPicPr>
          <p:nvPr/>
        </p:nvPicPr>
        <p:blipFill>
          <a:blip r:embed="rId3"/>
          <a:stretch>
            <a:fillRect/>
          </a:stretch>
        </p:blipFill>
        <p:spPr>
          <a:xfrm>
            <a:off x="5076056" y="1679384"/>
            <a:ext cx="3096344" cy="2524329"/>
          </a:xfrm>
          <a:prstGeom prst="rect">
            <a:avLst/>
          </a:prstGeom>
        </p:spPr>
      </p:pic>
      <p:sp>
        <p:nvSpPr>
          <p:cNvPr id="7" name="Segnaposto contenuto 2">
            <a:extLst>
              <a:ext uri="{FF2B5EF4-FFF2-40B4-BE49-F238E27FC236}">
                <a16:creationId xmlns:a16="http://schemas.microsoft.com/office/drawing/2014/main" id="{8DCE5E3E-C540-4AE0-8547-C3CC1ABA2EBF}"/>
              </a:ext>
            </a:extLst>
          </p:cNvPr>
          <p:cNvSpPr txBox="1">
            <a:spLocks/>
          </p:cNvSpPr>
          <p:nvPr/>
        </p:nvSpPr>
        <p:spPr>
          <a:xfrm>
            <a:off x="539552" y="4653136"/>
            <a:ext cx="8229600" cy="11807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t-IT" dirty="0" err="1"/>
              <a:t>It’s</a:t>
            </a:r>
            <a:r>
              <a:rPr lang="it-IT" dirty="0"/>
              <a:t> </a:t>
            </a:r>
            <a:r>
              <a:rPr lang="it-IT" dirty="0" err="1"/>
              <a:t>much</a:t>
            </a:r>
            <a:r>
              <a:rPr lang="it-IT" dirty="0"/>
              <a:t> more </a:t>
            </a:r>
            <a:r>
              <a:rPr lang="it-IT" dirty="0" err="1"/>
              <a:t>likely</a:t>
            </a:r>
            <a:r>
              <a:rPr lang="it-IT" dirty="0"/>
              <a:t> </a:t>
            </a:r>
            <a:r>
              <a:rPr lang="it-IT" dirty="0" err="1"/>
              <a:t>you</a:t>
            </a:r>
            <a:r>
              <a:rPr lang="it-IT" dirty="0"/>
              <a:t> die </a:t>
            </a:r>
            <a:r>
              <a:rPr lang="it-IT" dirty="0" err="1"/>
              <a:t>because</a:t>
            </a:r>
            <a:r>
              <a:rPr lang="it-IT" dirty="0"/>
              <a:t> of an </a:t>
            </a:r>
            <a:r>
              <a:rPr lang="it-IT" dirty="0" err="1"/>
              <a:t>heart</a:t>
            </a:r>
            <a:r>
              <a:rPr lang="it-IT" dirty="0"/>
              <a:t> </a:t>
            </a:r>
            <a:r>
              <a:rPr lang="it-IT" dirty="0" err="1"/>
              <a:t>attack</a:t>
            </a:r>
            <a:r>
              <a:rPr lang="it-IT" dirty="0"/>
              <a:t> </a:t>
            </a:r>
            <a:r>
              <a:rPr lang="it-IT" dirty="0" err="1"/>
              <a:t>than</a:t>
            </a:r>
            <a:r>
              <a:rPr lang="it-IT" dirty="0"/>
              <a:t> </a:t>
            </a:r>
            <a:r>
              <a:rPr lang="it-IT" dirty="0" err="1"/>
              <a:t>eaten</a:t>
            </a:r>
            <a:r>
              <a:rPr lang="it-IT" dirty="0"/>
              <a:t> by a </a:t>
            </a:r>
            <a:r>
              <a:rPr lang="it-IT" dirty="0" err="1"/>
              <a:t>shark</a:t>
            </a:r>
            <a:endParaRPr lang="it-IT" dirty="0"/>
          </a:p>
        </p:txBody>
      </p:sp>
    </p:spTree>
    <p:extLst>
      <p:ext uri="{BB962C8B-B14F-4D97-AF65-F5344CB8AC3E}">
        <p14:creationId xmlns:p14="http://schemas.microsoft.com/office/powerpoint/2010/main" val="180118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4A22F8-E81B-4CF0-BA06-E1EC54804110}"/>
              </a:ext>
            </a:extLst>
          </p:cNvPr>
          <p:cNvSpPr>
            <a:spLocks noGrp="1"/>
          </p:cNvSpPr>
          <p:nvPr>
            <p:ph type="title"/>
          </p:nvPr>
        </p:nvSpPr>
        <p:spPr/>
        <p:txBody>
          <a:bodyPr>
            <a:normAutofit fontScale="90000"/>
          </a:bodyPr>
          <a:lstStyle/>
          <a:p>
            <a:r>
              <a:rPr lang="it-IT" dirty="0" err="1"/>
              <a:t>What</a:t>
            </a:r>
            <a:r>
              <a:rPr lang="it-IT" dirty="0"/>
              <a:t> </a:t>
            </a:r>
            <a:r>
              <a:rPr lang="it-IT" dirty="0" err="1"/>
              <a:t>you</a:t>
            </a:r>
            <a:r>
              <a:rPr lang="it-IT" dirty="0"/>
              <a:t> </a:t>
            </a:r>
            <a:r>
              <a:rPr lang="it-IT" dirty="0" err="1"/>
              <a:t>won’t</a:t>
            </a:r>
            <a:r>
              <a:rPr lang="it-IT" dirty="0"/>
              <a:t> </a:t>
            </a:r>
            <a:r>
              <a:rPr lang="it-IT" dirty="0" err="1"/>
              <a:t>become</a:t>
            </a:r>
            <a:r>
              <a:rPr lang="it-IT" dirty="0"/>
              <a:t> </a:t>
            </a:r>
            <a:r>
              <a:rPr lang="it-IT" dirty="0" err="1"/>
              <a:t>after</a:t>
            </a:r>
            <a:r>
              <a:rPr lang="it-IT" dirty="0"/>
              <a:t> </a:t>
            </a:r>
            <a:r>
              <a:rPr lang="it-IT" dirty="0" err="1"/>
              <a:t>this</a:t>
            </a:r>
            <a:r>
              <a:rPr lang="it-IT" dirty="0"/>
              <a:t> </a:t>
            </a:r>
            <a:r>
              <a:rPr lang="it-IT" dirty="0" err="1"/>
              <a:t>course</a:t>
            </a:r>
            <a:r>
              <a:rPr lang="it-IT" dirty="0"/>
              <a:t> </a:t>
            </a:r>
          </a:p>
        </p:txBody>
      </p:sp>
      <p:pic>
        <p:nvPicPr>
          <p:cNvPr id="4" name="Immagine 3">
            <a:extLst>
              <a:ext uri="{FF2B5EF4-FFF2-40B4-BE49-F238E27FC236}">
                <a16:creationId xmlns:a16="http://schemas.microsoft.com/office/drawing/2014/main" id="{A9548B4F-A54A-463A-9178-FA235E3CE6A8}"/>
              </a:ext>
            </a:extLst>
          </p:cNvPr>
          <p:cNvPicPr>
            <a:picLocks noChangeAspect="1"/>
          </p:cNvPicPr>
          <p:nvPr/>
        </p:nvPicPr>
        <p:blipFill>
          <a:blip r:embed="rId2"/>
          <a:stretch>
            <a:fillRect/>
          </a:stretch>
        </p:blipFill>
        <p:spPr>
          <a:xfrm>
            <a:off x="683568" y="1556792"/>
            <a:ext cx="2651787" cy="1491630"/>
          </a:xfrm>
          <a:prstGeom prst="rect">
            <a:avLst/>
          </a:prstGeom>
        </p:spPr>
      </p:pic>
      <p:pic>
        <p:nvPicPr>
          <p:cNvPr id="3074" name="Picture 2" descr="Risultati immagini per iron man">
            <a:extLst>
              <a:ext uri="{FF2B5EF4-FFF2-40B4-BE49-F238E27FC236}">
                <a16:creationId xmlns:a16="http://schemas.microsoft.com/office/drawing/2014/main" id="{CF94AA42-BEE2-4F3E-9A4C-5E097AFFD2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1490456"/>
            <a:ext cx="2627784" cy="155796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EF3F1A44-A76A-4255-B0EE-7A393F5774F1}"/>
              </a:ext>
            </a:extLst>
          </p:cNvPr>
          <p:cNvPicPr>
            <a:picLocks noChangeAspect="1"/>
          </p:cNvPicPr>
          <p:nvPr/>
        </p:nvPicPr>
        <p:blipFill>
          <a:blip r:embed="rId4"/>
          <a:stretch>
            <a:fillRect/>
          </a:stretch>
        </p:blipFill>
        <p:spPr>
          <a:xfrm>
            <a:off x="2771800" y="3861048"/>
            <a:ext cx="3923928" cy="2207210"/>
          </a:xfrm>
          <a:prstGeom prst="rect">
            <a:avLst/>
          </a:prstGeom>
        </p:spPr>
      </p:pic>
    </p:spTree>
    <p:extLst>
      <p:ext uri="{BB962C8B-B14F-4D97-AF65-F5344CB8AC3E}">
        <p14:creationId xmlns:p14="http://schemas.microsoft.com/office/powerpoint/2010/main" val="6222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0823A1-BEB0-4863-B49F-48A0A01AE75D}"/>
              </a:ext>
            </a:extLst>
          </p:cNvPr>
          <p:cNvSpPr>
            <a:spLocks noGrp="1"/>
          </p:cNvSpPr>
          <p:nvPr>
            <p:ph type="title"/>
          </p:nvPr>
        </p:nvSpPr>
        <p:spPr/>
        <p:txBody>
          <a:bodyPr>
            <a:normAutofit fontScale="90000"/>
          </a:bodyPr>
          <a:lstStyle/>
          <a:p>
            <a:r>
              <a:rPr lang="it-IT" dirty="0" err="1"/>
              <a:t>What</a:t>
            </a:r>
            <a:r>
              <a:rPr lang="it-IT" dirty="0"/>
              <a:t> –</a:t>
            </a:r>
            <a:r>
              <a:rPr lang="it-IT" dirty="0" err="1"/>
              <a:t>hopefully</a:t>
            </a:r>
            <a:r>
              <a:rPr lang="it-IT" dirty="0"/>
              <a:t>- </a:t>
            </a:r>
            <a:r>
              <a:rPr lang="it-IT" dirty="0" err="1"/>
              <a:t>you</a:t>
            </a:r>
            <a:r>
              <a:rPr lang="it-IT" dirty="0"/>
              <a:t> </a:t>
            </a:r>
            <a:r>
              <a:rPr lang="it-IT" dirty="0" err="1"/>
              <a:t>become</a:t>
            </a:r>
            <a:r>
              <a:rPr lang="it-IT" dirty="0"/>
              <a:t> </a:t>
            </a:r>
            <a:r>
              <a:rPr lang="it-IT" dirty="0" err="1"/>
              <a:t>after</a:t>
            </a:r>
            <a:r>
              <a:rPr lang="it-IT" dirty="0"/>
              <a:t> </a:t>
            </a:r>
            <a:r>
              <a:rPr lang="it-IT" dirty="0" err="1"/>
              <a:t>this</a:t>
            </a:r>
            <a:r>
              <a:rPr lang="it-IT" dirty="0"/>
              <a:t> </a:t>
            </a:r>
            <a:r>
              <a:rPr lang="it-IT" dirty="0" err="1"/>
              <a:t>course</a:t>
            </a:r>
            <a:endParaRPr lang="it-IT" dirty="0"/>
          </a:p>
        </p:txBody>
      </p:sp>
      <p:sp>
        <p:nvSpPr>
          <p:cNvPr id="3" name="Segnaposto contenuto 2">
            <a:extLst>
              <a:ext uri="{FF2B5EF4-FFF2-40B4-BE49-F238E27FC236}">
                <a16:creationId xmlns:a16="http://schemas.microsoft.com/office/drawing/2014/main" id="{08BD3A84-9930-44D8-808C-2DABA31B23BA}"/>
              </a:ext>
            </a:extLst>
          </p:cNvPr>
          <p:cNvSpPr>
            <a:spLocks noGrp="1"/>
          </p:cNvSpPr>
          <p:nvPr>
            <p:ph idx="1"/>
          </p:nvPr>
        </p:nvSpPr>
        <p:spPr>
          <a:xfrm>
            <a:off x="457200" y="1844824"/>
            <a:ext cx="8229600" cy="3057203"/>
          </a:xfrm>
          <a:solidFill>
            <a:schemeClr val="accent1"/>
          </a:solidFill>
        </p:spPr>
        <p:txBody>
          <a:bodyPr/>
          <a:lstStyle/>
          <a:p>
            <a:pPr marL="0" indent="0">
              <a:buNone/>
            </a:pPr>
            <a:r>
              <a:rPr lang="it-IT" dirty="0">
                <a:solidFill>
                  <a:schemeClr val="bg1"/>
                </a:solidFill>
              </a:rPr>
              <a:t>An </a:t>
            </a:r>
            <a:r>
              <a:rPr lang="it-IT" dirty="0" err="1">
                <a:solidFill>
                  <a:schemeClr val="bg1"/>
                </a:solidFill>
              </a:rPr>
              <a:t>engineer</a:t>
            </a:r>
            <a:r>
              <a:rPr lang="it-IT" dirty="0">
                <a:solidFill>
                  <a:schemeClr val="bg1"/>
                </a:solidFill>
              </a:rPr>
              <a:t> </a:t>
            </a:r>
            <a:r>
              <a:rPr lang="it-IT" dirty="0" err="1">
                <a:solidFill>
                  <a:schemeClr val="bg1"/>
                </a:solidFill>
              </a:rPr>
              <a:t>aware</a:t>
            </a:r>
            <a:r>
              <a:rPr lang="it-IT" dirty="0">
                <a:solidFill>
                  <a:schemeClr val="bg1"/>
                </a:solidFill>
              </a:rPr>
              <a:t> of </a:t>
            </a:r>
            <a:r>
              <a:rPr lang="it-IT" dirty="0" err="1">
                <a:solidFill>
                  <a:schemeClr val="bg1"/>
                </a:solidFill>
              </a:rPr>
              <a:t>complexity</a:t>
            </a:r>
            <a:r>
              <a:rPr lang="it-IT" dirty="0">
                <a:solidFill>
                  <a:schemeClr val="bg1"/>
                </a:solidFill>
              </a:rPr>
              <a:t> of Information and Network Security –INS- </a:t>
            </a:r>
            <a:r>
              <a:rPr lang="it-IT" dirty="0" err="1">
                <a:solidFill>
                  <a:schemeClr val="bg1"/>
                </a:solidFill>
              </a:rPr>
              <a:t>field</a:t>
            </a:r>
            <a:r>
              <a:rPr lang="it-IT" dirty="0">
                <a:solidFill>
                  <a:schemeClr val="bg1"/>
                </a:solidFill>
              </a:rPr>
              <a:t>, with a </a:t>
            </a:r>
            <a:r>
              <a:rPr lang="it-IT" dirty="0" err="1">
                <a:solidFill>
                  <a:schemeClr val="bg1"/>
                </a:solidFill>
              </a:rPr>
              <a:t>great</a:t>
            </a:r>
            <a:r>
              <a:rPr lang="it-IT" dirty="0">
                <a:solidFill>
                  <a:schemeClr val="bg1"/>
                </a:solidFill>
              </a:rPr>
              <a:t> </a:t>
            </a:r>
            <a:r>
              <a:rPr lang="it-IT" dirty="0" err="1">
                <a:solidFill>
                  <a:schemeClr val="bg1"/>
                </a:solidFill>
              </a:rPr>
              <a:t>consciousness</a:t>
            </a:r>
            <a:r>
              <a:rPr lang="it-IT" dirty="0">
                <a:solidFill>
                  <a:schemeClr val="bg1"/>
                </a:solidFill>
              </a:rPr>
              <a:t> of </a:t>
            </a:r>
            <a:r>
              <a:rPr lang="it-IT" dirty="0" err="1">
                <a:solidFill>
                  <a:schemeClr val="bg1"/>
                </a:solidFill>
              </a:rPr>
              <a:t>how</a:t>
            </a:r>
            <a:r>
              <a:rPr lang="it-IT" dirty="0">
                <a:solidFill>
                  <a:schemeClr val="bg1"/>
                </a:solidFill>
              </a:rPr>
              <a:t> to </a:t>
            </a:r>
            <a:r>
              <a:rPr lang="it-IT" dirty="0" err="1">
                <a:solidFill>
                  <a:schemeClr val="bg1"/>
                </a:solidFill>
              </a:rPr>
              <a:t>get</a:t>
            </a:r>
            <a:r>
              <a:rPr lang="it-IT" dirty="0">
                <a:solidFill>
                  <a:schemeClr val="bg1"/>
                </a:solidFill>
              </a:rPr>
              <a:t> </a:t>
            </a:r>
            <a:r>
              <a:rPr lang="it-IT" dirty="0" err="1">
                <a:solidFill>
                  <a:schemeClr val="bg1"/>
                </a:solidFill>
              </a:rPr>
              <a:t>specialized</a:t>
            </a:r>
            <a:r>
              <a:rPr lang="it-IT" dirty="0">
                <a:solidFill>
                  <a:schemeClr val="bg1"/>
                </a:solidFill>
              </a:rPr>
              <a:t> and </a:t>
            </a:r>
            <a:r>
              <a:rPr lang="it-IT" dirty="0" err="1">
                <a:solidFill>
                  <a:schemeClr val="bg1"/>
                </a:solidFill>
              </a:rPr>
              <a:t>focused</a:t>
            </a:r>
            <a:r>
              <a:rPr lang="it-IT" dirty="0">
                <a:solidFill>
                  <a:schemeClr val="bg1"/>
                </a:solidFill>
              </a:rPr>
              <a:t> on a </a:t>
            </a:r>
            <a:r>
              <a:rPr lang="it-IT" dirty="0" err="1">
                <a:solidFill>
                  <a:schemeClr val="bg1"/>
                </a:solidFill>
              </a:rPr>
              <a:t>specific</a:t>
            </a:r>
            <a:r>
              <a:rPr lang="it-IT" dirty="0">
                <a:solidFill>
                  <a:schemeClr val="bg1"/>
                </a:solidFill>
              </a:rPr>
              <a:t> area of INS. </a:t>
            </a:r>
          </a:p>
        </p:txBody>
      </p:sp>
      <p:pic>
        <p:nvPicPr>
          <p:cNvPr id="1026" name="Picture 2" descr="Risultati immagini per engineer">
            <a:extLst>
              <a:ext uri="{FF2B5EF4-FFF2-40B4-BE49-F238E27FC236}">
                <a16:creationId xmlns:a16="http://schemas.microsoft.com/office/drawing/2014/main" id="{F40C2B1D-E185-4D4B-BB96-F1C32C887B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4232946"/>
            <a:ext cx="3922915" cy="261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0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Goals</a:t>
            </a:r>
            <a:r>
              <a:rPr lang="it-IT" dirty="0"/>
              <a:t>	</a:t>
            </a:r>
            <a:endParaRPr lang="en-US" dirty="0"/>
          </a:p>
        </p:txBody>
      </p:sp>
      <p:sp>
        <p:nvSpPr>
          <p:cNvPr id="3" name="Segnaposto contenuto 2"/>
          <p:cNvSpPr>
            <a:spLocks noGrp="1"/>
          </p:cNvSpPr>
          <p:nvPr>
            <p:ph idx="1"/>
          </p:nvPr>
        </p:nvSpPr>
        <p:spPr/>
        <p:txBody>
          <a:bodyPr/>
          <a:lstStyle/>
          <a:p>
            <a:r>
              <a:rPr lang="it-IT" dirty="0"/>
              <a:t>The goal of the </a:t>
            </a:r>
            <a:r>
              <a:rPr lang="it-IT" dirty="0" err="1"/>
              <a:t>course</a:t>
            </a:r>
            <a:r>
              <a:rPr lang="it-IT" dirty="0"/>
              <a:t> </a:t>
            </a:r>
            <a:r>
              <a:rPr lang="it-IT" dirty="0" err="1"/>
              <a:t>is</a:t>
            </a:r>
            <a:r>
              <a:rPr lang="it-IT" dirty="0"/>
              <a:t> to </a:t>
            </a:r>
            <a:r>
              <a:rPr lang="it-IT" dirty="0" err="1"/>
              <a:t>give</a:t>
            </a:r>
            <a:r>
              <a:rPr lang="it-IT" dirty="0"/>
              <a:t> </a:t>
            </a:r>
            <a:r>
              <a:rPr lang="it-IT" dirty="0" err="1"/>
              <a:t>students</a:t>
            </a:r>
            <a:r>
              <a:rPr lang="it-IT" dirty="0"/>
              <a:t>:</a:t>
            </a:r>
          </a:p>
          <a:p>
            <a:pPr lvl="1"/>
            <a:r>
              <a:rPr lang="it-IT" dirty="0"/>
              <a:t>An </a:t>
            </a:r>
            <a:r>
              <a:rPr lang="it-IT" dirty="0" err="1"/>
              <a:t>overview</a:t>
            </a:r>
            <a:r>
              <a:rPr lang="it-IT" dirty="0"/>
              <a:t> of the </a:t>
            </a:r>
            <a:r>
              <a:rPr lang="it-IT" dirty="0" err="1"/>
              <a:t>realm</a:t>
            </a:r>
            <a:r>
              <a:rPr lang="it-IT" dirty="0"/>
              <a:t> of Networks and Software Security</a:t>
            </a:r>
          </a:p>
          <a:p>
            <a:pPr lvl="1"/>
            <a:r>
              <a:rPr lang="it-IT" dirty="0"/>
              <a:t>The </a:t>
            </a:r>
            <a:r>
              <a:rPr lang="it-IT" dirty="0" err="1"/>
              <a:t>Engineering</a:t>
            </a:r>
            <a:r>
              <a:rPr lang="it-IT" dirty="0"/>
              <a:t> </a:t>
            </a:r>
            <a:r>
              <a:rPr lang="it-IT" dirty="0" err="1"/>
              <a:t>Approach</a:t>
            </a:r>
            <a:r>
              <a:rPr lang="it-IT" dirty="0"/>
              <a:t> to face Net/</a:t>
            </a:r>
            <a:r>
              <a:rPr lang="it-IT" dirty="0" err="1"/>
              <a:t>Softw</a:t>
            </a:r>
            <a:r>
              <a:rPr lang="it-IT" dirty="0"/>
              <a:t> Security</a:t>
            </a:r>
          </a:p>
          <a:p>
            <a:pPr lvl="1"/>
            <a:r>
              <a:rPr lang="it-IT" dirty="0"/>
              <a:t>The </a:t>
            </a:r>
            <a:r>
              <a:rPr lang="it-IT" dirty="0" err="1"/>
              <a:t>main</a:t>
            </a:r>
            <a:r>
              <a:rPr lang="it-IT" dirty="0"/>
              <a:t> </a:t>
            </a:r>
            <a:r>
              <a:rPr lang="it-IT" dirty="0" err="1"/>
              <a:t>problems</a:t>
            </a:r>
            <a:r>
              <a:rPr lang="it-IT" dirty="0"/>
              <a:t> </a:t>
            </a:r>
            <a:r>
              <a:rPr lang="it-IT" dirty="0" err="1"/>
              <a:t>that</a:t>
            </a:r>
            <a:r>
              <a:rPr lang="it-IT" dirty="0"/>
              <a:t> a Security </a:t>
            </a:r>
            <a:r>
              <a:rPr lang="it-IT" dirty="0" err="1"/>
              <a:t>Engineer</a:t>
            </a:r>
            <a:r>
              <a:rPr lang="it-IT" dirty="0"/>
              <a:t> must </a:t>
            </a:r>
            <a:r>
              <a:rPr lang="it-IT" dirty="0" err="1"/>
              <a:t>cope</a:t>
            </a:r>
            <a:r>
              <a:rPr lang="it-IT" dirty="0"/>
              <a:t> with</a:t>
            </a:r>
          </a:p>
          <a:p>
            <a:pPr lvl="1"/>
            <a:r>
              <a:rPr lang="it-IT" dirty="0"/>
              <a:t>Some </a:t>
            </a:r>
            <a:r>
              <a:rPr lang="it-IT" dirty="0" err="1"/>
              <a:t>operational</a:t>
            </a:r>
            <a:r>
              <a:rPr lang="it-IT" dirty="0"/>
              <a:t> </a:t>
            </a:r>
            <a:r>
              <a:rPr lang="it-IT" dirty="0" err="1"/>
              <a:t>tools</a:t>
            </a:r>
            <a:r>
              <a:rPr lang="it-IT" dirty="0"/>
              <a:t> to work with Info Sec</a:t>
            </a:r>
          </a:p>
        </p:txBody>
      </p:sp>
    </p:spTree>
    <p:extLst>
      <p:ext uri="{BB962C8B-B14F-4D97-AF65-F5344CB8AC3E}">
        <p14:creationId xmlns:p14="http://schemas.microsoft.com/office/powerpoint/2010/main" val="40191022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Syllabus</a:t>
            </a:r>
            <a:endParaRPr lang="en-US" dirty="0"/>
          </a:p>
        </p:txBody>
      </p:sp>
      <p:sp>
        <p:nvSpPr>
          <p:cNvPr id="3" name="Segnaposto contenuto 2"/>
          <p:cNvSpPr>
            <a:spLocks noGrp="1"/>
          </p:cNvSpPr>
          <p:nvPr>
            <p:ph idx="1"/>
          </p:nvPr>
        </p:nvSpPr>
        <p:spPr/>
        <p:txBody>
          <a:bodyPr>
            <a:normAutofit fontScale="40000" lnSpcReduction="20000"/>
          </a:bodyPr>
          <a:lstStyle/>
          <a:p>
            <a:r>
              <a:rPr lang="en-US" dirty="0"/>
              <a:t>Blockchain</a:t>
            </a:r>
          </a:p>
          <a:p>
            <a:r>
              <a:rPr lang="en-US" dirty="0"/>
              <a:t>intrusion detection</a:t>
            </a:r>
          </a:p>
          <a:p>
            <a:r>
              <a:rPr lang="en-US" dirty="0"/>
              <a:t>DDOS</a:t>
            </a:r>
          </a:p>
          <a:p>
            <a:r>
              <a:rPr lang="en-US" dirty="0"/>
              <a:t>Network Security</a:t>
            </a:r>
          </a:p>
          <a:p>
            <a:r>
              <a:rPr lang="en-US" dirty="0"/>
              <a:t>Malware </a:t>
            </a:r>
          </a:p>
          <a:p>
            <a:r>
              <a:rPr lang="en-US" dirty="0"/>
              <a:t>BOTNET</a:t>
            </a:r>
          </a:p>
          <a:p>
            <a:r>
              <a:rPr lang="en-US" dirty="0" err="1"/>
              <a:t>Sistemi</a:t>
            </a:r>
            <a:r>
              <a:rPr lang="en-US" dirty="0"/>
              <a:t> </a:t>
            </a:r>
            <a:r>
              <a:rPr lang="en-US" dirty="0" err="1"/>
              <a:t>Operativi</a:t>
            </a:r>
            <a:r>
              <a:rPr lang="en-US" dirty="0"/>
              <a:t> TRUSTED </a:t>
            </a:r>
          </a:p>
          <a:p>
            <a:r>
              <a:rPr lang="en-US" dirty="0"/>
              <a:t>DATABASE SECURITY</a:t>
            </a:r>
          </a:p>
          <a:p>
            <a:r>
              <a:rPr lang="en-US" dirty="0"/>
              <a:t>ANDROID SECURITY</a:t>
            </a:r>
          </a:p>
          <a:p>
            <a:r>
              <a:rPr lang="en-US" dirty="0"/>
              <a:t>CODE SECURITY </a:t>
            </a:r>
          </a:p>
          <a:p>
            <a:r>
              <a:rPr lang="en-US" dirty="0"/>
              <a:t>WEB SECURITY </a:t>
            </a:r>
          </a:p>
          <a:p>
            <a:r>
              <a:rPr lang="en-US" dirty="0"/>
              <a:t>CRITTOGRAFIA-BASE</a:t>
            </a:r>
          </a:p>
          <a:p>
            <a:r>
              <a:rPr lang="en-US" dirty="0"/>
              <a:t>CRITTOGRAFIA AVANZATA</a:t>
            </a:r>
          </a:p>
          <a:p>
            <a:r>
              <a:rPr lang="en-US" dirty="0"/>
              <a:t>AUTENTICAZIONE</a:t>
            </a:r>
          </a:p>
          <a:p>
            <a:r>
              <a:rPr lang="en-US" dirty="0"/>
              <a:t>CONTROLLO DEGLI ACCESSI</a:t>
            </a:r>
          </a:p>
          <a:p>
            <a:r>
              <a:rPr lang="en-US" dirty="0"/>
              <a:t>VA/PENTEST</a:t>
            </a:r>
          </a:p>
          <a:p>
            <a:r>
              <a:rPr lang="en-US" dirty="0"/>
              <a:t>SYSTEM EVALUATION</a:t>
            </a:r>
          </a:p>
          <a:p>
            <a:r>
              <a:rPr lang="en-US" dirty="0"/>
              <a:t>ASSURANCE</a:t>
            </a:r>
          </a:p>
          <a:p>
            <a:r>
              <a:rPr lang="en-US" dirty="0"/>
              <a:t>RISK ASSESSMENT &amp; SECURITY TEST</a:t>
            </a:r>
          </a:p>
          <a:p>
            <a:r>
              <a:rPr lang="en-US" dirty="0"/>
              <a:t>PROGRAM SECURITY</a:t>
            </a:r>
          </a:p>
          <a:p>
            <a:endParaRPr lang="en-US" dirty="0"/>
          </a:p>
        </p:txBody>
      </p:sp>
    </p:spTree>
    <p:extLst>
      <p:ext uri="{BB962C8B-B14F-4D97-AF65-F5344CB8AC3E}">
        <p14:creationId xmlns:p14="http://schemas.microsoft.com/office/powerpoint/2010/main" val="40944090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The </a:t>
            </a:r>
            <a:r>
              <a:rPr lang="it-IT" dirty="0" err="1"/>
              <a:t>Handbook</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628800"/>
            <a:ext cx="3522002" cy="4574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593549"/>
            <a:ext cx="3328409" cy="4776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02046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The </a:t>
            </a:r>
            <a:r>
              <a:rPr lang="it-IT" dirty="0" err="1"/>
              <a:t>Exam</a:t>
            </a:r>
            <a:r>
              <a:rPr lang="it-IT" dirty="0"/>
              <a:t>	</a:t>
            </a:r>
            <a:endParaRPr lang="en-US" dirty="0"/>
          </a:p>
        </p:txBody>
      </p:sp>
      <p:sp>
        <p:nvSpPr>
          <p:cNvPr id="3" name="Segnaposto contenuto 2"/>
          <p:cNvSpPr>
            <a:spLocks noGrp="1"/>
          </p:cNvSpPr>
          <p:nvPr>
            <p:ph idx="1"/>
          </p:nvPr>
        </p:nvSpPr>
        <p:spPr/>
        <p:txBody>
          <a:bodyPr/>
          <a:lstStyle/>
          <a:p>
            <a:r>
              <a:rPr lang="it-IT" dirty="0" err="1"/>
              <a:t>Interview</a:t>
            </a:r>
            <a:endParaRPr lang="it-IT" dirty="0"/>
          </a:p>
          <a:p>
            <a:r>
              <a:rPr lang="it-IT" dirty="0"/>
              <a:t>Project Work</a:t>
            </a:r>
          </a:p>
          <a:p>
            <a:pPr lvl="1"/>
            <a:r>
              <a:rPr lang="it-IT" dirty="0"/>
              <a:t>In </a:t>
            </a:r>
            <a:r>
              <a:rPr lang="it-IT" dirty="0" err="1"/>
              <a:t>october</a:t>
            </a:r>
            <a:r>
              <a:rPr lang="it-IT" dirty="0"/>
              <a:t> </a:t>
            </a:r>
            <a:r>
              <a:rPr lang="it-IT" dirty="0" err="1"/>
              <a:t>you</a:t>
            </a:r>
            <a:r>
              <a:rPr lang="it-IT" dirty="0"/>
              <a:t> </a:t>
            </a:r>
            <a:r>
              <a:rPr lang="it-IT" dirty="0" err="1"/>
              <a:t>will</a:t>
            </a:r>
            <a:r>
              <a:rPr lang="it-IT" dirty="0"/>
              <a:t> be </a:t>
            </a:r>
            <a:r>
              <a:rPr lang="it-IT" dirty="0" err="1"/>
              <a:t>provided</a:t>
            </a:r>
            <a:r>
              <a:rPr lang="it-IT" dirty="0"/>
              <a:t> with the </a:t>
            </a:r>
            <a:r>
              <a:rPr lang="it-IT" dirty="0" err="1"/>
              <a:t>topics</a:t>
            </a:r>
            <a:endParaRPr lang="it-IT" dirty="0"/>
          </a:p>
        </p:txBody>
      </p:sp>
    </p:spTree>
    <p:extLst>
      <p:ext uri="{BB962C8B-B14F-4D97-AF65-F5344CB8AC3E}">
        <p14:creationId xmlns:p14="http://schemas.microsoft.com/office/powerpoint/2010/main" val="14699349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The week</a:t>
            </a:r>
            <a:endParaRPr lang="en-US" dirty="0"/>
          </a:p>
        </p:txBody>
      </p:sp>
      <p:sp>
        <p:nvSpPr>
          <p:cNvPr id="3" name="Segnaposto contenuto 2"/>
          <p:cNvSpPr>
            <a:spLocks noGrp="1"/>
          </p:cNvSpPr>
          <p:nvPr>
            <p:ph idx="1"/>
          </p:nvPr>
        </p:nvSpPr>
        <p:spPr/>
        <p:txBody>
          <a:bodyPr/>
          <a:lstStyle/>
          <a:p>
            <a:r>
              <a:rPr lang="it-IT" dirty="0"/>
              <a:t>2 hours </a:t>
            </a:r>
            <a:r>
              <a:rPr lang="it-IT" dirty="0" err="1"/>
              <a:t>theoretical</a:t>
            </a:r>
            <a:endParaRPr lang="it-IT" dirty="0"/>
          </a:p>
          <a:p>
            <a:r>
              <a:rPr lang="it-IT" dirty="0"/>
              <a:t>2 hours lab</a:t>
            </a:r>
          </a:p>
          <a:p>
            <a:r>
              <a:rPr lang="it-IT" dirty="0"/>
              <a:t>2 hours </a:t>
            </a:r>
            <a:r>
              <a:rPr lang="it-IT" dirty="0" err="1"/>
              <a:t>project</a:t>
            </a:r>
            <a:r>
              <a:rPr lang="it-IT" dirty="0"/>
              <a:t> </a:t>
            </a:r>
            <a:r>
              <a:rPr lang="it-IT" dirty="0" err="1"/>
              <a:t>works</a:t>
            </a:r>
            <a:r>
              <a:rPr lang="it-IT" dirty="0"/>
              <a:t> (more </a:t>
            </a:r>
            <a:r>
              <a:rPr lang="it-IT" dirty="0" err="1"/>
              <a:t>later</a:t>
            </a:r>
            <a:r>
              <a:rPr lang="it-IT" dirty="0"/>
              <a:t>)</a:t>
            </a:r>
            <a:endParaRPr lang="en-US" dirty="0"/>
          </a:p>
        </p:txBody>
      </p:sp>
    </p:spTree>
    <p:extLst>
      <p:ext uri="{BB962C8B-B14F-4D97-AF65-F5344CB8AC3E}">
        <p14:creationId xmlns:p14="http://schemas.microsoft.com/office/powerpoint/2010/main" val="36875304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FC76E5-9B65-42B5-AF0E-3E381BED046B}"/>
              </a:ext>
            </a:extLst>
          </p:cNvPr>
          <p:cNvSpPr>
            <a:spLocks noGrp="1"/>
          </p:cNvSpPr>
          <p:nvPr>
            <p:ph type="title"/>
          </p:nvPr>
        </p:nvSpPr>
        <p:spPr/>
        <p:txBody>
          <a:bodyPr/>
          <a:lstStyle/>
          <a:p>
            <a:r>
              <a:rPr lang="it-IT" dirty="0" err="1"/>
              <a:t>What</a:t>
            </a:r>
            <a:r>
              <a:rPr lang="it-IT" dirty="0"/>
              <a:t> I </a:t>
            </a:r>
            <a:r>
              <a:rPr lang="it-IT" dirty="0" err="1"/>
              <a:t>suggest</a:t>
            </a:r>
            <a:r>
              <a:rPr lang="it-IT" dirty="0"/>
              <a:t> to </a:t>
            </a:r>
            <a:r>
              <a:rPr lang="it-IT" dirty="0" err="1"/>
              <a:t>watch</a:t>
            </a:r>
            <a:endParaRPr lang="it-IT" dirty="0"/>
          </a:p>
        </p:txBody>
      </p:sp>
      <p:sp>
        <p:nvSpPr>
          <p:cNvPr id="3" name="Segnaposto contenuto 2">
            <a:extLst>
              <a:ext uri="{FF2B5EF4-FFF2-40B4-BE49-F238E27FC236}">
                <a16:creationId xmlns:a16="http://schemas.microsoft.com/office/drawing/2014/main" id="{75CC2ABD-FD2D-4FDF-A7D0-D7D3CEDDB497}"/>
              </a:ext>
            </a:extLst>
          </p:cNvPr>
          <p:cNvSpPr>
            <a:spLocks noGrp="1"/>
          </p:cNvSpPr>
          <p:nvPr>
            <p:ph idx="1"/>
          </p:nvPr>
        </p:nvSpPr>
        <p:spPr/>
        <p:txBody>
          <a:bodyPr/>
          <a:lstStyle/>
          <a:p>
            <a:r>
              <a:rPr lang="it-IT" b="1" dirty="0"/>
              <a:t>Mr. Robot [2015]</a:t>
            </a:r>
            <a:r>
              <a:rPr lang="it-IT" dirty="0"/>
              <a:t>, first Season</a:t>
            </a:r>
          </a:p>
          <a:p>
            <a:r>
              <a:rPr lang="it-IT" b="1" dirty="0"/>
              <a:t>Millennium – Uomini che odiano le donne</a:t>
            </a:r>
            <a:r>
              <a:rPr lang="it-IT" dirty="0"/>
              <a:t> </a:t>
            </a:r>
            <a:r>
              <a:rPr lang="it-IT" b="1" dirty="0"/>
              <a:t>[2009]</a:t>
            </a:r>
          </a:p>
          <a:p>
            <a:r>
              <a:rPr lang="it-IT" b="1" dirty="0"/>
              <a:t>Paranoia 1.0 [2004]</a:t>
            </a:r>
          </a:p>
          <a:p>
            <a:r>
              <a:rPr lang="it-IT" b="1" dirty="0" err="1"/>
              <a:t>Wargames</a:t>
            </a:r>
            <a:r>
              <a:rPr lang="it-IT" dirty="0"/>
              <a:t> </a:t>
            </a:r>
            <a:r>
              <a:rPr lang="it-IT" b="1" dirty="0"/>
              <a:t>[1983]</a:t>
            </a:r>
          </a:p>
          <a:p>
            <a:r>
              <a:rPr lang="it-IT" b="1" dirty="0"/>
              <a:t>I signori della truffa [1992]</a:t>
            </a:r>
            <a:endParaRPr lang="it-IT" dirty="0"/>
          </a:p>
        </p:txBody>
      </p:sp>
    </p:spTree>
    <p:extLst>
      <p:ext uri="{BB962C8B-B14F-4D97-AF65-F5344CB8AC3E}">
        <p14:creationId xmlns:p14="http://schemas.microsoft.com/office/powerpoint/2010/main" val="655714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2D9BAD-725B-4FA4-BD93-B7BE2CF9332B}"/>
              </a:ext>
            </a:extLst>
          </p:cNvPr>
          <p:cNvSpPr>
            <a:spLocks noGrp="1"/>
          </p:cNvSpPr>
          <p:nvPr>
            <p:ph type="title"/>
          </p:nvPr>
        </p:nvSpPr>
        <p:spPr/>
        <p:txBody>
          <a:bodyPr/>
          <a:lstStyle/>
          <a:p>
            <a:r>
              <a:rPr lang="it-IT" dirty="0" err="1"/>
              <a:t>What</a:t>
            </a:r>
            <a:r>
              <a:rPr lang="it-IT" dirty="0"/>
              <a:t> I </a:t>
            </a:r>
            <a:r>
              <a:rPr lang="it-IT" dirty="0" err="1"/>
              <a:t>suggest</a:t>
            </a:r>
            <a:r>
              <a:rPr lang="it-IT" dirty="0"/>
              <a:t> to </a:t>
            </a:r>
            <a:r>
              <a:rPr lang="it-IT" dirty="0" err="1"/>
              <a:t>read</a:t>
            </a:r>
            <a:endParaRPr lang="it-IT" dirty="0"/>
          </a:p>
        </p:txBody>
      </p:sp>
      <p:sp>
        <p:nvSpPr>
          <p:cNvPr id="3" name="Segnaposto contenuto 2">
            <a:extLst>
              <a:ext uri="{FF2B5EF4-FFF2-40B4-BE49-F238E27FC236}">
                <a16:creationId xmlns:a16="http://schemas.microsoft.com/office/drawing/2014/main" id="{E992762A-2872-4E59-A5BB-A8237543CE69}"/>
              </a:ext>
            </a:extLst>
          </p:cNvPr>
          <p:cNvSpPr>
            <a:spLocks noGrp="1"/>
          </p:cNvSpPr>
          <p:nvPr>
            <p:ph idx="1"/>
          </p:nvPr>
        </p:nvSpPr>
        <p:spPr/>
        <p:txBody>
          <a:bodyPr>
            <a:normAutofit fontScale="85000" lnSpcReduction="10000"/>
          </a:bodyPr>
          <a:lstStyle/>
          <a:p>
            <a:r>
              <a:rPr lang="en-US" b="1" i="1" dirty="0"/>
              <a:t>Takedown: The Pursuit and Capture of Kevin Mitnick, America's Most Wanted Computer Outlaw </a:t>
            </a:r>
            <a:r>
              <a:rPr lang="en-US" dirty="0"/>
              <a:t>- </a:t>
            </a:r>
            <a:r>
              <a:rPr lang="en-US" b="1" i="1" dirty="0"/>
              <a:t>By the Man Who Did It</a:t>
            </a:r>
            <a:r>
              <a:rPr lang="en-US" dirty="0"/>
              <a:t>, </a:t>
            </a:r>
            <a:r>
              <a:rPr lang="en-US" dirty="0" err="1"/>
              <a:t>Tsutomo</a:t>
            </a:r>
            <a:r>
              <a:rPr lang="en-US" dirty="0"/>
              <a:t> Shimomura, John </a:t>
            </a:r>
            <a:r>
              <a:rPr lang="en-US" dirty="0" err="1"/>
              <a:t>Markoff</a:t>
            </a:r>
            <a:r>
              <a:rPr lang="en-US" dirty="0"/>
              <a:t>, Mass Market, 1996</a:t>
            </a:r>
          </a:p>
          <a:p>
            <a:r>
              <a:rPr lang="en-US" b="1" i="1" dirty="0"/>
              <a:t>THE ART OF INTRUSION: The Real Stories Behind the Exploits of Hackers, Intruders and Deceivers, </a:t>
            </a:r>
            <a:r>
              <a:rPr lang="en-US" dirty="0"/>
              <a:t>Kevin Mitnick with William L. Simon, John Wiley &amp; Sons, 2005</a:t>
            </a:r>
          </a:p>
          <a:p>
            <a:r>
              <a:rPr lang="en-US" b="1" i="1" dirty="0"/>
              <a:t>Dark Territories</a:t>
            </a:r>
            <a:r>
              <a:rPr lang="en-US" dirty="0"/>
              <a:t>, Fred Kaplan, </a:t>
            </a:r>
            <a:r>
              <a:rPr lang="en-US" dirty="0" err="1"/>
              <a:t>Simon&amp;Schuster</a:t>
            </a:r>
            <a:r>
              <a:rPr lang="en-US" dirty="0"/>
              <a:t>, 2016, </a:t>
            </a:r>
          </a:p>
          <a:p>
            <a:r>
              <a:rPr lang="en-US" b="1" i="1" dirty="0"/>
              <a:t>Cybercrime: The Transformation of Crime in the Information Age, </a:t>
            </a:r>
            <a:r>
              <a:rPr lang="en-US" dirty="0"/>
              <a:t>David S. Wall, 2007. </a:t>
            </a:r>
            <a:endParaRPr lang="it-IT" dirty="0"/>
          </a:p>
        </p:txBody>
      </p:sp>
    </p:spTree>
    <p:extLst>
      <p:ext uri="{BB962C8B-B14F-4D97-AF65-F5344CB8AC3E}">
        <p14:creationId xmlns:p14="http://schemas.microsoft.com/office/powerpoint/2010/main" val="23350330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9646D4-337B-41AC-908E-2E5BC7CD5D28}"/>
              </a:ext>
            </a:extLst>
          </p:cNvPr>
          <p:cNvSpPr>
            <a:spLocks noGrp="1"/>
          </p:cNvSpPr>
          <p:nvPr>
            <p:ph type="title"/>
          </p:nvPr>
        </p:nvSpPr>
        <p:spPr/>
        <p:txBody>
          <a:bodyPr/>
          <a:lstStyle/>
          <a:p>
            <a:r>
              <a:rPr lang="it-IT" dirty="0"/>
              <a:t>Grazie </a:t>
            </a:r>
            <a:r>
              <a:rPr lang="it-IT" dirty="0">
                <a:sym typeface="Wingdings" panose="05000000000000000000" pitchFamily="2" charset="2"/>
              </a:rPr>
              <a:t> Domande?</a:t>
            </a:r>
            <a:endParaRPr lang="it-IT" dirty="0"/>
          </a:p>
        </p:txBody>
      </p:sp>
      <p:pic>
        <p:nvPicPr>
          <p:cNvPr id="4" name="Immagine 3">
            <a:extLst>
              <a:ext uri="{FF2B5EF4-FFF2-40B4-BE49-F238E27FC236}">
                <a16:creationId xmlns:a16="http://schemas.microsoft.com/office/drawing/2014/main" id="{7438F2E3-04AA-495F-8CCB-96AFD80780C9}"/>
              </a:ext>
            </a:extLst>
          </p:cNvPr>
          <p:cNvPicPr>
            <a:picLocks noChangeAspect="1"/>
          </p:cNvPicPr>
          <p:nvPr/>
        </p:nvPicPr>
        <p:blipFill>
          <a:blip r:embed="rId2"/>
          <a:stretch>
            <a:fillRect/>
          </a:stretch>
        </p:blipFill>
        <p:spPr>
          <a:xfrm>
            <a:off x="693493" y="2125266"/>
            <a:ext cx="5000625" cy="3071813"/>
          </a:xfrm>
          <a:prstGeom prst="rect">
            <a:avLst/>
          </a:prstGeom>
        </p:spPr>
      </p:pic>
      <p:sp>
        <p:nvSpPr>
          <p:cNvPr id="5" name="Segnaposto piè di pagina 4">
            <a:extLst>
              <a:ext uri="{FF2B5EF4-FFF2-40B4-BE49-F238E27FC236}">
                <a16:creationId xmlns:a16="http://schemas.microsoft.com/office/drawing/2014/main" id="{206690F1-BFEE-403C-AEE8-0A4DC4E06DBB}"/>
              </a:ext>
            </a:extLst>
          </p:cNvPr>
          <p:cNvSpPr>
            <a:spLocks noGrp="1"/>
          </p:cNvSpPr>
          <p:nvPr>
            <p:ph type="ftr" sz="quarter" idx="11"/>
          </p:nvPr>
        </p:nvSpPr>
        <p:spPr/>
        <p:txBody>
          <a:bodyPr/>
          <a:lstStyle/>
          <a:p>
            <a:r>
              <a:rPr lang="it-IT"/>
              <a:t>Corrado Aaron Visaggio - aaron.visaggio@gmail.com</a:t>
            </a:r>
          </a:p>
        </p:txBody>
      </p:sp>
      <p:sp>
        <p:nvSpPr>
          <p:cNvPr id="6" name="Segnaposto numero diapositiva 5">
            <a:extLst>
              <a:ext uri="{FF2B5EF4-FFF2-40B4-BE49-F238E27FC236}">
                <a16:creationId xmlns:a16="http://schemas.microsoft.com/office/drawing/2014/main" id="{E9EFB038-BD00-4860-9691-D8E0B6DA495D}"/>
              </a:ext>
            </a:extLst>
          </p:cNvPr>
          <p:cNvSpPr>
            <a:spLocks noGrp="1"/>
          </p:cNvSpPr>
          <p:nvPr>
            <p:ph type="sldNum" sz="quarter" idx="12"/>
          </p:nvPr>
        </p:nvSpPr>
        <p:spPr/>
        <p:txBody>
          <a:bodyPr/>
          <a:lstStyle/>
          <a:p>
            <a:fld id="{9B19EE33-1625-4E8A-8762-9A2A346882D3}" type="slidenum">
              <a:rPr lang="it-IT" smtClean="0"/>
              <a:t>69</a:t>
            </a:fld>
            <a:endParaRPr lang="it-IT"/>
          </a:p>
        </p:txBody>
      </p:sp>
      <p:sp>
        <p:nvSpPr>
          <p:cNvPr id="7" name="CasellaDiTesto 6">
            <a:extLst>
              <a:ext uri="{FF2B5EF4-FFF2-40B4-BE49-F238E27FC236}">
                <a16:creationId xmlns:a16="http://schemas.microsoft.com/office/drawing/2014/main" id="{B85AD58B-0EF2-4EC9-B0D4-1B457E7D9769}"/>
              </a:ext>
            </a:extLst>
          </p:cNvPr>
          <p:cNvSpPr txBox="1"/>
          <p:nvPr/>
        </p:nvSpPr>
        <p:spPr>
          <a:xfrm>
            <a:off x="6370027" y="2254529"/>
            <a:ext cx="2380517" cy="1962076"/>
          </a:xfrm>
          <a:prstGeom prst="rect">
            <a:avLst/>
          </a:prstGeom>
          <a:noFill/>
        </p:spPr>
        <p:txBody>
          <a:bodyPr wrap="square" rtlCol="0">
            <a:spAutoFit/>
          </a:bodyPr>
          <a:lstStyle/>
          <a:p>
            <a:r>
              <a:rPr lang="it-IT" sz="1350" dirty="0">
                <a:solidFill>
                  <a:srgbClr val="FF0000"/>
                </a:solidFill>
              </a:rPr>
              <a:t>Contatti</a:t>
            </a:r>
            <a:r>
              <a:rPr lang="it-IT" sz="1350" dirty="0"/>
              <a:t>:</a:t>
            </a:r>
          </a:p>
          <a:p>
            <a:r>
              <a:rPr lang="it-IT" sz="1350" b="1" dirty="0">
                <a:solidFill>
                  <a:srgbClr val="0070C0"/>
                </a:solidFill>
              </a:rPr>
              <a:t>Corrado Aaron Visaggio</a:t>
            </a:r>
          </a:p>
          <a:p>
            <a:r>
              <a:rPr lang="it-IT" sz="1350" dirty="0">
                <a:solidFill>
                  <a:srgbClr val="0070C0"/>
                </a:solidFill>
              </a:rPr>
              <a:t>Dipartimento di Ingegneria</a:t>
            </a:r>
          </a:p>
          <a:p>
            <a:r>
              <a:rPr lang="it-IT" sz="1350" dirty="0" err="1">
                <a:solidFill>
                  <a:srgbClr val="0070C0"/>
                </a:solidFill>
              </a:rPr>
              <a:t>Universtià</a:t>
            </a:r>
            <a:r>
              <a:rPr lang="it-IT" sz="1350" dirty="0">
                <a:solidFill>
                  <a:srgbClr val="0070C0"/>
                </a:solidFill>
              </a:rPr>
              <a:t> degli Studi del Sannio</a:t>
            </a:r>
          </a:p>
          <a:p>
            <a:r>
              <a:rPr lang="it-IT" sz="1350" dirty="0">
                <a:hlinkClick r:id="rId3"/>
              </a:rPr>
              <a:t>visaggio@unisannio.it</a:t>
            </a:r>
            <a:endParaRPr lang="it-IT" sz="1350" dirty="0"/>
          </a:p>
          <a:p>
            <a:r>
              <a:rPr lang="it-IT" sz="1350" dirty="0">
                <a:hlinkClick r:id="rId4"/>
              </a:rPr>
              <a:t>aaron.visaggio@gmail.com</a:t>
            </a:r>
            <a:endParaRPr lang="it-IT" sz="1350" dirty="0"/>
          </a:p>
          <a:p>
            <a:r>
              <a:rPr lang="it-IT" sz="1350" dirty="0">
                <a:solidFill>
                  <a:srgbClr val="0070C0"/>
                </a:solidFill>
              </a:rPr>
              <a:t>www.iswatlab.eu</a:t>
            </a:r>
          </a:p>
          <a:p>
            <a:endParaRPr lang="it-IT" sz="1350" dirty="0"/>
          </a:p>
        </p:txBody>
      </p:sp>
    </p:spTree>
    <p:extLst>
      <p:ext uri="{BB962C8B-B14F-4D97-AF65-F5344CB8AC3E}">
        <p14:creationId xmlns:p14="http://schemas.microsoft.com/office/powerpoint/2010/main" val="1127226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9232AC9-9514-4A3E-BF39-B647B42C06E0}"/>
              </a:ext>
            </a:extLst>
          </p:cNvPr>
          <p:cNvSpPr>
            <a:spLocks noGrp="1"/>
          </p:cNvSpPr>
          <p:nvPr>
            <p:ph idx="1"/>
          </p:nvPr>
        </p:nvSpPr>
        <p:spPr>
          <a:xfrm>
            <a:off x="458942" y="836712"/>
            <a:ext cx="8229600" cy="4608512"/>
          </a:xfrm>
        </p:spPr>
        <p:txBody>
          <a:bodyPr>
            <a:normAutofit/>
          </a:bodyPr>
          <a:lstStyle/>
          <a:p>
            <a:r>
              <a:rPr lang="it-IT" dirty="0"/>
              <a:t>For </a:t>
            </a:r>
            <a:r>
              <a:rPr lang="it-IT" b="1" dirty="0">
                <a:solidFill>
                  <a:srgbClr val="0070C0"/>
                </a:solidFill>
              </a:rPr>
              <a:t>security </a:t>
            </a:r>
            <a:r>
              <a:rPr lang="it-IT" b="1" dirty="0" err="1">
                <a:solidFill>
                  <a:srgbClr val="0070C0"/>
                </a:solidFill>
              </a:rPr>
              <a:t>experts</a:t>
            </a:r>
            <a:r>
              <a:rPr lang="it-IT" dirty="0"/>
              <a:t>, </a:t>
            </a:r>
            <a:r>
              <a:rPr lang="it-IT" u="sng" dirty="0"/>
              <a:t>security </a:t>
            </a:r>
            <a:r>
              <a:rPr lang="it-IT" u="sng" dirty="0" err="1"/>
              <a:t>is</a:t>
            </a:r>
            <a:r>
              <a:rPr lang="it-IT" u="sng" dirty="0"/>
              <a:t> </a:t>
            </a:r>
            <a:r>
              <a:rPr lang="it-IT" b="1" u="sng" dirty="0">
                <a:solidFill>
                  <a:srgbClr val="FF0000"/>
                </a:solidFill>
              </a:rPr>
              <a:t>Reality</a:t>
            </a:r>
            <a:r>
              <a:rPr lang="it-IT" u="sng" dirty="0"/>
              <a:t> </a:t>
            </a:r>
            <a:r>
              <a:rPr lang="it-IT" dirty="0" err="1"/>
              <a:t>measured</a:t>
            </a:r>
            <a:r>
              <a:rPr lang="it-IT" dirty="0"/>
              <a:t> with </a:t>
            </a:r>
            <a:r>
              <a:rPr lang="it-IT" dirty="0" err="1"/>
              <a:t>probability</a:t>
            </a:r>
            <a:r>
              <a:rPr lang="it-IT" dirty="0"/>
              <a:t> and risks</a:t>
            </a:r>
          </a:p>
          <a:p>
            <a:r>
              <a:rPr lang="it-IT" dirty="0"/>
              <a:t>For </a:t>
            </a:r>
            <a:r>
              <a:rPr lang="it-IT" b="1" dirty="0">
                <a:solidFill>
                  <a:srgbClr val="0070C0"/>
                </a:solidFill>
              </a:rPr>
              <a:t>users</a:t>
            </a:r>
            <a:r>
              <a:rPr lang="it-IT" dirty="0"/>
              <a:t> security </a:t>
            </a:r>
            <a:r>
              <a:rPr lang="it-IT" dirty="0" err="1"/>
              <a:t>is</a:t>
            </a:r>
            <a:r>
              <a:rPr lang="it-IT" dirty="0"/>
              <a:t> just a </a:t>
            </a:r>
            <a:r>
              <a:rPr lang="it-IT" b="1" dirty="0">
                <a:solidFill>
                  <a:srgbClr val="FF0000"/>
                </a:solidFill>
              </a:rPr>
              <a:t>feeling</a:t>
            </a:r>
          </a:p>
          <a:p>
            <a:pPr marL="0" indent="0">
              <a:buNone/>
            </a:pPr>
            <a:endParaRPr lang="it-IT" dirty="0"/>
          </a:p>
        </p:txBody>
      </p:sp>
      <p:sp>
        <p:nvSpPr>
          <p:cNvPr id="4" name="CasellaDiTesto 3">
            <a:extLst>
              <a:ext uri="{FF2B5EF4-FFF2-40B4-BE49-F238E27FC236}">
                <a16:creationId xmlns:a16="http://schemas.microsoft.com/office/drawing/2014/main" id="{EE824944-1EF9-4272-AA6F-F91D66273CEC}"/>
              </a:ext>
            </a:extLst>
          </p:cNvPr>
          <p:cNvSpPr txBox="1"/>
          <p:nvPr/>
        </p:nvSpPr>
        <p:spPr>
          <a:xfrm>
            <a:off x="827584" y="4293096"/>
            <a:ext cx="6912768" cy="954107"/>
          </a:xfrm>
          <a:prstGeom prst="rect">
            <a:avLst/>
          </a:prstGeom>
          <a:solidFill>
            <a:schemeClr val="accent1"/>
          </a:solidFill>
        </p:spPr>
        <p:txBody>
          <a:bodyPr wrap="square" rtlCol="0">
            <a:spAutoFit/>
          </a:bodyPr>
          <a:lstStyle/>
          <a:p>
            <a:r>
              <a:rPr lang="it-IT" sz="2800" b="1">
                <a:solidFill>
                  <a:schemeClr val="bg1"/>
                </a:solidFill>
              </a:rPr>
              <a:t>A security expert should influence this feeling (good luck!)</a:t>
            </a:r>
            <a:endParaRPr lang="it-IT" sz="2800" b="1" dirty="0">
              <a:solidFill>
                <a:schemeClr val="bg1"/>
              </a:solidFill>
            </a:endParaRPr>
          </a:p>
        </p:txBody>
      </p:sp>
    </p:spTree>
    <p:extLst>
      <p:ext uri="{BB962C8B-B14F-4D97-AF65-F5344CB8AC3E}">
        <p14:creationId xmlns:p14="http://schemas.microsoft.com/office/powerpoint/2010/main" val="19480101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Basic Components: </a:t>
            </a:r>
            <a:br>
              <a:rPr lang="it-IT" dirty="0"/>
            </a:br>
            <a:r>
              <a:rPr lang="it-IT" dirty="0" err="1"/>
              <a:t>Confidentiality</a:t>
            </a:r>
            <a:endParaRPr lang="en-US" dirty="0"/>
          </a:p>
        </p:txBody>
      </p:sp>
      <p:sp>
        <p:nvSpPr>
          <p:cNvPr id="3" name="Segnaposto contenuto 2"/>
          <p:cNvSpPr>
            <a:spLocks noGrp="1"/>
          </p:cNvSpPr>
          <p:nvPr>
            <p:ph idx="1"/>
          </p:nvPr>
        </p:nvSpPr>
        <p:spPr>
          <a:xfrm>
            <a:off x="457200" y="2204864"/>
            <a:ext cx="8229600" cy="3921299"/>
          </a:xfrm>
        </p:spPr>
        <p:txBody>
          <a:bodyPr>
            <a:normAutofit lnSpcReduction="10000"/>
          </a:bodyPr>
          <a:lstStyle/>
          <a:p>
            <a:r>
              <a:rPr lang="en-US" sz="2400" i="1" dirty="0"/>
              <a:t>Confidentiality </a:t>
            </a:r>
            <a:r>
              <a:rPr lang="en-US" sz="2400" dirty="0"/>
              <a:t>is the concealment of information or resources</a:t>
            </a:r>
          </a:p>
          <a:p>
            <a:r>
              <a:rPr lang="it-IT" sz="2400" dirty="0" err="1"/>
              <a:t>Enforce</a:t>
            </a:r>
            <a:r>
              <a:rPr lang="it-IT" sz="2400" dirty="0"/>
              <a:t> the «</a:t>
            </a:r>
            <a:r>
              <a:rPr lang="it-IT" sz="2400" b="1" dirty="0" err="1"/>
              <a:t>need</a:t>
            </a:r>
            <a:r>
              <a:rPr lang="it-IT" sz="2400" b="1" dirty="0"/>
              <a:t> to </a:t>
            </a:r>
            <a:r>
              <a:rPr lang="it-IT" sz="2400" b="1" dirty="0" err="1"/>
              <a:t>know</a:t>
            </a:r>
            <a:r>
              <a:rPr lang="it-IT" sz="2400" dirty="0"/>
              <a:t>» </a:t>
            </a:r>
            <a:r>
              <a:rPr lang="it-IT" sz="2400" dirty="0" err="1"/>
              <a:t>principle</a:t>
            </a:r>
            <a:endParaRPr lang="it-IT" sz="2400" dirty="0"/>
          </a:p>
          <a:p>
            <a:r>
              <a:rPr lang="it-IT" sz="2400" dirty="0"/>
              <a:t>Access control </a:t>
            </a:r>
            <a:r>
              <a:rPr lang="it-IT" sz="2400" dirty="0" err="1"/>
              <a:t>mechanisms</a:t>
            </a:r>
            <a:r>
              <a:rPr lang="it-IT" sz="2400" dirty="0"/>
              <a:t> </a:t>
            </a:r>
            <a:r>
              <a:rPr lang="it-IT" sz="2400" dirty="0" err="1"/>
              <a:t>support</a:t>
            </a:r>
            <a:r>
              <a:rPr lang="it-IT" sz="2400" dirty="0"/>
              <a:t> </a:t>
            </a:r>
            <a:r>
              <a:rPr lang="it-IT" sz="2400" dirty="0" err="1"/>
              <a:t>confidentiality</a:t>
            </a:r>
            <a:endParaRPr lang="it-IT" sz="2400" dirty="0"/>
          </a:p>
          <a:p>
            <a:pPr lvl="1"/>
            <a:r>
              <a:rPr lang="it-IT" sz="2000" dirty="0" err="1"/>
              <a:t>Cryptography</a:t>
            </a:r>
            <a:endParaRPr lang="it-IT" sz="2000" dirty="0"/>
          </a:p>
          <a:p>
            <a:r>
              <a:rPr lang="it-IT" sz="2400" dirty="0" err="1"/>
              <a:t>Other</a:t>
            </a:r>
            <a:r>
              <a:rPr lang="it-IT" sz="2400" dirty="0"/>
              <a:t> access control </a:t>
            </a:r>
            <a:r>
              <a:rPr lang="it-IT" sz="2400" dirty="0" err="1"/>
              <a:t>mechanisms</a:t>
            </a:r>
            <a:r>
              <a:rPr lang="it-IT" sz="2400" dirty="0"/>
              <a:t> can </a:t>
            </a:r>
            <a:r>
              <a:rPr lang="it-IT" sz="2400" dirty="0" err="1"/>
              <a:t>protect</a:t>
            </a:r>
            <a:r>
              <a:rPr lang="it-IT" sz="2400" dirty="0"/>
              <a:t> </a:t>
            </a:r>
            <a:r>
              <a:rPr lang="it-IT" sz="2400" b="1" dirty="0"/>
              <a:t>access</a:t>
            </a:r>
            <a:r>
              <a:rPr lang="it-IT" sz="2400" dirty="0"/>
              <a:t>.</a:t>
            </a:r>
          </a:p>
          <a:p>
            <a:r>
              <a:rPr lang="en-US" sz="2400" dirty="0"/>
              <a:t>Confidentiality also applies to the </a:t>
            </a:r>
            <a:r>
              <a:rPr lang="en-US" sz="2400" i="1" dirty="0">
                <a:solidFill>
                  <a:srgbClr val="FF0000"/>
                </a:solidFill>
              </a:rPr>
              <a:t>existence of data</a:t>
            </a:r>
            <a:r>
              <a:rPr lang="en-US" sz="2400" dirty="0"/>
              <a:t>, which is sometimes more revealing than the data itself</a:t>
            </a:r>
          </a:p>
          <a:p>
            <a:pPr lvl="1"/>
            <a:r>
              <a:rPr lang="en-US" sz="2000" dirty="0"/>
              <a:t>Access control mechanisms sometimes conceal the mere existence of data</a:t>
            </a:r>
          </a:p>
          <a:p>
            <a:r>
              <a:rPr lang="en-US" sz="2400" b="1" dirty="0">
                <a:solidFill>
                  <a:srgbClr val="FF0000"/>
                </a:solidFill>
              </a:rPr>
              <a:t>Resource hiding </a:t>
            </a:r>
            <a:r>
              <a:rPr lang="en-US" sz="2400" dirty="0"/>
              <a:t>is another important aspect of confidentiality</a:t>
            </a:r>
          </a:p>
          <a:p>
            <a:endParaRPr lang="en-US" sz="2400" dirty="0"/>
          </a:p>
        </p:txBody>
      </p:sp>
    </p:spTree>
    <p:extLst>
      <p:ext uri="{BB962C8B-B14F-4D97-AF65-F5344CB8AC3E}">
        <p14:creationId xmlns:p14="http://schemas.microsoft.com/office/powerpoint/2010/main" val="25690420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Basics Components: </a:t>
            </a:r>
            <a:br>
              <a:rPr lang="it-IT" dirty="0"/>
            </a:br>
            <a:r>
              <a:rPr lang="it-IT" dirty="0" err="1"/>
              <a:t>Integrity</a:t>
            </a:r>
            <a:endParaRPr lang="en-US" dirty="0"/>
          </a:p>
        </p:txBody>
      </p:sp>
      <p:sp>
        <p:nvSpPr>
          <p:cNvPr id="3" name="Segnaposto contenuto 2"/>
          <p:cNvSpPr>
            <a:spLocks noGrp="1"/>
          </p:cNvSpPr>
          <p:nvPr>
            <p:ph idx="1"/>
          </p:nvPr>
        </p:nvSpPr>
        <p:spPr/>
        <p:txBody>
          <a:bodyPr>
            <a:normAutofit/>
          </a:bodyPr>
          <a:lstStyle/>
          <a:p>
            <a:r>
              <a:rPr lang="en-US" sz="2000" i="1" dirty="0"/>
              <a:t>Integrity </a:t>
            </a:r>
            <a:r>
              <a:rPr lang="en-US" sz="2000" dirty="0"/>
              <a:t>refers to the </a:t>
            </a:r>
            <a:r>
              <a:rPr lang="en-US" sz="2000" b="1" dirty="0">
                <a:solidFill>
                  <a:srgbClr val="FF0000"/>
                </a:solidFill>
              </a:rPr>
              <a:t>trustworthiness of data </a:t>
            </a:r>
            <a:r>
              <a:rPr lang="en-US" sz="2000" dirty="0"/>
              <a:t>or resources, and it is usually phrased in terms of preventing improper or unauthorized change.</a:t>
            </a:r>
          </a:p>
          <a:p>
            <a:pPr lvl="1"/>
            <a:r>
              <a:rPr lang="it-IT" sz="2000" dirty="0"/>
              <a:t>Data </a:t>
            </a:r>
            <a:r>
              <a:rPr lang="it-IT" sz="2000" dirty="0" err="1"/>
              <a:t>integrity</a:t>
            </a:r>
            <a:endParaRPr lang="it-IT" sz="2000" i="1" dirty="0"/>
          </a:p>
          <a:p>
            <a:pPr lvl="1"/>
            <a:r>
              <a:rPr lang="it-IT" sz="2000" i="1" dirty="0" err="1"/>
              <a:t>Origin</a:t>
            </a:r>
            <a:r>
              <a:rPr lang="it-IT" sz="2000" i="1" dirty="0"/>
              <a:t> of the data </a:t>
            </a:r>
            <a:r>
              <a:rPr lang="it-IT" sz="2000" dirty="0"/>
              <a:t>-&gt;</a:t>
            </a:r>
            <a:r>
              <a:rPr lang="it-IT" sz="2000" i="1" dirty="0" err="1"/>
              <a:t>authentication</a:t>
            </a:r>
            <a:endParaRPr lang="it-IT" sz="2000" i="1" dirty="0"/>
          </a:p>
          <a:p>
            <a:r>
              <a:rPr lang="it-IT" sz="2000" dirty="0" err="1"/>
              <a:t>Key</a:t>
            </a:r>
            <a:r>
              <a:rPr lang="it-IT" sz="2000" dirty="0"/>
              <a:t> </a:t>
            </a:r>
            <a:r>
              <a:rPr lang="it-IT" sz="2000" dirty="0" err="1"/>
              <a:t>role</a:t>
            </a:r>
            <a:r>
              <a:rPr lang="it-IT" sz="2000" dirty="0"/>
              <a:t> of </a:t>
            </a:r>
            <a:r>
              <a:rPr lang="it-IT" sz="2000" dirty="0" err="1"/>
              <a:t>credibility</a:t>
            </a:r>
            <a:endParaRPr lang="it-IT" sz="2000" dirty="0"/>
          </a:p>
          <a:p>
            <a:r>
              <a:rPr lang="en-US" sz="2000" dirty="0"/>
              <a:t>Integrity mechanisms fall into two classes</a:t>
            </a:r>
          </a:p>
          <a:p>
            <a:pPr lvl="1"/>
            <a:r>
              <a:rPr lang="en-US" sz="1600" b="1" i="1" dirty="0">
                <a:solidFill>
                  <a:srgbClr val="FF0000"/>
                </a:solidFill>
              </a:rPr>
              <a:t>Prevention</a:t>
            </a:r>
            <a:r>
              <a:rPr lang="en-US" sz="1600" dirty="0"/>
              <a:t> mechanisms seek to maintain the integrity of the data by blocking any </a:t>
            </a:r>
            <a:r>
              <a:rPr lang="en-US" sz="1600" b="1" dirty="0">
                <a:solidFill>
                  <a:srgbClr val="FF0000"/>
                </a:solidFill>
              </a:rPr>
              <a:t>unauthorized attempts </a:t>
            </a:r>
            <a:r>
              <a:rPr lang="en-US" sz="1600" dirty="0"/>
              <a:t>to change the data or any attempts to change the data in </a:t>
            </a:r>
            <a:r>
              <a:rPr lang="en-US" sz="1600" b="1" dirty="0">
                <a:solidFill>
                  <a:srgbClr val="FF0000"/>
                </a:solidFill>
              </a:rPr>
              <a:t>unauthorized ways</a:t>
            </a:r>
          </a:p>
          <a:p>
            <a:pPr lvl="1"/>
            <a:r>
              <a:rPr lang="en-US" sz="1600" b="1" i="1" dirty="0">
                <a:solidFill>
                  <a:srgbClr val="FF0000"/>
                </a:solidFill>
              </a:rPr>
              <a:t>Detection</a:t>
            </a:r>
            <a:r>
              <a:rPr lang="en-US" sz="1600" i="1" dirty="0">
                <a:solidFill>
                  <a:srgbClr val="FF0000"/>
                </a:solidFill>
              </a:rPr>
              <a:t> </a:t>
            </a:r>
            <a:r>
              <a:rPr lang="en-US" sz="1600" dirty="0"/>
              <a:t>mechanisms may analyze </a:t>
            </a:r>
            <a:r>
              <a:rPr lang="en-US" sz="1600" b="1" dirty="0">
                <a:solidFill>
                  <a:srgbClr val="FF0000"/>
                </a:solidFill>
              </a:rPr>
              <a:t>system events </a:t>
            </a:r>
            <a:r>
              <a:rPr lang="en-US" sz="1600" dirty="0"/>
              <a:t>(user or system actions) to detect problems or (more commonly) may analyze the data itself to see if required or expected constraints still hold.</a:t>
            </a:r>
          </a:p>
          <a:p>
            <a:r>
              <a:rPr lang="en-US" sz="2000" dirty="0"/>
              <a:t>integrity includes both the </a:t>
            </a:r>
            <a:r>
              <a:rPr lang="en-US" sz="2000" b="1" i="1" dirty="0">
                <a:solidFill>
                  <a:srgbClr val="FF0000"/>
                </a:solidFill>
              </a:rPr>
              <a:t>correctness</a:t>
            </a:r>
            <a:r>
              <a:rPr lang="en-US" sz="2000" dirty="0"/>
              <a:t> and the </a:t>
            </a:r>
            <a:r>
              <a:rPr lang="en-US" sz="2000" b="1" i="1" dirty="0">
                <a:solidFill>
                  <a:srgbClr val="FF0000"/>
                </a:solidFill>
              </a:rPr>
              <a:t>trustworthiness</a:t>
            </a:r>
            <a:r>
              <a:rPr lang="en-US" sz="2000" dirty="0"/>
              <a:t> of the data</a:t>
            </a:r>
            <a:endParaRPr lang="en-US" sz="2000" b="1" dirty="0">
              <a:solidFill>
                <a:srgbClr val="FF0000"/>
              </a:solidFill>
            </a:endParaRPr>
          </a:p>
        </p:txBody>
      </p:sp>
    </p:spTree>
    <p:extLst>
      <p:ext uri="{BB962C8B-B14F-4D97-AF65-F5344CB8AC3E}">
        <p14:creationId xmlns:p14="http://schemas.microsoft.com/office/powerpoint/2010/main" val="24480088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Basics Components: </a:t>
            </a:r>
            <a:br>
              <a:rPr lang="it-IT" dirty="0"/>
            </a:br>
            <a:r>
              <a:rPr lang="it-IT" dirty="0" err="1"/>
              <a:t>Availability</a:t>
            </a:r>
            <a:endParaRPr lang="en-US" dirty="0"/>
          </a:p>
        </p:txBody>
      </p:sp>
      <p:sp>
        <p:nvSpPr>
          <p:cNvPr id="3" name="Segnaposto contenuto 2"/>
          <p:cNvSpPr>
            <a:spLocks noGrp="1"/>
          </p:cNvSpPr>
          <p:nvPr>
            <p:ph idx="1"/>
          </p:nvPr>
        </p:nvSpPr>
        <p:spPr/>
        <p:txBody>
          <a:bodyPr>
            <a:normAutofit/>
          </a:bodyPr>
          <a:lstStyle/>
          <a:p>
            <a:r>
              <a:rPr lang="en-US" sz="2000" i="1" dirty="0">
                <a:solidFill>
                  <a:srgbClr val="FF0000"/>
                </a:solidFill>
              </a:rPr>
              <a:t>Availability</a:t>
            </a:r>
            <a:r>
              <a:rPr lang="en-US" sz="2000" i="1" dirty="0"/>
              <a:t> </a:t>
            </a:r>
            <a:r>
              <a:rPr lang="en-US" sz="2000" dirty="0"/>
              <a:t>refers to the ability to use the information or resource desired</a:t>
            </a:r>
          </a:p>
          <a:p>
            <a:r>
              <a:rPr lang="en-US" sz="2000" dirty="0"/>
              <a:t>System designs usually assume a </a:t>
            </a:r>
            <a:r>
              <a:rPr lang="en-US" sz="2000" b="1" dirty="0"/>
              <a:t>statistical model </a:t>
            </a:r>
            <a:r>
              <a:rPr lang="en-US" sz="2000" dirty="0"/>
              <a:t>to analyze expected patterns of use, and mechanisms ensure availability when that statistical model holds</a:t>
            </a:r>
          </a:p>
          <a:p>
            <a:r>
              <a:rPr lang="it-IT" sz="2000" dirty="0" err="1"/>
              <a:t>Manipulate</a:t>
            </a:r>
            <a:r>
              <a:rPr lang="it-IT" sz="2000" dirty="0"/>
              <a:t> use for </a:t>
            </a:r>
            <a:r>
              <a:rPr lang="it-IT" sz="2000" dirty="0" err="1"/>
              <a:t>altering</a:t>
            </a:r>
            <a:r>
              <a:rPr lang="it-IT" sz="2000" dirty="0"/>
              <a:t> </a:t>
            </a:r>
            <a:r>
              <a:rPr lang="it-IT" sz="2000" dirty="0" err="1"/>
              <a:t>assumptions</a:t>
            </a:r>
            <a:r>
              <a:rPr lang="it-IT" sz="2000" dirty="0"/>
              <a:t> the </a:t>
            </a:r>
            <a:r>
              <a:rPr lang="it-IT" sz="2000" dirty="0" err="1"/>
              <a:t>statistics</a:t>
            </a:r>
            <a:r>
              <a:rPr lang="it-IT" sz="2000" dirty="0"/>
              <a:t> </a:t>
            </a:r>
            <a:r>
              <a:rPr lang="it-IT" sz="2000" dirty="0" err="1"/>
              <a:t>rely</a:t>
            </a:r>
            <a:r>
              <a:rPr lang="it-IT" sz="2000" dirty="0"/>
              <a:t> on.</a:t>
            </a:r>
          </a:p>
          <a:p>
            <a:r>
              <a:rPr lang="en-US" sz="2000" i="1" dirty="0">
                <a:solidFill>
                  <a:srgbClr val="FF0000"/>
                </a:solidFill>
              </a:rPr>
              <a:t>denial of service attacks</a:t>
            </a:r>
            <a:r>
              <a:rPr lang="en-US" sz="2000" dirty="0"/>
              <a:t>, can be the most difficult to detect, because the analyst must determine if the unusual access patterns are attributable to deliberate manipulation of resources or of environment</a:t>
            </a:r>
          </a:p>
        </p:txBody>
      </p:sp>
    </p:spTree>
    <p:extLst>
      <p:ext uri="{BB962C8B-B14F-4D97-AF65-F5344CB8AC3E}">
        <p14:creationId xmlns:p14="http://schemas.microsoft.com/office/powerpoint/2010/main" val="6030021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Threats</a:t>
            </a:r>
            <a:r>
              <a:rPr lang="it-IT" dirty="0"/>
              <a:t>…</a:t>
            </a:r>
            <a:endParaRPr lang="en-US" dirty="0"/>
          </a:p>
        </p:txBody>
      </p:sp>
      <p:sp>
        <p:nvSpPr>
          <p:cNvPr id="3" name="Segnaposto contenuto 2"/>
          <p:cNvSpPr>
            <a:spLocks noGrp="1"/>
          </p:cNvSpPr>
          <p:nvPr>
            <p:ph idx="1"/>
          </p:nvPr>
        </p:nvSpPr>
        <p:spPr/>
        <p:txBody>
          <a:bodyPr>
            <a:normAutofit/>
          </a:bodyPr>
          <a:lstStyle/>
          <a:p>
            <a:r>
              <a:rPr lang="en-US" sz="2400" dirty="0"/>
              <a:t>A </a:t>
            </a:r>
            <a:r>
              <a:rPr lang="en-US" sz="2400" i="1" dirty="0">
                <a:solidFill>
                  <a:srgbClr val="FF0000"/>
                </a:solidFill>
              </a:rPr>
              <a:t>threat</a:t>
            </a:r>
            <a:r>
              <a:rPr lang="en-US" sz="2400" i="1" dirty="0"/>
              <a:t> </a:t>
            </a:r>
            <a:r>
              <a:rPr lang="en-US" sz="2400" dirty="0"/>
              <a:t>is a potential violation of security</a:t>
            </a:r>
          </a:p>
          <a:p>
            <a:r>
              <a:rPr lang="it-IT" sz="2400" dirty="0">
                <a:solidFill>
                  <a:srgbClr val="FF0000"/>
                </a:solidFill>
              </a:rPr>
              <a:t>Attacks</a:t>
            </a:r>
            <a:r>
              <a:rPr lang="it-IT" sz="2400" dirty="0"/>
              <a:t> are </a:t>
            </a:r>
            <a:r>
              <a:rPr lang="it-IT" sz="2400" dirty="0" err="1"/>
              <a:t>actions</a:t>
            </a:r>
            <a:r>
              <a:rPr lang="it-IT" sz="2400" dirty="0"/>
              <a:t> </a:t>
            </a:r>
            <a:r>
              <a:rPr lang="it-IT" sz="2400" dirty="0" err="1"/>
              <a:t>that</a:t>
            </a:r>
            <a:r>
              <a:rPr lang="it-IT" sz="2400" dirty="0"/>
              <a:t> violate </a:t>
            </a:r>
            <a:r>
              <a:rPr lang="it-IT" sz="2400" dirty="0">
                <a:solidFill>
                  <a:srgbClr val="FF0000"/>
                </a:solidFill>
              </a:rPr>
              <a:t>security </a:t>
            </a:r>
            <a:r>
              <a:rPr lang="it-IT" sz="2400" dirty="0" err="1">
                <a:solidFill>
                  <a:srgbClr val="FF0000"/>
                </a:solidFill>
              </a:rPr>
              <a:t>policies</a:t>
            </a:r>
            <a:endParaRPr lang="it-IT" sz="2400" dirty="0">
              <a:solidFill>
                <a:srgbClr val="FF0000"/>
              </a:solidFill>
            </a:endParaRPr>
          </a:p>
          <a:p>
            <a:r>
              <a:rPr lang="it-IT" sz="2400" dirty="0" err="1"/>
              <a:t>Those</a:t>
            </a:r>
            <a:r>
              <a:rPr lang="it-IT" sz="2400" dirty="0"/>
              <a:t> </a:t>
            </a:r>
            <a:r>
              <a:rPr lang="it-IT" sz="2400" dirty="0" err="1"/>
              <a:t>who</a:t>
            </a:r>
            <a:r>
              <a:rPr lang="it-IT" sz="2400" dirty="0"/>
              <a:t> </a:t>
            </a:r>
            <a:r>
              <a:rPr lang="it-IT" sz="2400" dirty="0" err="1"/>
              <a:t>execute</a:t>
            </a:r>
            <a:r>
              <a:rPr lang="it-IT" sz="2400" dirty="0"/>
              <a:t> </a:t>
            </a:r>
            <a:r>
              <a:rPr lang="it-IT" sz="2400" dirty="0" err="1"/>
              <a:t>such</a:t>
            </a:r>
            <a:r>
              <a:rPr lang="it-IT" sz="2400" dirty="0"/>
              <a:t> </a:t>
            </a:r>
            <a:r>
              <a:rPr lang="it-IT" sz="2400" dirty="0" err="1"/>
              <a:t>actions</a:t>
            </a:r>
            <a:r>
              <a:rPr lang="it-IT" sz="2400" dirty="0"/>
              <a:t> are </a:t>
            </a:r>
            <a:r>
              <a:rPr lang="it-IT" sz="2400" dirty="0" err="1"/>
              <a:t>called</a:t>
            </a:r>
            <a:r>
              <a:rPr lang="it-IT" sz="2400" dirty="0"/>
              <a:t> </a:t>
            </a:r>
            <a:r>
              <a:rPr lang="it-IT" sz="2400" dirty="0" err="1"/>
              <a:t>attackers</a:t>
            </a:r>
            <a:endParaRPr lang="it-IT" sz="2400" dirty="0"/>
          </a:p>
          <a:p>
            <a:r>
              <a:rPr lang="en-US" sz="2400" b="1" dirty="0" err="1"/>
              <a:t>Shirey</a:t>
            </a:r>
            <a:r>
              <a:rPr lang="en-US" sz="2400" dirty="0"/>
              <a:t> divides threats into four broad classes:</a:t>
            </a:r>
          </a:p>
          <a:p>
            <a:pPr lvl="1"/>
            <a:r>
              <a:rPr lang="en-US" sz="2000" i="1" dirty="0">
                <a:solidFill>
                  <a:srgbClr val="FF0000"/>
                </a:solidFill>
              </a:rPr>
              <a:t>disclosure</a:t>
            </a:r>
            <a:r>
              <a:rPr lang="en-US" sz="2000" dirty="0"/>
              <a:t>, or unauthorized access to information; </a:t>
            </a:r>
          </a:p>
          <a:p>
            <a:pPr lvl="1"/>
            <a:r>
              <a:rPr lang="en-US" sz="2000" i="1" dirty="0">
                <a:solidFill>
                  <a:srgbClr val="FF0000"/>
                </a:solidFill>
              </a:rPr>
              <a:t>deception</a:t>
            </a:r>
            <a:r>
              <a:rPr lang="en-US" sz="2000" dirty="0"/>
              <a:t>, or acceptance of false data; </a:t>
            </a:r>
          </a:p>
          <a:p>
            <a:pPr lvl="1"/>
            <a:r>
              <a:rPr lang="en-US" sz="2000" i="1" dirty="0">
                <a:solidFill>
                  <a:srgbClr val="FF0000"/>
                </a:solidFill>
              </a:rPr>
              <a:t>disruption</a:t>
            </a:r>
            <a:r>
              <a:rPr lang="en-US" sz="2000" dirty="0"/>
              <a:t>, or interruption or prevention of correct operation;</a:t>
            </a:r>
          </a:p>
          <a:p>
            <a:pPr lvl="1"/>
            <a:r>
              <a:rPr lang="en-US" sz="2000" dirty="0"/>
              <a:t>and </a:t>
            </a:r>
            <a:r>
              <a:rPr lang="en-US" sz="2000" i="1" dirty="0">
                <a:solidFill>
                  <a:srgbClr val="FF0000"/>
                </a:solidFill>
              </a:rPr>
              <a:t>usurpation</a:t>
            </a:r>
            <a:r>
              <a:rPr lang="en-US" sz="2000" dirty="0"/>
              <a:t>, or unauthorized control of some part of a system.</a:t>
            </a:r>
          </a:p>
          <a:p>
            <a:endParaRPr lang="en-US" sz="2400" dirty="0"/>
          </a:p>
        </p:txBody>
      </p:sp>
    </p:spTree>
    <p:extLst>
      <p:ext uri="{BB962C8B-B14F-4D97-AF65-F5344CB8AC3E}">
        <p14:creationId xmlns:p14="http://schemas.microsoft.com/office/powerpoint/2010/main" val="42679298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t>
            </a:r>
            <a:r>
              <a:rPr lang="it-IT" dirty="0" err="1"/>
              <a:t>Threats</a:t>
            </a:r>
            <a:r>
              <a:rPr lang="it-IT" dirty="0"/>
              <a:t>…</a:t>
            </a:r>
            <a:endParaRPr lang="en-US" dirty="0"/>
          </a:p>
        </p:txBody>
      </p:sp>
      <p:sp>
        <p:nvSpPr>
          <p:cNvPr id="3" name="Segnaposto contenuto 2"/>
          <p:cNvSpPr>
            <a:spLocks noGrp="1"/>
          </p:cNvSpPr>
          <p:nvPr>
            <p:ph idx="1"/>
          </p:nvPr>
        </p:nvSpPr>
        <p:spPr/>
        <p:txBody>
          <a:bodyPr>
            <a:normAutofit lnSpcReduction="10000"/>
          </a:bodyPr>
          <a:lstStyle/>
          <a:p>
            <a:r>
              <a:rPr lang="en-US" sz="2400" i="1" dirty="0">
                <a:solidFill>
                  <a:srgbClr val="FF0000"/>
                </a:solidFill>
              </a:rPr>
              <a:t>Snooping</a:t>
            </a:r>
            <a:r>
              <a:rPr lang="en-US" sz="2400" dirty="0"/>
              <a:t>, the unauthorized interception of information</a:t>
            </a:r>
          </a:p>
          <a:p>
            <a:r>
              <a:rPr lang="en-US" sz="2400" i="1" dirty="0">
                <a:solidFill>
                  <a:srgbClr val="FF0000"/>
                </a:solidFill>
              </a:rPr>
              <a:t>Wiretapping</a:t>
            </a:r>
            <a:r>
              <a:rPr lang="en-US" sz="2400" dirty="0"/>
              <a:t>, or </a:t>
            </a:r>
            <a:r>
              <a:rPr lang="en-US" sz="2400" i="1" dirty="0">
                <a:solidFill>
                  <a:srgbClr val="FF0000"/>
                </a:solidFill>
              </a:rPr>
              <a:t>passive wiretapping</a:t>
            </a:r>
            <a:r>
              <a:rPr lang="en-US" sz="2400" dirty="0"/>
              <a:t>, is a form of snooping in which a network is monitored.</a:t>
            </a:r>
          </a:p>
          <a:p>
            <a:r>
              <a:rPr lang="en-US" sz="2400" i="1" dirty="0">
                <a:solidFill>
                  <a:srgbClr val="FF0000"/>
                </a:solidFill>
              </a:rPr>
              <a:t>Modification</a:t>
            </a:r>
            <a:r>
              <a:rPr lang="en-US" sz="2400" i="1" dirty="0"/>
              <a:t> </a:t>
            </a:r>
            <a:r>
              <a:rPr lang="en-US" sz="2400" dirty="0"/>
              <a:t>or </a:t>
            </a:r>
            <a:r>
              <a:rPr lang="en-US" sz="2400" i="1" dirty="0">
                <a:solidFill>
                  <a:srgbClr val="FF0000"/>
                </a:solidFill>
              </a:rPr>
              <a:t>alteration</a:t>
            </a:r>
            <a:r>
              <a:rPr lang="en-US" sz="2400" dirty="0"/>
              <a:t>, an unauthorized change of information, covers three classes of threats.</a:t>
            </a:r>
          </a:p>
          <a:p>
            <a:r>
              <a:rPr lang="en-US" sz="2400" i="1" dirty="0">
                <a:solidFill>
                  <a:srgbClr val="FF0000"/>
                </a:solidFill>
              </a:rPr>
              <a:t>Active wiretapping </a:t>
            </a:r>
            <a:r>
              <a:rPr lang="en-US" sz="2400" dirty="0"/>
              <a:t>is a form of modification in which data moving across a network is altered (man in the middle)</a:t>
            </a:r>
          </a:p>
          <a:p>
            <a:r>
              <a:rPr lang="en-US" sz="2400" i="1" dirty="0">
                <a:solidFill>
                  <a:srgbClr val="FF0000"/>
                </a:solidFill>
              </a:rPr>
              <a:t>Masquerading </a:t>
            </a:r>
            <a:r>
              <a:rPr lang="en-US" sz="2400" dirty="0"/>
              <a:t>or </a:t>
            </a:r>
            <a:r>
              <a:rPr lang="en-US" sz="2400" i="1" dirty="0">
                <a:solidFill>
                  <a:srgbClr val="FF0000"/>
                </a:solidFill>
              </a:rPr>
              <a:t>spoofing</a:t>
            </a:r>
            <a:r>
              <a:rPr lang="en-US" sz="2400" dirty="0"/>
              <a:t>, an impersonation of one entity by another, is a form of both deception and usurpation.</a:t>
            </a:r>
          </a:p>
          <a:p>
            <a:pPr lvl="1"/>
            <a:r>
              <a:rPr lang="en-US" sz="2000" dirty="0"/>
              <a:t>Some forms of masquerading may be allowed. </a:t>
            </a:r>
            <a:r>
              <a:rPr lang="en-US" sz="2000" i="1" dirty="0"/>
              <a:t>Delegation </a:t>
            </a:r>
            <a:r>
              <a:rPr lang="en-US" sz="2000" dirty="0"/>
              <a:t>occurs when one entity authorizes a second entity to perform functions on its behalf. The distinctions between delegation and masquerading are important</a:t>
            </a:r>
          </a:p>
          <a:p>
            <a:endParaRPr lang="en-US" sz="2400" dirty="0"/>
          </a:p>
        </p:txBody>
      </p:sp>
    </p:spTree>
    <p:extLst>
      <p:ext uri="{BB962C8B-B14F-4D97-AF65-F5344CB8AC3E}">
        <p14:creationId xmlns:p14="http://schemas.microsoft.com/office/powerpoint/2010/main" val="11882078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t>
            </a:r>
            <a:r>
              <a:rPr lang="it-IT" dirty="0" err="1"/>
              <a:t>Threats</a:t>
            </a:r>
            <a:endParaRPr lang="en-US" dirty="0"/>
          </a:p>
        </p:txBody>
      </p:sp>
      <p:sp>
        <p:nvSpPr>
          <p:cNvPr id="3" name="Segnaposto contenuto 2"/>
          <p:cNvSpPr>
            <a:spLocks noGrp="1"/>
          </p:cNvSpPr>
          <p:nvPr>
            <p:ph idx="1"/>
          </p:nvPr>
        </p:nvSpPr>
        <p:spPr/>
        <p:txBody>
          <a:bodyPr>
            <a:normAutofit fontScale="85000" lnSpcReduction="20000"/>
          </a:bodyPr>
          <a:lstStyle/>
          <a:p>
            <a:r>
              <a:rPr lang="en-US" i="1" dirty="0">
                <a:solidFill>
                  <a:srgbClr val="FF0000"/>
                </a:solidFill>
              </a:rPr>
              <a:t>Repudiation of origin</a:t>
            </a:r>
            <a:r>
              <a:rPr lang="en-US" dirty="0"/>
              <a:t>, a false denial that an entity sent (or created) something, is a form of deception</a:t>
            </a:r>
          </a:p>
          <a:p>
            <a:pPr lvl="1"/>
            <a:r>
              <a:rPr lang="en-US" dirty="0"/>
              <a:t>A variant of this is denial by a user that he created specific information or entities such as files</a:t>
            </a:r>
          </a:p>
          <a:p>
            <a:r>
              <a:rPr lang="en-US" i="1" dirty="0">
                <a:solidFill>
                  <a:srgbClr val="FF0000"/>
                </a:solidFill>
              </a:rPr>
              <a:t>Denial of receipt</a:t>
            </a:r>
            <a:r>
              <a:rPr lang="en-US" dirty="0"/>
              <a:t>, a false denial that an entity received some information or message, is a form of deception</a:t>
            </a:r>
          </a:p>
          <a:p>
            <a:r>
              <a:rPr lang="en-US" i="1" dirty="0">
                <a:solidFill>
                  <a:srgbClr val="FF0000"/>
                </a:solidFill>
              </a:rPr>
              <a:t>Delay</a:t>
            </a:r>
            <a:r>
              <a:rPr lang="en-US" dirty="0"/>
              <a:t>, a temporary inhibition of a service, is a form of usurpation, although it can play a supporting role in deception</a:t>
            </a:r>
          </a:p>
          <a:p>
            <a:r>
              <a:rPr lang="en-US" i="1" dirty="0">
                <a:solidFill>
                  <a:srgbClr val="FF0000"/>
                </a:solidFill>
              </a:rPr>
              <a:t>Denial of service</a:t>
            </a:r>
            <a:r>
              <a:rPr lang="en-US" dirty="0"/>
              <a:t>, a long-term inhibition of service, is a form of usurpation, although it is often used with other mechanisms</a:t>
            </a:r>
          </a:p>
          <a:p>
            <a:endParaRPr lang="en-US" dirty="0"/>
          </a:p>
        </p:txBody>
      </p:sp>
    </p:spTree>
    <p:extLst>
      <p:ext uri="{BB962C8B-B14F-4D97-AF65-F5344CB8AC3E}">
        <p14:creationId xmlns:p14="http://schemas.microsoft.com/office/powerpoint/2010/main" val="39438522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Policy and </a:t>
            </a:r>
            <a:r>
              <a:rPr lang="it-IT" dirty="0" err="1"/>
              <a:t>mechanisms</a:t>
            </a:r>
            <a:endParaRPr lang="en-US" dirty="0"/>
          </a:p>
        </p:txBody>
      </p:sp>
      <p:sp>
        <p:nvSpPr>
          <p:cNvPr id="3" name="Segnaposto contenuto 2"/>
          <p:cNvSpPr>
            <a:spLocks noGrp="1"/>
          </p:cNvSpPr>
          <p:nvPr>
            <p:ph idx="1"/>
          </p:nvPr>
        </p:nvSpPr>
        <p:spPr/>
        <p:txBody>
          <a:bodyPr>
            <a:normAutofit/>
          </a:bodyPr>
          <a:lstStyle/>
          <a:p>
            <a:r>
              <a:rPr lang="en-US" sz="2000" dirty="0"/>
              <a:t>A </a:t>
            </a:r>
            <a:r>
              <a:rPr lang="en-US" sz="2000" i="1" dirty="0">
                <a:solidFill>
                  <a:srgbClr val="FF0000"/>
                </a:solidFill>
              </a:rPr>
              <a:t>security policy </a:t>
            </a:r>
            <a:r>
              <a:rPr lang="en-US" sz="2000" dirty="0"/>
              <a:t>is a statement of what is, and what is not, allowed</a:t>
            </a:r>
          </a:p>
          <a:p>
            <a:r>
              <a:rPr lang="en-US" sz="2000" i="1" u="sng" dirty="0"/>
              <a:t>Without a security policy there cannot be a security breach!</a:t>
            </a:r>
          </a:p>
          <a:p>
            <a:r>
              <a:rPr lang="en-US" sz="2000" dirty="0"/>
              <a:t>A </a:t>
            </a:r>
            <a:r>
              <a:rPr lang="en-US" sz="2000" i="1" dirty="0">
                <a:solidFill>
                  <a:srgbClr val="FF0000"/>
                </a:solidFill>
              </a:rPr>
              <a:t>security mechanism </a:t>
            </a:r>
            <a:r>
              <a:rPr lang="en-US" sz="2000" dirty="0"/>
              <a:t>is a method, tool, or procedure for enforcing a security policy</a:t>
            </a:r>
          </a:p>
          <a:p>
            <a:r>
              <a:rPr lang="it-IT" sz="2000" dirty="0" err="1"/>
              <a:t>Mechanisms</a:t>
            </a:r>
            <a:r>
              <a:rPr lang="it-IT" sz="2000" dirty="0"/>
              <a:t> can be non-</a:t>
            </a:r>
            <a:r>
              <a:rPr lang="it-IT" sz="2000" dirty="0" err="1"/>
              <a:t>technical</a:t>
            </a:r>
            <a:endParaRPr lang="it-IT" sz="2000" dirty="0"/>
          </a:p>
          <a:p>
            <a:r>
              <a:rPr lang="it-IT" sz="2000" dirty="0" err="1"/>
              <a:t>Policies</a:t>
            </a:r>
            <a:r>
              <a:rPr lang="it-IT" sz="2000" dirty="0"/>
              <a:t> </a:t>
            </a:r>
            <a:r>
              <a:rPr lang="it-IT" sz="2000" dirty="0" err="1"/>
              <a:t>may</a:t>
            </a:r>
            <a:r>
              <a:rPr lang="it-IT" sz="2000" dirty="0"/>
              <a:t> be </a:t>
            </a:r>
            <a:r>
              <a:rPr lang="it-IT" sz="2000" dirty="0" err="1"/>
              <a:t>represented</a:t>
            </a:r>
            <a:r>
              <a:rPr lang="it-IT" sz="2000" dirty="0"/>
              <a:t> </a:t>
            </a:r>
            <a:r>
              <a:rPr lang="it-IT" sz="2000" dirty="0" err="1"/>
              <a:t>mathematically</a:t>
            </a:r>
            <a:endParaRPr lang="it-IT" sz="2000" dirty="0"/>
          </a:p>
          <a:p>
            <a:r>
              <a:rPr lang="en-US" sz="2000" dirty="0"/>
              <a:t>If policies are </a:t>
            </a:r>
            <a:r>
              <a:rPr lang="en-US" sz="2000" b="1" dirty="0"/>
              <a:t>inconsistent</a:t>
            </a:r>
            <a:r>
              <a:rPr lang="en-US" sz="2000" dirty="0"/>
              <a:t>, either or both sites must decide what the security policy for the combined site should be. </a:t>
            </a:r>
          </a:p>
          <a:p>
            <a:pPr lvl="1"/>
            <a:r>
              <a:rPr lang="en-US" sz="1800" dirty="0"/>
              <a:t>The inconsistency often manifests itself as a </a:t>
            </a:r>
            <a:r>
              <a:rPr lang="en-US" sz="1800" b="1" dirty="0">
                <a:solidFill>
                  <a:srgbClr val="FF0000"/>
                </a:solidFill>
              </a:rPr>
              <a:t>security breach</a:t>
            </a:r>
            <a:endParaRPr lang="it-IT" sz="1800" b="1" dirty="0">
              <a:solidFill>
                <a:srgbClr val="FF0000"/>
              </a:solidFill>
            </a:endParaRPr>
          </a:p>
          <a:p>
            <a:endParaRPr lang="en-US" sz="2000" dirty="0"/>
          </a:p>
        </p:txBody>
      </p:sp>
    </p:spTree>
    <p:extLst>
      <p:ext uri="{BB962C8B-B14F-4D97-AF65-F5344CB8AC3E}">
        <p14:creationId xmlns:p14="http://schemas.microsoft.com/office/powerpoint/2010/main" val="8042566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con angoli arrotondati 3">
            <a:extLst>
              <a:ext uri="{FF2B5EF4-FFF2-40B4-BE49-F238E27FC236}">
                <a16:creationId xmlns:a16="http://schemas.microsoft.com/office/drawing/2014/main" id="{61642462-D3AA-454D-84F0-76D872699E7A}"/>
              </a:ext>
            </a:extLst>
          </p:cNvPr>
          <p:cNvSpPr/>
          <p:nvPr/>
        </p:nvSpPr>
        <p:spPr>
          <a:xfrm>
            <a:off x="467544" y="1484784"/>
            <a:ext cx="1728192"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Security </a:t>
            </a:r>
            <a:r>
              <a:rPr lang="it-IT" dirty="0" err="1"/>
              <a:t>Policies</a:t>
            </a:r>
            <a:endParaRPr lang="it-IT" dirty="0"/>
          </a:p>
        </p:txBody>
      </p:sp>
      <p:sp>
        <p:nvSpPr>
          <p:cNvPr id="5" name="Rettangolo con angoli arrotondati 4">
            <a:extLst>
              <a:ext uri="{FF2B5EF4-FFF2-40B4-BE49-F238E27FC236}">
                <a16:creationId xmlns:a16="http://schemas.microsoft.com/office/drawing/2014/main" id="{D6DECCF9-8B15-4507-8F39-21CB7538B164}"/>
              </a:ext>
            </a:extLst>
          </p:cNvPr>
          <p:cNvSpPr/>
          <p:nvPr/>
        </p:nvSpPr>
        <p:spPr>
          <a:xfrm>
            <a:off x="3491880" y="548680"/>
            <a:ext cx="1728192"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Security </a:t>
            </a:r>
            <a:r>
              <a:rPr lang="it-IT" dirty="0" err="1"/>
              <a:t>Controls</a:t>
            </a:r>
            <a:endParaRPr lang="it-IT" dirty="0"/>
          </a:p>
        </p:txBody>
      </p:sp>
      <p:cxnSp>
        <p:nvCxnSpPr>
          <p:cNvPr id="7" name="Connettore 2 6">
            <a:extLst>
              <a:ext uri="{FF2B5EF4-FFF2-40B4-BE49-F238E27FC236}">
                <a16:creationId xmlns:a16="http://schemas.microsoft.com/office/drawing/2014/main" id="{1CCD8285-625B-4314-9424-6BFA8F1174A7}"/>
              </a:ext>
            </a:extLst>
          </p:cNvPr>
          <p:cNvCxnSpPr>
            <a:stCxn id="4" idx="3"/>
            <a:endCxn id="5" idx="1"/>
          </p:cNvCxnSpPr>
          <p:nvPr/>
        </p:nvCxnSpPr>
        <p:spPr>
          <a:xfrm flipV="1">
            <a:off x="2195736" y="1016732"/>
            <a:ext cx="1296144" cy="936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7866ABB8-E0C7-4E4D-99CD-848DAE6AD073}"/>
              </a:ext>
            </a:extLst>
          </p:cNvPr>
          <p:cNvSpPr txBox="1"/>
          <p:nvPr/>
        </p:nvSpPr>
        <p:spPr>
          <a:xfrm>
            <a:off x="2291234" y="1124744"/>
            <a:ext cx="1080120" cy="307777"/>
          </a:xfrm>
          <a:prstGeom prst="rect">
            <a:avLst/>
          </a:prstGeom>
          <a:noFill/>
        </p:spPr>
        <p:txBody>
          <a:bodyPr wrap="square" rtlCol="0">
            <a:spAutoFit/>
          </a:bodyPr>
          <a:lstStyle/>
          <a:p>
            <a:r>
              <a:rPr lang="it-IT" sz="1400" dirty="0" err="1">
                <a:solidFill>
                  <a:srgbClr val="FF0000"/>
                </a:solidFill>
              </a:rPr>
              <a:t>defines</a:t>
            </a:r>
            <a:endParaRPr lang="it-IT" sz="1400" dirty="0">
              <a:solidFill>
                <a:srgbClr val="FF0000"/>
              </a:solidFill>
            </a:endParaRPr>
          </a:p>
        </p:txBody>
      </p:sp>
      <p:sp>
        <p:nvSpPr>
          <p:cNvPr id="9" name="Rettangolo con angoli arrotondati 8">
            <a:extLst>
              <a:ext uri="{FF2B5EF4-FFF2-40B4-BE49-F238E27FC236}">
                <a16:creationId xmlns:a16="http://schemas.microsoft.com/office/drawing/2014/main" id="{439995F5-2072-4002-968D-92411E3D3838}"/>
              </a:ext>
            </a:extLst>
          </p:cNvPr>
          <p:cNvSpPr/>
          <p:nvPr/>
        </p:nvSpPr>
        <p:spPr>
          <a:xfrm>
            <a:off x="6444208" y="548680"/>
            <a:ext cx="1728192"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Security </a:t>
            </a:r>
            <a:r>
              <a:rPr lang="it-IT" dirty="0" err="1"/>
              <a:t>Mechnisms</a:t>
            </a:r>
            <a:endParaRPr lang="it-IT" dirty="0"/>
          </a:p>
        </p:txBody>
      </p:sp>
      <p:cxnSp>
        <p:nvCxnSpPr>
          <p:cNvPr id="11" name="Connettore 2 10">
            <a:extLst>
              <a:ext uri="{FF2B5EF4-FFF2-40B4-BE49-F238E27FC236}">
                <a16:creationId xmlns:a16="http://schemas.microsoft.com/office/drawing/2014/main" id="{EE6A6FB2-1FA8-49BD-9848-F5BA1B3B2EB9}"/>
              </a:ext>
            </a:extLst>
          </p:cNvPr>
          <p:cNvCxnSpPr>
            <a:stCxn id="5" idx="3"/>
            <a:endCxn id="9" idx="1"/>
          </p:cNvCxnSpPr>
          <p:nvPr/>
        </p:nvCxnSpPr>
        <p:spPr>
          <a:xfrm>
            <a:off x="5220072" y="1016732"/>
            <a:ext cx="1224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D4E928F0-3BC0-4CD3-932D-443034284632}"/>
              </a:ext>
            </a:extLst>
          </p:cNvPr>
          <p:cNvSpPr txBox="1"/>
          <p:nvPr/>
        </p:nvSpPr>
        <p:spPr>
          <a:xfrm>
            <a:off x="5375573" y="628818"/>
            <a:ext cx="1080120" cy="307777"/>
          </a:xfrm>
          <a:prstGeom prst="rect">
            <a:avLst/>
          </a:prstGeom>
          <a:noFill/>
        </p:spPr>
        <p:txBody>
          <a:bodyPr wrap="square" rtlCol="0">
            <a:spAutoFit/>
          </a:bodyPr>
          <a:lstStyle/>
          <a:p>
            <a:r>
              <a:rPr lang="it-IT" sz="1400" dirty="0" err="1">
                <a:solidFill>
                  <a:srgbClr val="FF0000"/>
                </a:solidFill>
              </a:rPr>
              <a:t>define</a:t>
            </a:r>
            <a:endParaRPr lang="it-IT" sz="1400" dirty="0">
              <a:solidFill>
                <a:srgbClr val="FF0000"/>
              </a:solidFill>
            </a:endParaRPr>
          </a:p>
        </p:txBody>
      </p:sp>
      <p:cxnSp>
        <p:nvCxnSpPr>
          <p:cNvPr id="14" name="Connettore 2 13">
            <a:extLst>
              <a:ext uri="{FF2B5EF4-FFF2-40B4-BE49-F238E27FC236}">
                <a16:creationId xmlns:a16="http://schemas.microsoft.com/office/drawing/2014/main" id="{19AB5F7F-6CCE-41D5-B3DC-A746C872F640}"/>
              </a:ext>
            </a:extLst>
          </p:cNvPr>
          <p:cNvCxnSpPr>
            <a:cxnSpLocks/>
            <a:stCxn id="5" idx="2"/>
            <a:endCxn id="15" idx="0"/>
          </p:cNvCxnSpPr>
          <p:nvPr/>
        </p:nvCxnSpPr>
        <p:spPr>
          <a:xfrm>
            <a:off x="4355976" y="1484784"/>
            <a:ext cx="0" cy="1008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ttangolo con angoli arrotondati 14">
            <a:extLst>
              <a:ext uri="{FF2B5EF4-FFF2-40B4-BE49-F238E27FC236}">
                <a16:creationId xmlns:a16="http://schemas.microsoft.com/office/drawing/2014/main" id="{65BD27E2-D85E-4322-A395-929DC7ECE2CF}"/>
              </a:ext>
            </a:extLst>
          </p:cNvPr>
          <p:cNvSpPr/>
          <p:nvPr/>
        </p:nvSpPr>
        <p:spPr>
          <a:xfrm>
            <a:off x="3491880" y="2492896"/>
            <a:ext cx="1728192"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Security </a:t>
            </a:r>
            <a:r>
              <a:rPr lang="it-IT" dirty="0" err="1"/>
              <a:t>Breaches</a:t>
            </a:r>
            <a:endParaRPr lang="it-IT" dirty="0"/>
          </a:p>
        </p:txBody>
      </p:sp>
      <p:sp>
        <p:nvSpPr>
          <p:cNvPr id="17" name="CasellaDiTesto 16">
            <a:extLst>
              <a:ext uri="{FF2B5EF4-FFF2-40B4-BE49-F238E27FC236}">
                <a16:creationId xmlns:a16="http://schemas.microsoft.com/office/drawing/2014/main" id="{141E2857-DBF5-4989-9C50-03FE18C312FC}"/>
              </a:ext>
            </a:extLst>
          </p:cNvPr>
          <p:cNvSpPr txBox="1"/>
          <p:nvPr/>
        </p:nvSpPr>
        <p:spPr>
          <a:xfrm>
            <a:off x="2735796" y="2113111"/>
            <a:ext cx="1080120" cy="307777"/>
          </a:xfrm>
          <a:prstGeom prst="rect">
            <a:avLst/>
          </a:prstGeom>
          <a:noFill/>
        </p:spPr>
        <p:txBody>
          <a:bodyPr wrap="square" rtlCol="0">
            <a:spAutoFit/>
          </a:bodyPr>
          <a:lstStyle/>
          <a:p>
            <a:r>
              <a:rPr lang="it-IT" sz="1400" dirty="0" err="1">
                <a:solidFill>
                  <a:srgbClr val="FF0000"/>
                </a:solidFill>
              </a:rPr>
              <a:t>define</a:t>
            </a:r>
            <a:endParaRPr lang="it-IT" sz="1400" dirty="0">
              <a:solidFill>
                <a:srgbClr val="FF0000"/>
              </a:solidFill>
            </a:endParaRPr>
          </a:p>
        </p:txBody>
      </p:sp>
      <p:cxnSp>
        <p:nvCxnSpPr>
          <p:cNvPr id="19" name="Connettore 2 18">
            <a:extLst>
              <a:ext uri="{FF2B5EF4-FFF2-40B4-BE49-F238E27FC236}">
                <a16:creationId xmlns:a16="http://schemas.microsoft.com/office/drawing/2014/main" id="{E1B7943C-041F-4455-9286-C4957D9658CA}"/>
              </a:ext>
            </a:extLst>
          </p:cNvPr>
          <p:cNvCxnSpPr>
            <a:stCxn id="4" idx="3"/>
            <a:endCxn id="15" idx="1"/>
          </p:cNvCxnSpPr>
          <p:nvPr/>
        </p:nvCxnSpPr>
        <p:spPr>
          <a:xfrm>
            <a:off x="2195736" y="1952836"/>
            <a:ext cx="1296144" cy="1008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ttore a gomito 20">
            <a:extLst>
              <a:ext uri="{FF2B5EF4-FFF2-40B4-BE49-F238E27FC236}">
                <a16:creationId xmlns:a16="http://schemas.microsoft.com/office/drawing/2014/main" id="{B0C97370-CBA1-45BF-B7FB-A4CF9920A5BD}"/>
              </a:ext>
            </a:extLst>
          </p:cNvPr>
          <p:cNvCxnSpPr>
            <a:stCxn id="9" idx="2"/>
            <a:endCxn id="15" idx="3"/>
          </p:cNvCxnSpPr>
          <p:nvPr/>
        </p:nvCxnSpPr>
        <p:spPr>
          <a:xfrm rot="5400000">
            <a:off x="5526106" y="1178750"/>
            <a:ext cx="1476164" cy="208823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46AAB28A-C72B-4564-A923-9C9E3A014F4A}"/>
              </a:ext>
            </a:extLst>
          </p:cNvPr>
          <p:cNvSpPr txBox="1"/>
          <p:nvPr/>
        </p:nvSpPr>
        <p:spPr>
          <a:xfrm>
            <a:off x="6372200" y="1916832"/>
            <a:ext cx="1080120" cy="523220"/>
          </a:xfrm>
          <a:prstGeom prst="rect">
            <a:avLst/>
          </a:prstGeom>
          <a:noFill/>
        </p:spPr>
        <p:txBody>
          <a:bodyPr wrap="square" rtlCol="0">
            <a:spAutoFit/>
          </a:bodyPr>
          <a:lstStyle/>
          <a:p>
            <a:r>
              <a:rPr lang="it-IT" sz="1400" dirty="0" err="1">
                <a:solidFill>
                  <a:srgbClr val="FF0000"/>
                </a:solidFill>
              </a:rPr>
              <a:t>Prevent</a:t>
            </a:r>
            <a:r>
              <a:rPr lang="it-IT" sz="1400" dirty="0">
                <a:solidFill>
                  <a:srgbClr val="FF0000"/>
                </a:solidFill>
              </a:rPr>
              <a:t>/</a:t>
            </a:r>
          </a:p>
          <a:p>
            <a:r>
              <a:rPr lang="it-IT" sz="1400" dirty="0" err="1">
                <a:solidFill>
                  <a:srgbClr val="FF0000"/>
                </a:solidFill>
              </a:rPr>
              <a:t>Discover</a:t>
            </a:r>
            <a:endParaRPr lang="it-IT" sz="1400" dirty="0">
              <a:solidFill>
                <a:srgbClr val="FF0000"/>
              </a:solidFill>
            </a:endParaRPr>
          </a:p>
        </p:txBody>
      </p:sp>
      <p:sp>
        <p:nvSpPr>
          <p:cNvPr id="23" name="Rettangolo con angoli arrotondati 22">
            <a:extLst>
              <a:ext uri="{FF2B5EF4-FFF2-40B4-BE49-F238E27FC236}">
                <a16:creationId xmlns:a16="http://schemas.microsoft.com/office/drawing/2014/main" id="{5813FFF7-4622-4388-B641-63DBB80E7F0A}"/>
              </a:ext>
            </a:extLst>
          </p:cNvPr>
          <p:cNvSpPr/>
          <p:nvPr/>
        </p:nvSpPr>
        <p:spPr>
          <a:xfrm>
            <a:off x="1314809" y="4974495"/>
            <a:ext cx="1728192"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Attacker</a:t>
            </a:r>
            <a:endParaRPr lang="it-IT" dirty="0"/>
          </a:p>
        </p:txBody>
      </p:sp>
      <p:cxnSp>
        <p:nvCxnSpPr>
          <p:cNvPr id="25" name="Connettore 2 24">
            <a:extLst>
              <a:ext uri="{FF2B5EF4-FFF2-40B4-BE49-F238E27FC236}">
                <a16:creationId xmlns:a16="http://schemas.microsoft.com/office/drawing/2014/main" id="{4587F404-B4E4-4FC6-B0E3-CC44FD4A99C6}"/>
              </a:ext>
            </a:extLst>
          </p:cNvPr>
          <p:cNvCxnSpPr>
            <a:stCxn id="15" idx="2"/>
            <a:endCxn id="23" idx="0"/>
          </p:cNvCxnSpPr>
          <p:nvPr/>
        </p:nvCxnSpPr>
        <p:spPr>
          <a:xfrm flipH="1">
            <a:off x="2178905" y="3429000"/>
            <a:ext cx="2177071" cy="1545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B3EA4C0A-AEE8-4D63-B88E-045699F75615}"/>
              </a:ext>
            </a:extLst>
          </p:cNvPr>
          <p:cNvSpPr txBox="1"/>
          <p:nvPr/>
        </p:nvSpPr>
        <p:spPr>
          <a:xfrm>
            <a:off x="3923928" y="3501008"/>
            <a:ext cx="1080120" cy="307777"/>
          </a:xfrm>
          <a:prstGeom prst="rect">
            <a:avLst/>
          </a:prstGeom>
          <a:noFill/>
        </p:spPr>
        <p:txBody>
          <a:bodyPr wrap="square" rtlCol="0">
            <a:spAutoFit/>
          </a:bodyPr>
          <a:lstStyle/>
          <a:p>
            <a:r>
              <a:rPr lang="it-IT" sz="1400" dirty="0" err="1">
                <a:solidFill>
                  <a:srgbClr val="FF0000"/>
                </a:solidFill>
              </a:rPr>
              <a:t>Done</a:t>
            </a:r>
            <a:r>
              <a:rPr lang="it-IT" sz="1400" dirty="0">
                <a:solidFill>
                  <a:srgbClr val="FF0000"/>
                </a:solidFill>
              </a:rPr>
              <a:t> by</a:t>
            </a:r>
          </a:p>
        </p:txBody>
      </p:sp>
      <p:sp>
        <p:nvSpPr>
          <p:cNvPr id="28" name="Rettangolo con angoli arrotondati 27">
            <a:extLst>
              <a:ext uri="{FF2B5EF4-FFF2-40B4-BE49-F238E27FC236}">
                <a16:creationId xmlns:a16="http://schemas.microsoft.com/office/drawing/2014/main" id="{E8F380A0-4B41-4E59-BC88-B3BE46A51ACA}"/>
              </a:ext>
            </a:extLst>
          </p:cNvPr>
          <p:cNvSpPr/>
          <p:nvPr/>
        </p:nvSpPr>
        <p:spPr>
          <a:xfrm>
            <a:off x="5577971" y="4990484"/>
            <a:ext cx="1728192"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Adversary</a:t>
            </a:r>
            <a:endParaRPr lang="it-IT" dirty="0"/>
          </a:p>
        </p:txBody>
      </p:sp>
      <p:cxnSp>
        <p:nvCxnSpPr>
          <p:cNvPr id="30" name="Connettore 2 29">
            <a:extLst>
              <a:ext uri="{FF2B5EF4-FFF2-40B4-BE49-F238E27FC236}">
                <a16:creationId xmlns:a16="http://schemas.microsoft.com/office/drawing/2014/main" id="{FD8BD848-0703-45BE-B345-EF23697584C2}"/>
              </a:ext>
            </a:extLst>
          </p:cNvPr>
          <p:cNvCxnSpPr>
            <a:stCxn id="15" idx="2"/>
            <a:endCxn id="28" idx="0"/>
          </p:cNvCxnSpPr>
          <p:nvPr/>
        </p:nvCxnSpPr>
        <p:spPr>
          <a:xfrm>
            <a:off x="4355976" y="3429000"/>
            <a:ext cx="2086091" cy="1561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9956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Goals</a:t>
            </a:r>
            <a:r>
              <a:rPr lang="it-IT" dirty="0"/>
              <a:t> of Security…</a:t>
            </a:r>
            <a:endParaRPr lang="en-US" dirty="0"/>
          </a:p>
        </p:txBody>
      </p:sp>
      <p:sp>
        <p:nvSpPr>
          <p:cNvPr id="3" name="Segnaposto contenuto 2"/>
          <p:cNvSpPr>
            <a:spLocks noGrp="1"/>
          </p:cNvSpPr>
          <p:nvPr>
            <p:ph idx="1"/>
          </p:nvPr>
        </p:nvSpPr>
        <p:spPr/>
        <p:txBody>
          <a:bodyPr>
            <a:normAutofit lnSpcReduction="10000"/>
          </a:bodyPr>
          <a:lstStyle/>
          <a:p>
            <a:r>
              <a:rPr lang="en-US" sz="2400" dirty="0"/>
              <a:t>Given a security policy’s specification of “secure” and “</a:t>
            </a:r>
            <a:r>
              <a:rPr lang="en-US" sz="2400" dirty="0" err="1"/>
              <a:t>nonsecure</a:t>
            </a:r>
            <a:r>
              <a:rPr lang="en-US" sz="2400" dirty="0"/>
              <a:t>” actions, these security mechanisms can prevent the attack, detect the attack, or recover from the attack.</a:t>
            </a:r>
          </a:p>
          <a:p>
            <a:r>
              <a:rPr lang="en-US" sz="2400" i="1" dirty="0">
                <a:solidFill>
                  <a:srgbClr val="FF0000"/>
                </a:solidFill>
              </a:rPr>
              <a:t>Prevention</a:t>
            </a:r>
            <a:r>
              <a:rPr lang="en-US" sz="2400" i="1" dirty="0"/>
              <a:t> </a:t>
            </a:r>
            <a:r>
              <a:rPr lang="en-US" sz="2400" dirty="0"/>
              <a:t>means that an attack will fail</a:t>
            </a:r>
          </a:p>
          <a:p>
            <a:pPr lvl="1"/>
            <a:r>
              <a:rPr lang="en-US" sz="2000" dirty="0"/>
              <a:t>Preventative mechanisms often are very </a:t>
            </a:r>
            <a:r>
              <a:rPr lang="en-US" sz="2000" b="1" dirty="0"/>
              <a:t>cumbersome</a:t>
            </a:r>
            <a:r>
              <a:rPr lang="en-US" sz="2000" dirty="0"/>
              <a:t> and </a:t>
            </a:r>
            <a:r>
              <a:rPr lang="en-US" sz="2000" b="1" dirty="0"/>
              <a:t>interfere</a:t>
            </a:r>
            <a:r>
              <a:rPr lang="en-US" sz="2000" dirty="0"/>
              <a:t> with system use to the point that they hinder normal use of the system</a:t>
            </a:r>
          </a:p>
          <a:p>
            <a:r>
              <a:rPr lang="en-US" sz="2400" i="1" dirty="0">
                <a:solidFill>
                  <a:srgbClr val="FF0000"/>
                </a:solidFill>
              </a:rPr>
              <a:t>Detection</a:t>
            </a:r>
            <a:r>
              <a:rPr lang="en-US" sz="2400" i="1" dirty="0"/>
              <a:t> </a:t>
            </a:r>
            <a:r>
              <a:rPr lang="en-US" sz="2400" dirty="0"/>
              <a:t>is most useful when an attack cannot be prevented, but it can also indicate the effectiveness of preventative measures. </a:t>
            </a:r>
          </a:p>
          <a:p>
            <a:pPr lvl="1"/>
            <a:r>
              <a:rPr lang="en-US" sz="2000" dirty="0"/>
              <a:t>Detection mechanisms </a:t>
            </a:r>
            <a:r>
              <a:rPr lang="en-US" sz="2000" i="1" u="sng" dirty="0"/>
              <a:t>accept that an attack will occur</a:t>
            </a:r>
          </a:p>
          <a:p>
            <a:pPr lvl="1"/>
            <a:r>
              <a:rPr lang="en-US" sz="2000" dirty="0"/>
              <a:t>Detection mechanisms </a:t>
            </a:r>
            <a:r>
              <a:rPr lang="en-US" sz="2000" i="1" u="sng" dirty="0"/>
              <a:t>do not prevent compromise of parts </a:t>
            </a:r>
            <a:r>
              <a:rPr lang="en-US" sz="2000" dirty="0"/>
              <a:t>of the system, which is a serious drawback.</a:t>
            </a:r>
          </a:p>
        </p:txBody>
      </p:sp>
    </p:spTree>
    <p:extLst>
      <p:ext uri="{BB962C8B-B14F-4D97-AF65-F5344CB8AC3E}">
        <p14:creationId xmlns:p14="http://schemas.microsoft.com/office/powerpoint/2010/main" val="42012283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t>
            </a:r>
            <a:r>
              <a:rPr lang="it-IT" dirty="0" err="1"/>
              <a:t>Goals</a:t>
            </a:r>
            <a:r>
              <a:rPr lang="it-IT" dirty="0"/>
              <a:t> of Security</a:t>
            </a:r>
            <a:endParaRPr lang="en-US" dirty="0"/>
          </a:p>
        </p:txBody>
      </p:sp>
      <p:sp>
        <p:nvSpPr>
          <p:cNvPr id="3" name="Segnaposto contenuto 2"/>
          <p:cNvSpPr>
            <a:spLocks noGrp="1"/>
          </p:cNvSpPr>
          <p:nvPr>
            <p:ph idx="1"/>
          </p:nvPr>
        </p:nvSpPr>
        <p:spPr/>
        <p:txBody>
          <a:bodyPr>
            <a:normAutofit/>
          </a:bodyPr>
          <a:lstStyle/>
          <a:p>
            <a:r>
              <a:rPr lang="en-US" sz="2800" i="1" dirty="0">
                <a:solidFill>
                  <a:srgbClr val="FF0000"/>
                </a:solidFill>
              </a:rPr>
              <a:t>Recovery</a:t>
            </a:r>
            <a:r>
              <a:rPr lang="en-US" sz="2800" i="1" dirty="0"/>
              <a:t> </a:t>
            </a:r>
            <a:r>
              <a:rPr lang="en-US" sz="2800" dirty="0"/>
              <a:t>has two forms. </a:t>
            </a:r>
          </a:p>
          <a:p>
            <a:pPr marL="914400" lvl="1" indent="-514350">
              <a:buFont typeface="+mj-lt"/>
              <a:buAutoNum type="arabicPeriod"/>
            </a:pPr>
            <a:r>
              <a:rPr lang="en-US" sz="2400" dirty="0"/>
              <a:t>to </a:t>
            </a:r>
            <a:r>
              <a:rPr lang="en-US" sz="2400" b="1" dirty="0"/>
              <a:t>stop an attack </a:t>
            </a:r>
            <a:r>
              <a:rPr lang="en-US" sz="2400" dirty="0"/>
              <a:t>and to assess and </a:t>
            </a:r>
            <a:r>
              <a:rPr lang="en-US" sz="2400" b="1" dirty="0"/>
              <a:t>repair any damage </a:t>
            </a:r>
            <a:r>
              <a:rPr lang="en-US" sz="2400" dirty="0"/>
              <a:t>caused by that attack</a:t>
            </a:r>
          </a:p>
          <a:p>
            <a:pPr marL="1314450" lvl="2" indent="-514350"/>
            <a:r>
              <a:rPr lang="en-US" sz="2000" dirty="0"/>
              <a:t>In some cases, retaliation (by attacking the attacker’s system or taking legal steps to hold the attacker accountable) is part of recovery.</a:t>
            </a:r>
          </a:p>
          <a:p>
            <a:pPr marL="914400" lvl="1" indent="-514350">
              <a:buFont typeface="+mj-lt"/>
              <a:buAutoNum type="arabicPeriod"/>
            </a:pPr>
            <a:r>
              <a:rPr lang="en-US" sz="2400" dirty="0"/>
              <a:t>the system </a:t>
            </a:r>
            <a:r>
              <a:rPr lang="en-US" sz="2400" b="1" dirty="0"/>
              <a:t>continues to function correctly </a:t>
            </a:r>
            <a:r>
              <a:rPr lang="en-US" sz="2400" dirty="0"/>
              <a:t>while an attack is under way. </a:t>
            </a:r>
          </a:p>
        </p:txBody>
      </p:sp>
    </p:spTree>
    <p:extLst>
      <p:ext uri="{BB962C8B-B14F-4D97-AF65-F5344CB8AC3E}">
        <p14:creationId xmlns:p14="http://schemas.microsoft.com/office/powerpoint/2010/main" val="70851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580620-791A-45E9-8DE0-06401120DFF9}"/>
              </a:ext>
            </a:extLst>
          </p:cNvPr>
          <p:cNvSpPr>
            <a:spLocks noGrp="1"/>
          </p:cNvSpPr>
          <p:nvPr>
            <p:ph type="title"/>
          </p:nvPr>
        </p:nvSpPr>
        <p:spPr/>
        <p:txBody>
          <a:bodyPr/>
          <a:lstStyle/>
          <a:p>
            <a:r>
              <a:rPr lang="it-IT" dirty="0"/>
              <a:t>The feeling </a:t>
            </a:r>
            <a:r>
              <a:rPr lang="it-IT" dirty="0" err="1"/>
              <a:t>influences</a:t>
            </a:r>
            <a:r>
              <a:rPr lang="it-IT" dirty="0"/>
              <a:t> the </a:t>
            </a:r>
            <a:r>
              <a:rPr lang="it-IT" dirty="0" err="1"/>
              <a:t>expense</a:t>
            </a:r>
            <a:endParaRPr lang="it-IT" dirty="0"/>
          </a:p>
        </p:txBody>
      </p:sp>
      <p:pic>
        <p:nvPicPr>
          <p:cNvPr id="4" name="Immagine 3">
            <a:extLst>
              <a:ext uri="{FF2B5EF4-FFF2-40B4-BE49-F238E27FC236}">
                <a16:creationId xmlns:a16="http://schemas.microsoft.com/office/drawing/2014/main" id="{6592F2B7-8D69-4AA3-9A02-C129E64F9F5C}"/>
              </a:ext>
            </a:extLst>
          </p:cNvPr>
          <p:cNvPicPr>
            <a:picLocks noChangeAspect="1"/>
          </p:cNvPicPr>
          <p:nvPr/>
        </p:nvPicPr>
        <p:blipFill>
          <a:blip r:embed="rId2"/>
          <a:stretch>
            <a:fillRect/>
          </a:stretch>
        </p:blipFill>
        <p:spPr>
          <a:xfrm>
            <a:off x="827584" y="2348880"/>
            <a:ext cx="2619375" cy="1743075"/>
          </a:xfrm>
          <a:prstGeom prst="rect">
            <a:avLst/>
          </a:prstGeom>
        </p:spPr>
      </p:pic>
      <p:pic>
        <p:nvPicPr>
          <p:cNvPr id="5" name="Immagine 4">
            <a:extLst>
              <a:ext uri="{FF2B5EF4-FFF2-40B4-BE49-F238E27FC236}">
                <a16:creationId xmlns:a16="http://schemas.microsoft.com/office/drawing/2014/main" id="{6344048F-803D-46AA-9656-7155CC4C65ED}"/>
              </a:ext>
            </a:extLst>
          </p:cNvPr>
          <p:cNvPicPr>
            <a:picLocks noChangeAspect="1"/>
          </p:cNvPicPr>
          <p:nvPr/>
        </p:nvPicPr>
        <p:blipFill>
          <a:blip r:embed="rId3"/>
          <a:stretch>
            <a:fillRect/>
          </a:stretch>
        </p:blipFill>
        <p:spPr>
          <a:xfrm>
            <a:off x="5004048" y="2337175"/>
            <a:ext cx="3953020" cy="2299340"/>
          </a:xfrm>
          <a:prstGeom prst="rect">
            <a:avLst/>
          </a:prstGeom>
        </p:spPr>
      </p:pic>
    </p:spTree>
    <p:extLst>
      <p:ext uri="{BB962C8B-B14F-4D97-AF65-F5344CB8AC3E}">
        <p14:creationId xmlns:p14="http://schemas.microsoft.com/office/powerpoint/2010/main" val="3156672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b="1" dirty="0"/>
              <a:t>Assumptions and Trust..</a:t>
            </a:r>
            <a:endParaRPr lang="en-US" dirty="0"/>
          </a:p>
        </p:txBody>
      </p:sp>
      <p:sp>
        <p:nvSpPr>
          <p:cNvPr id="3" name="Segnaposto contenuto 2"/>
          <p:cNvSpPr>
            <a:spLocks noGrp="1"/>
          </p:cNvSpPr>
          <p:nvPr>
            <p:ph idx="1"/>
          </p:nvPr>
        </p:nvSpPr>
        <p:spPr/>
        <p:txBody>
          <a:bodyPr>
            <a:normAutofit fontScale="92500" lnSpcReduction="10000"/>
          </a:bodyPr>
          <a:lstStyle/>
          <a:p>
            <a:r>
              <a:rPr lang="en-US" sz="2000" dirty="0"/>
              <a:t>How do we determine if the policy correctly describes the required level and type of security for the site</a:t>
            </a:r>
          </a:p>
          <a:p>
            <a:r>
              <a:rPr lang="en-US" sz="2000" dirty="0"/>
              <a:t>a policy consists of a set of axioms that the policy makers believe can be enforced</a:t>
            </a:r>
          </a:p>
          <a:p>
            <a:r>
              <a:rPr lang="en-US" sz="2000" dirty="0"/>
              <a:t>Designers of policies always make two assumptions.</a:t>
            </a:r>
          </a:p>
          <a:p>
            <a:pPr marL="800100" lvl="1" indent="-342900">
              <a:buFont typeface="+mj-lt"/>
              <a:buAutoNum type="arabicPeriod"/>
            </a:pPr>
            <a:r>
              <a:rPr lang="en-US" sz="1600" dirty="0"/>
              <a:t>the policy correctly and unambiguously partitions the set of system states into “secure” and “</a:t>
            </a:r>
            <a:r>
              <a:rPr lang="en-US" sz="1600" dirty="0" err="1"/>
              <a:t>nonsecure</a:t>
            </a:r>
            <a:r>
              <a:rPr lang="en-US" sz="1600" dirty="0"/>
              <a:t>” states. </a:t>
            </a:r>
          </a:p>
          <a:p>
            <a:pPr marL="800100" lvl="1" indent="-342900">
              <a:buFont typeface="+mj-lt"/>
              <a:buAutoNum type="arabicPeriod"/>
            </a:pPr>
            <a:r>
              <a:rPr lang="en-US" sz="1600" dirty="0"/>
              <a:t>the security mechanisms prevent the system from entering a “</a:t>
            </a:r>
            <a:r>
              <a:rPr lang="en-US" sz="1600" dirty="0" err="1"/>
              <a:t>nonsecure</a:t>
            </a:r>
            <a:r>
              <a:rPr lang="en-US" sz="1600" dirty="0"/>
              <a:t>” state. If either assumption is erroneous, the system will be </a:t>
            </a:r>
            <a:r>
              <a:rPr lang="en-US" sz="1600" dirty="0" err="1"/>
              <a:t>nonsecure</a:t>
            </a:r>
            <a:r>
              <a:rPr lang="en-US" sz="1600" dirty="0"/>
              <a:t>.</a:t>
            </a:r>
          </a:p>
          <a:p>
            <a:r>
              <a:rPr lang="it-IT" sz="2000" dirty="0"/>
              <a:t>Security </a:t>
            </a:r>
            <a:r>
              <a:rPr lang="it-IT" sz="2000" dirty="0" err="1"/>
              <a:t>mechanisms</a:t>
            </a:r>
            <a:r>
              <a:rPr lang="it-IT" sz="2000" dirty="0"/>
              <a:t> can be </a:t>
            </a:r>
            <a:r>
              <a:rPr lang="it-IT" sz="2000" b="1" dirty="0" err="1"/>
              <a:t>secure</a:t>
            </a:r>
            <a:r>
              <a:rPr lang="it-IT" sz="2000" b="1" dirty="0"/>
              <a:t>,</a:t>
            </a:r>
            <a:r>
              <a:rPr lang="it-IT" sz="2000" dirty="0"/>
              <a:t> </a:t>
            </a:r>
            <a:r>
              <a:rPr lang="it-IT" sz="2000" b="1" dirty="0"/>
              <a:t>precise</a:t>
            </a:r>
            <a:r>
              <a:rPr lang="it-IT" sz="2000" dirty="0"/>
              <a:t> and </a:t>
            </a:r>
            <a:r>
              <a:rPr lang="it-IT" sz="2000" b="1" dirty="0" err="1"/>
              <a:t>broad</a:t>
            </a:r>
            <a:r>
              <a:rPr lang="it-IT" sz="2000" dirty="0"/>
              <a:t>.</a:t>
            </a:r>
          </a:p>
          <a:p>
            <a:r>
              <a:rPr lang="en-US" sz="2000" dirty="0"/>
              <a:t>Let </a:t>
            </a:r>
            <a:r>
              <a:rPr lang="en-US" sz="2000" i="1" dirty="0"/>
              <a:t>P </a:t>
            </a:r>
            <a:r>
              <a:rPr lang="en-US" sz="2000" dirty="0"/>
              <a:t>be the set of all possible states. </a:t>
            </a:r>
          </a:p>
          <a:p>
            <a:r>
              <a:rPr lang="en-US" sz="2000" dirty="0"/>
              <a:t>Let </a:t>
            </a:r>
            <a:r>
              <a:rPr lang="en-US" sz="2000" i="1" dirty="0"/>
              <a:t>Q </a:t>
            </a:r>
            <a:r>
              <a:rPr lang="en-US" sz="2000" dirty="0"/>
              <a:t>be the set of secure states (as specified by the security</a:t>
            </a:r>
          </a:p>
          <a:p>
            <a:r>
              <a:rPr lang="en-US" sz="2000" dirty="0"/>
              <a:t>policy). </a:t>
            </a:r>
          </a:p>
          <a:p>
            <a:r>
              <a:rPr lang="en-US" sz="2000" dirty="0"/>
              <a:t>Let the security mechanisms restrict the system to some set of states </a:t>
            </a:r>
            <a:r>
              <a:rPr lang="en-US" sz="2000" i="1" dirty="0"/>
              <a:t>R </a:t>
            </a:r>
            <a:r>
              <a:rPr lang="en-US" sz="2000" dirty="0"/>
              <a:t>(thus,</a:t>
            </a:r>
          </a:p>
          <a:p>
            <a:r>
              <a:rPr lang="en-US" sz="2000" i="1" dirty="0"/>
              <a:t>R </a:t>
            </a:r>
            <a:r>
              <a:rPr lang="en-US" sz="2000" dirty="0"/>
              <a:t>⊆ </a:t>
            </a:r>
            <a:r>
              <a:rPr lang="en-US" sz="2000" i="1" dirty="0"/>
              <a:t>P</a:t>
            </a:r>
            <a:r>
              <a:rPr lang="en-US" sz="2000" dirty="0"/>
              <a:t>).</a:t>
            </a:r>
            <a:endParaRPr lang="it-IT" sz="2000" dirty="0"/>
          </a:p>
          <a:p>
            <a:endParaRPr lang="it-IT" sz="2000" dirty="0"/>
          </a:p>
          <a:p>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715" y="5825934"/>
            <a:ext cx="6618476" cy="6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78097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t>
            </a:r>
            <a:r>
              <a:rPr lang="en-US" b="1" dirty="0"/>
              <a:t> Assumptions and Trust</a:t>
            </a:r>
            <a:endParaRPr lang="en-US" dirty="0"/>
          </a:p>
        </p:txBody>
      </p:sp>
      <p:sp>
        <p:nvSpPr>
          <p:cNvPr id="3" name="Segnaposto contenuto 2"/>
          <p:cNvSpPr>
            <a:spLocks noGrp="1"/>
          </p:cNvSpPr>
          <p:nvPr>
            <p:ph idx="1"/>
          </p:nvPr>
        </p:nvSpPr>
        <p:spPr/>
        <p:txBody>
          <a:bodyPr>
            <a:normAutofit/>
          </a:bodyPr>
          <a:lstStyle/>
          <a:p>
            <a:r>
              <a:rPr lang="en-US" sz="2000" dirty="0"/>
              <a:t>Trusting that mechanisms work requires several assumptions.</a:t>
            </a:r>
          </a:p>
          <a:p>
            <a:pPr marL="514350" indent="-514350">
              <a:buFont typeface="+mj-lt"/>
              <a:buAutoNum type="arabicPeriod"/>
            </a:pPr>
            <a:r>
              <a:rPr lang="en-US" sz="2000" dirty="0"/>
              <a:t>Each mechanism is designed to implement one or more parts of the security policy.</a:t>
            </a:r>
          </a:p>
          <a:p>
            <a:pPr marL="514350" indent="-514350">
              <a:buFont typeface="+mj-lt"/>
              <a:buAutoNum type="arabicPeriod"/>
            </a:pPr>
            <a:r>
              <a:rPr lang="en-US" sz="2000" dirty="0"/>
              <a:t>The union of the mechanisms implements all aspects of the security policy.</a:t>
            </a:r>
          </a:p>
          <a:p>
            <a:pPr marL="514350" indent="-514350">
              <a:buFont typeface="+mj-lt"/>
              <a:buAutoNum type="arabicPeriod"/>
            </a:pPr>
            <a:r>
              <a:rPr lang="en-US" sz="2000" dirty="0"/>
              <a:t>The mechanisms are implemented correctly.</a:t>
            </a:r>
          </a:p>
          <a:p>
            <a:pPr marL="514350" indent="-514350">
              <a:buFont typeface="+mj-lt"/>
              <a:buAutoNum type="arabicPeriod"/>
            </a:pPr>
            <a:r>
              <a:rPr lang="en-US" sz="2000" dirty="0"/>
              <a:t>The mechanisms are installed and administered correctly.</a:t>
            </a:r>
          </a:p>
        </p:txBody>
      </p:sp>
    </p:spTree>
    <p:extLst>
      <p:ext uri="{BB962C8B-B14F-4D97-AF65-F5344CB8AC3E}">
        <p14:creationId xmlns:p14="http://schemas.microsoft.com/office/powerpoint/2010/main" val="36133027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Assurance</a:t>
            </a:r>
            <a:endParaRPr lang="en-US" dirty="0"/>
          </a:p>
        </p:txBody>
      </p:sp>
      <p:sp>
        <p:nvSpPr>
          <p:cNvPr id="3" name="Segnaposto contenuto 2"/>
          <p:cNvSpPr>
            <a:spLocks noGrp="1"/>
          </p:cNvSpPr>
          <p:nvPr>
            <p:ph idx="1"/>
          </p:nvPr>
        </p:nvSpPr>
        <p:spPr/>
        <p:txBody>
          <a:bodyPr>
            <a:normAutofit/>
          </a:bodyPr>
          <a:lstStyle/>
          <a:p>
            <a:r>
              <a:rPr lang="it-IT" sz="2000" i="1" dirty="0">
                <a:solidFill>
                  <a:srgbClr val="FF0000"/>
                </a:solidFill>
              </a:rPr>
              <a:t>Assurance</a:t>
            </a:r>
            <a:r>
              <a:rPr lang="it-IT" sz="2000" dirty="0"/>
              <a:t> </a:t>
            </a:r>
            <a:r>
              <a:rPr lang="en-US" sz="2000" dirty="0"/>
              <a:t>is an attempt to provide a basis for bolstering (or substantiating or specifying) how much one can trust a system</a:t>
            </a:r>
          </a:p>
          <a:p>
            <a:r>
              <a:rPr lang="en-US" sz="2000" dirty="0"/>
              <a:t>Detailed specifications of the desired (or undesirable) behavior;</a:t>
            </a:r>
          </a:p>
          <a:p>
            <a:r>
              <a:rPr lang="en-US" sz="2000" dirty="0"/>
              <a:t>an analysis of the design of the hardware, software, and </a:t>
            </a:r>
          </a:p>
          <a:p>
            <a:r>
              <a:rPr lang="en-US" sz="2000" dirty="0"/>
              <a:t>other components to show that the </a:t>
            </a:r>
            <a:r>
              <a:rPr lang="en-US" sz="2000" i="1" u="sng" dirty="0"/>
              <a:t>system will not violate the specifications</a:t>
            </a:r>
            <a:r>
              <a:rPr lang="en-US" sz="2000" dirty="0"/>
              <a:t>; and </a:t>
            </a:r>
          </a:p>
          <a:p>
            <a:r>
              <a:rPr lang="en-US" sz="2000" b="1" i="1" u="sng" dirty="0"/>
              <a:t>arguments </a:t>
            </a:r>
            <a:r>
              <a:rPr lang="en-US" sz="2000" dirty="0"/>
              <a:t>or </a:t>
            </a:r>
            <a:r>
              <a:rPr lang="en-US" sz="2000" b="1" i="1" u="sng" dirty="0"/>
              <a:t>proofs</a:t>
            </a:r>
            <a:r>
              <a:rPr lang="en-US" sz="2000" dirty="0"/>
              <a:t> that the </a:t>
            </a:r>
            <a:r>
              <a:rPr lang="en-US" sz="2000" u="sng" dirty="0"/>
              <a:t>implementation, operating procedures, and maintenance procedures will produce the desired behavior</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275" y="5013176"/>
            <a:ext cx="8378525" cy="727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27072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Specification</a:t>
            </a:r>
            <a:endParaRPr lang="en-US" dirty="0"/>
          </a:p>
        </p:txBody>
      </p:sp>
      <p:sp>
        <p:nvSpPr>
          <p:cNvPr id="3" name="Segnaposto contenuto 2"/>
          <p:cNvSpPr>
            <a:spLocks noGrp="1"/>
          </p:cNvSpPr>
          <p:nvPr>
            <p:ph idx="1"/>
          </p:nvPr>
        </p:nvSpPr>
        <p:spPr/>
        <p:txBody>
          <a:bodyPr>
            <a:normAutofit fontScale="92500"/>
          </a:bodyPr>
          <a:lstStyle/>
          <a:p>
            <a:r>
              <a:rPr lang="en-US" sz="2800" dirty="0"/>
              <a:t>A </a:t>
            </a:r>
            <a:r>
              <a:rPr lang="en-US" sz="2800" i="1" dirty="0">
                <a:solidFill>
                  <a:srgbClr val="FF0000"/>
                </a:solidFill>
              </a:rPr>
              <a:t>specification</a:t>
            </a:r>
            <a:r>
              <a:rPr lang="en-US" sz="2800" i="1" dirty="0"/>
              <a:t> </a:t>
            </a:r>
            <a:r>
              <a:rPr lang="en-US" sz="2800" dirty="0"/>
              <a:t>is a (formal or informal) statement of the desired functioning of the system</a:t>
            </a:r>
          </a:p>
          <a:p>
            <a:pPr lvl="1"/>
            <a:r>
              <a:rPr lang="it-IT" sz="2400" dirty="0"/>
              <a:t>Mathematical</a:t>
            </a:r>
          </a:p>
          <a:p>
            <a:pPr lvl="1"/>
            <a:r>
              <a:rPr lang="it-IT" sz="2400" dirty="0" err="1"/>
              <a:t>Informal</a:t>
            </a:r>
            <a:endParaRPr lang="it-IT" sz="2400" dirty="0"/>
          </a:p>
          <a:p>
            <a:pPr lvl="1"/>
            <a:r>
              <a:rPr lang="it-IT" sz="2400" dirty="0" err="1"/>
              <a:t>Low-level</a:t>
            </a:r>
            <a:endParaRPr lang="it-IT" sz="2400" dirty="0"/>
          </a:p>
          <a:p>
            <a:r>
              <a:rPr lang="en-US" sz="2800" dirty="0"/>
              <a:t>The </a:t>
            </a:r>
            <a:r>
              <a:rPr lang="en-US" sz="2800" dirty="0">
                <a:solidFill>
                  <a:srgbClr val="FF0000"/>
                </a:solidFill>
              </a:rPr>
              <a:t>defining quality </a:t>
            </a:r>
            <a:r>
              <a:rPr lang="en-US" sz="2800" dirty="0"/>
              <a:t>is a statement of </a:t>
            </a:r>
            <a:r>
              <a:rPr lang="en-US" sz="2800" b="1" i="1" u="sng" dirty="0"/>
              <a:t>what the system is allowed to do or what it is not allowed to do</a:t>
            </a:r>
          </a:p>
          <a:p>
            <a:r>
              <a:rPr lang="en-US" sz="2800" dirty="0"/>
              <a:t>Specifications are used not merely in security but also in systems designed for safety, such as medical technology</a:t>
            </a:r>
          </a:p>
          <a:p>
            <a:endParaRPr lang="en-US" sz="2800" dirty="0"/>
          </a:p>
        </p:txBody>
      </p:sp>
    </p:spTree>
    <p:extLst>
      <p:ext uri="{BB962C8B-B14F-4D97-AF65-F5344CB8AC3E}">
        <p14:creationId xmlns:p14="http://schemas.microsoft.com/office/powerpoint/2010/main" val="13613855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Design &amp; </a:t>
            </a:r>
            <a:r>
              <a:rPr lang="it-IT" dirty="0" err="1"/>
              <a:t>Implementation</a:t>
            </a:r>
            <a:r>
              <a:rPr lang="it-IT" dirty="0"/>
              <a:t>…</a:t>
            </a:r>
            <a:endParaRPr lang="en-US" dirty="0"/>
          </a:p>
        </p:txBody>
      </p:sp>
      <p:sp>
        <p:nvSpPr>
          <p:cNvPr id="3" name="Segnaposto contenuto 2"/>
          <p:cNvSpPr>
            <a:spLocks noGrp="1"/>
          </p:cNvSpPr>
          <p:nvPr>
            <p:ph idx="1"/>
          </p:nvPr>
        </p:nvSpPr>
        <p:spPr/>
        <p:txBody>
          <a:bodyPr>
            <a:normAutofit fontScale="92500" lnSpcReduction="10000"/>
          </a:bodyPr>
          <a:lstStyle/>
          <a:p>
            <a:r>
              <a:rPr lang="en-US" dirty="0"/>
              <a:t>The </a:t>
            </a:r>
            <a:r>
              <a:rPr lang="en-US" i="1" dirty="0"/>
              <a:t>design </a:t>
            </a:r>
            <a:r>
              <a:rPr lang="en-US" dirty="0"/>
              <a:t>of a system translates the specifications into components that will implement them. </a:t>
            </a:r>
          </a:p>
          <a:p>
            <a:r>
              <a:rPr lang="en-US" dirty="0"/>
              <a:t>The design is said to </a:t>
            </a:r>
            <a:r>
              <a:rPr lang="en-US" i="1" dirty="0"/>
              <a:t>satisfy </a:t>
            </a:r>
            <a:r>
              <a:rPr lang="en-US" dirty="0"/>
              <a:t>the specifications if, under all relevant circumstances, the design will not permit the system to violate those specifications.</a:t>
            </a:r>
          </a:p>
          <a:p>
            <a:r>
              <a:rPr lang="it-IT" dirty="0" err="1"/>
              <a:t>Verification</a:t>
            </a:r>
            <a:r>
              <a:rPr lang="it-IT" dirty="0"/>
              <a:t>:</a:t>
            </a:r>
          </a:p>
          <a:p>
            <a:pPr lvl="1"/>
            <a:r>
              <a:rPr lang="it-IT" dirty="0" err="1"/>
              <a:t>Mathematically</a:t>
            </a:r>
            <a:endParaRPr lang="it-IT" dirty="0"/>
          </a:p>
          <a:p>
            <a:pPr lvl="1"/>
            <a:r>
              <a:rPr lang="it-IT" dirty="0" err="1"/>
              <a:t>Mechanically</a:t>
            </a:r>
            <a:endParaRPr lang="it-IT" dirty="0"/>
          </a:p>
          <a:p>
            <a:pPr lvl="1"/>
            <a:endParaRPr lang="en-US" dirty="0"/>
          </a:p>
        </p:txBody>
      </p:sp>
    </p:spTree>
    <p:extLst>
      <p:ext uri="{BB962C8B-B14F-4D97-AF65-F5344CB8AC3E}">
        <p14:creationId xmlns:p14="http://schemas.microsoft.com/office/powerpoint/2010/main" val="8488616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…Design &amp; </a:t>
            </a:r>
            <a:r>
              <a:rPr lang="it-IT" dirty="0" err="1"/>
              <a:t>Implementation</a:t>
            </a:r>
            <a:r>
              <a:rPr lang="it-IT" dirty="0"/>
              <a:t>…</a:t>
            </a:r>
            <a:endParaRPr lang="en-US" dirty="0"/>
          </a:p>
        </p:txBody>
      </p:sp>
      <p:sp>
        <p:nvSpPr>
          <p:cNvPr id="3" name="Segnaposto contenuto 2"/>
          <p:cNvSpPr>
            <a:spLocks noGrp="1"/>
          </p:cNvSpPr>
          <p:nvPr>
            <p:ph idx="1"/>
          </p:nvPr>
        </p:nvSpPr>
        <p:spPr>
          <a:xfrm>
            <a:off x="457200" y="1600200"/>
            <a:ext cx="8291264" cy="4853135"/>
          </a:xfrm>
        </p:spPr>
        <p:txBody>
          <a:bodyPr>
            <a:normAutofit/>
          </a:bodyPr>
          <a:lstStyle/>
          <a:p>
            <a:r>
              <a:rPr lang="en-US" sz="2400" dirty="0"/>
              <a:t>Given a design, the </a:t>
            </a:r>
            <a:r>
              <a:rPr lang="en-US" sz="2400" i="1" dirty="0">
                <a:solidFill>
                  <a:srgbClr val="FF0000"/>
                </a:solidFill>
              </a:rPr>
              <a:t>implementation</a:t>
            </a:r>
            <a:r>
              <a:rPr lang="en-US" sz="2400" i="1" dirty="0"/>
              <a:t> </a:t>
            </a:r>
            <a:r>
              <a:rPr lang="en-US" sz="2400" dirty="0"/>
              <a:t>creates a system that </a:t>
            </a:r>
            <a:r>
              <a:rPr lang="en-US" sz="2400" i="1" u="sng" dirty="0"/>
              <a:t>satisfies that design</a:t>
            </a:r>
            <a:r>
              <a:rPr lang="en-US" sz="2400" dirty="0"/>
              <a:t>. If the design also satisfies the specifications, then by transitivity the implementation will also satisfy the specifications.</a:t>
            </a:r>
          </a:p>
          <a:p>
            <a:r>
              <a:rPr lang="en-US" sz="2400" dirty="0"/>
              <a:t>From the combination of routines, programs can be built and </a:t>
            </a:r>
            <a:r>
              <a:rPr lang="en-US" sz="2400" b="1" i="1" u="sng" dirty="0">
                <a:solidFill>
                  <a:srgbClr val="FF0000"/>
                </a:solidFill>
              </a:rPr>
              <a:t>formally verified</a:t>
            </a:r>
            <a:r>
              <a:rPr lang="en-US" sz="2400" dirty="0"/>
              <a:t>.</a:t>
            </a:r>
          </a:p>
          <a:p>
            <a:pPr marL="457200" lvl="1" indent="0">
              <a:buNone/>
            </a:pPr>
            <a:r>
              <a:rPr lang="it-IT" sz="2000" dirty="0"/>
              <a:t>(-) </a:t>
            </a:r>
            <a:r>
              <a:rPr lang="it-IT" sz="2000" dirty="0" err="1"/>
              <a:t>complexity</a:t>
            </a:r>
            <a:r>
              <a:rPr lang="it-IT" sz="2000" dirty="0"/>
              <a:t> -&gt; </a:t>
            </a:r>
            <a:r>
              <a:rPr lang="it-IT" sz="2000" dirty="0" err="1"/>
              <a:t>preconditions</a:t>
            </a:r>
            <a:endParaRPr lang="it-IT" sz="2000" dirty="0"/>
          </a:p>
          <a:p>
            <a:pPr marL="457200" lvl="1" indent="0">
              <a:buNone/>
            </a:pPr>
            <a:r>
              <a:rPr lang="it-IT" sz="2000" dirty="0"/>
              <a:t>(-) Programs compile </a:t>
            </a:r>
            <a:r>
              <a:rPr lang="it-IT" sz="2000" dirty="0" err="1"/>
              <a:t>correctly</a:t>
            </a:r>
            <a:endParaRPr lang="it-IT" sz="2000" dirty="0"/>
          </a:p>
          <a:p>
            <a:pPr marL="457200" lvl="1" indent="0">
              <a:buNone/>
            </a:pPr>
            <a:r>
              <a:rPr lang="it-IT" sz="2000" dirty="0"/>
              <a:t>(-) </a:t>
            </a:r>
            <a:r>
              <a:rPr lang="it-IT" sz="2000" dirty="0" err="1"/>
              <a:t>partial</a:t>
            </a:r>
            <a:r>
              <a:rPr lang="it-IT" sz="2000" dirty="0"/>
              <a:t> </a:t>
            </a:r>
            <a:r>
              <a:rPr lang="it-IT" sz="2000" dirty="0" err="1"/>
              <a:t>verification</a:t>
            </a:r>
            <a:r>
              <a:rPr lang="it-IT" sz="2000" dirty="0"/>
              <a:t> </a:t>
            </a:r>
            <a:r>
              <a:rPr lang="it-IT" sz="2000" dirty="0" err="1"/>
              <a:t>because</a:t>
            </a:r>
            <a:r>
              <a:rPr lang="it-IT" sz="2000" dirty="0"/>
              <a:t> of the </a:t>
            </a:r>
            <a:r>
              <a:rPr lang="it-IT" sz="2000" dirty="0" err="1"/>
              <a:t>rejecting</a:t>
            </a:r>
            <a:r>
              <a:rPr lang="it-IT" sz="2000" dirty="0"/>
              <a:t> of </a:t>
            </a:r>
            <a:r>
              <a:rPr lang="it-IT" sz="2000" dirty="0" err="1"/>
              <a:t>inputs</a:t>
            </a:r>
            <a:endParaRPr lang="it-IT" sz="2000" dirty="0"/>
          </a:p>
          <a:p>
            <a:endParaRPr lang="it-IT" sz="2400" dirty="0"/>
          </a:p>
          <a:p>
            <a:pPr lvl="1"/>
            <a:endParaRPr lang="it-IT" sz="2000" dirty="0"/>
          </a:p>
          <a:p>
            <a:endParaRPr lang="en-US"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45224"/>
            <a:ext cx="8617320" cy="1029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969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…Design &amp; </a:t>
            </a:r>
            <a:r>
              <a:rPr lang="it-IT" dirty="0" err="1"/>
              <a:t>Implementation</a:t>
            </a:r>
            <a:endParaRPr lang="en-US" dirty="0"/>
          </a:p>
        </p:txBody>
      </p:sp>
      <p:sp>
        <p:nvSpPr>
          <p:cNvPr id="3" name="Segnaposto contenuto 2"/>
          <p:cNvSpPr>
            <a:spLocks noGrp="1"/>
          </p:cNvSpPr>
          <p:nvPr>
            <p:ph idx="1"/>
          </p:nvPr>
        </p:nvSpPr>
        <p:spPr>
          <a:xfrm>
            <a:off x="457200" y="3501008"/>
            <a:ext cx="8229600" cy="2625155"/>
          </a:xfrm>
        </p:spPr>
        <p:txBody>
          <a:bodyPr>
            <a:normAutofit fontScale="92500"/>
          </a:bodyPr>
          <a:lstStyle/>
          <a:p>
            <a:r>
              <a:rPr lang="en-US" dirty="0"/>
              <a:t>Because formal proofs of correctness are so time-consuming, </a:t>
            </a:r>
            <a:r>
              <a:rPr lang="en-US" i="1" dirty="0"/>
              <a:t>a posteriori </a:t>
            </a:r>
            <a:r>
              <a:rPr lang="en-US" dirty="0"/>
              <a:t>verification techniques known as </a:t>
            </a:r>
            <a:r>
              <a:rPr lang="en-US" i="1" dirty="0"/>
              <a:t>testing </a:t>
            </a:r>
            <a:r>
              <a:rPr lang="en-US" dirty="0"/>
              <a:t>have become widespread</a:t>
            </a:r>
          </a:p>
          <a:p>
            <a:pPr marL="0" indent="0">
              <a:buNone/>
            </a:pPr>
            <a:r>
              <a:rPr lang="it-IT" dirty="0"/>
              <a:t>(-) </a:t>
            </a:r>
            <a:r>
              <a:rPr lang="en-US" dirty="0"/>
              <a:t>they do not provide the same degree of assurance that formal methods do</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72816"/>
            <a:ext cx="408622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55873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b="1" dirty="0"/>
              <a:t>Operational Issues: Cost-Benefit Analysis</a:t>
            </a:r>
            <a:endParaRPr lang="en-US" dirty="0"/>
          </a:p>
        </p:txBody>
      </p:sp>
      <p:sp>
        <p:nvSpPr>
          <p:cNvPr id="3" name="Segnaposto contenuto 2"/>
          <p:cNvSpPr>
            <a:spLocks noGrp="1"/>
          </p:cNvSpPr>
          <p:nvPr>
            <p:ph idx="1"/>
          </p:nvPr>
        </p:nvSpPr>
        <p:spPr/>
        <p:txBody>
          <a:bodyPr>
            <a:normAutofit fontScale="92500" lnSpcReduction="10000"/>
          </a:bodyPr>
          <a:lstStyle/>
          <a:p>
            <a:r>
              <a:rPr lang="en-US" dirty="0"/>
              <a:t>If the data or resources cost less, or are of less value, than their protection, adding security mechanisms and procedures is not cost-effective because the data or resources can be reconstructed more cheaply than the protections themselves -&gt; rare case</a:t>
            </a:r>
          </a:p>
          <a:p>
            <a:r>
              <a:rPr lang="en-US" dirty="0"/>
              <a:t>Adding security mechanisms to an existing system is often more expensive (and, incidentally, less effective) than designing them into the system in the first place.</a:t>
            </a:r>
          </a:p>
        </p:txBody>
      </p:sp>
    </p:spTree>
    <p:extLst>
      <p:ext uri="{BB962C8B-B14F-4D97-AF65-F5344CB8AC3E}">
        <p14:creationId xmlns:p14="http://schemas.microsoft.com/office/powerpoint/2010/main" val="81572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b="1" dirty="0"/>
              <a:t>Operational Issues: Risk Analysis</a:t>
            </a:r>
            <a:endParaRPr lang="en-US" dirty="0"/>
          </a:p>
        </p:txBody>
      </p:sp>
      <p:sp>
        <p:nvSpPr>
          <p:cNvPr id="3" name="Segnaposto contenuto 2"/>
          <p:cNvSpPr>
            <a:spLocks noGrp="1"/>
          </p:cNvSpPr>
          <p:nvPr>
            <p:ph idx="1"/>
          </p:nvPr>
        </p:nvSpPr>
        <p:spPr/>
        <p:txBody>
          <a:bodyPr>
            <a:normAutofit fontScale="92500" lnSpcReduction="20000"/>
          </a:bodyPr>
          <a:lstStyle/>
          <a:p>
            <a:r>
              <a:rPr lang="en-US" dirty="0"/>
              <a:t>To determine whether an asset should be protected, and to what level, requires analysis of the </a:t>
            </a:r>
            <a:r>
              <a:rPr lang="en-US" b="1" i="1" dirty="0">
                <a:solidFill>
                  <a:srgbClr val="FF0000"/>
                </a:solidFill>
              </a:rPr>
              <a:t>potential threats </a:t>
            </a:r>
            <a:r>
              <a:rPr lang="en-US" dirty="0"/>
              <a:t>against that asset and the likelihood that they will materialize.</a:t>
            </a:r>
          </a:p>
          <a:p>
            <a:r>
              <a:rPr lang="en-US" dirty="0"/>
              <a:t>The level of protection is a function of the </a:t>
            </a:r>
            <a:r>
              <a:rPr lang="en-US" b="1" i="1" dirty="0">
                <a:solidFill>
                  <a:srgbClr val="FF0000"/>
                </a:solidFill>
              </a:rPr>
              <a:t>probability of an attack </a:t>
            </a:r>
            <a:r>
              <a:rPr lang="en-US" dirty="0"/>
              <a:t>occurring and the effects of the attack should it succeed</a:t>
            </a:r>
          </a:p>
          <a:p>
            <a:r>
              <a:rPr lang="en-US" dirty="0"/>
              <a:t>the risks change with time</a:t>
            </a:r>
          </a:p>
          <a:p>
            <a:r>
              <a:rPr lang="en-US" dirty="0"/>
              <a:t>many risks are quite remote but still exist</a:t>
            </a:r>
          </a:p>
          <a:p>
            <a:r>
              <a:rPr lang="en-US" dirty="0"/>
              <a:t>the problem of “</a:t>
            </a:r>
            <a:r>
              <a:rPr lang="en-US" b="1" i="1" dirty="0">
                <a:solidFill>
                  <a:srgbClr val="FF0000"/>
                </a:solidFill>
              </a:rPr>
              <a:t>analysis paralysis</a:t>
            </a:r>
            <a:r>
              <a:rPr lang="en-US" dirty="0"/>
              <a:t>”</a:t>
            </a:r>
          </a:p>
          <a:p>
            <a:endParaRPr lang="en-US" dirty="0"/>
          </a:p>
        </p:txBody>
      </p:sp>
    </p:spTree>
    <p:extLst>
      <p:ext uri="{BB962C8B-B14F-4D97-AF65-F5344CB8AC3E}">
        <p14:creationId xmlns:p14="http://schemas.microsoft.com/office/powerpoint/2010/main" val="35713865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b="1" dirty="0"/>
              <a:t>Operational Issues: Law Analysis</a:t>
            </a:r>
            <a:endParaRPr lang="en-US" dirty="0"/>
          </a:p>
        </p:txBody>
      </p:sp>
      <p:sp>
        <p:nvSpPr>
          <p:cNvPr id="3" name="Segnaposto contenuto 2"/>
          <p:cNvSpPr>
            <a:spLocks noGrp="1"/>
          </p:cNvSpPr>
          <p:nvPr>
            <p:ph idx="1"/>
          </p:nvPr>
        </p:nvSpPr>
        <p:spPr/>
        <p:txBody>
          <a:bodyPr>
            <a:normAutofit fontScale="92500" lnSpcReduction="20000"/>
          </a:bodyPr>
          <a:lstStyle/>
          <a:p>
            <a:r>
              <a:rPr lang="en-US" dirty="0"/>
              <a:t>Laws restrict the availability and use of technology and affect procedural controls.</a:t>
            </a:r>
          </a:p>
          <a:p>
            <a:r>
              <a:rPr lang="en-US" dirty="0"/>
              <a:t>Hence, any policy and any selection of mechanisms must take into account legal considerations</a:t>
            </a:r>
          </a:p>
          <a:p>
            <a:r>
              <a:rPr lang="en-US" dirty="0"/>
              <a:t>Society distinguishes between </a:t>
            </a:r>
            <a:r>
              <a:rPr lang="en-US" i="1" dirty="0">
                <a:solidFill>
                  <a:srgbClr val="FF0000"/>
                </a:solidFill>
              </a:rPr>
              <a:t>legal</a:t>
            </a:r>
            <a:r>
              <a:rPr lang="en-US" i="1" dirty="0"/>
              <a:t> </a:t>
            </a:r>
            <a:r>
              <a:rPr lang="en-US" dirty="0"/>
              <a:t>and </a:t>
            </a:r>
            <a:r>
              <a:rPr lang="en-US" i="1" dirty="0">
                <a:solidFill>
                  <a:srgbClr val="FF0000"/>
                </a:solidFill>
              </a:rPr>
              <a:t>acceptable</a:t>
            </a:r>
            <a:r>
              <a:rPr lang="en-US" i="1" dirty="0"/>
              <a:t> </a:t>
            </a:r>
            <a:r>
              <a:rPr lang="en-US" dirty="0"/>
              <a:t>practices</a:t>
            </a:r>
          </a:p>
          <a:p>
            <a:r>
              <a:rPr lang="en-US" dirty="0"/>
              <a:t>The issue that laws and customs raise is the issue of </a:t>
            </a:r>
            <a:r>
              <a:rPr lang="en-US" b="1" i="1" dirty="0">
                <a:solidFill>
                  <a:srgbClr val="FF0000"/>
                </a:solidFill>
              </a:rPr>
              <a:t>psychological acceptability</a:t>
            </a:r>
          </a:p>
          <a:p>
            <a:pPr lvl="1"/>
            <a:r>
              <a:rPr lang="en-US" dirty="0"/>
              <a:t>An unused mechanism is worse than a nonexistent one</a:t>
            </a:r>
            <a:endParaRPr lang="en-US" b="1" i="1" dirty="0">
              <a:solidFill>
                <a:srgbClr val="FF0000"/>
              </a:solidFill>
            </a:endParaRPr>
          </a:p>
        </p:txBody>
      </p:sp>
    </p:spTree>
    <p:extLst>
      <p:ext uri="{BB962C8B-B14F-4D97-AF65-F5344CB8AC3E}">
        <p14:creationId xmlns:p14="http://schemas.microsoft.com/office/powerpoint/2010/main" val="2039288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2E2F90-8743-4C84-A535-79F1C12A0607}"/>
              </a:ext>
            </a:extLst>
          </p:cNvPr>
          <p:cNvSpPr>
            <a:spLocks noGrp="1"/>
          </p:cNvSpPr>
          <p:nvPr>
            <p:ph type="title"/>
          </p:nvPr>
        </p:nvSpPr>
        <p:spPr>
          <a:xfrm>
            <a:off x="539552" y="836712"/>
            <a:ext cx="8229600" cy="1143000"/>
          </a:xfrm>
        </p:spPr>
        <p:txBody>
          <a:bodyPr>
            <a:normAutofit fontScale="90000"/>
          </a:bodyPr>
          <a:lstStyle/>
          <a:p>
            <a:r>
              <a:rPr lang="it-IT" i="1" dirty="0"/>
              <a:t>Security </a:t>
            </a:r>
            <a:r>
              <a:rPr lang="it-IT" i="1" dirty="0" err="1"/>
              <a:t>is</a:t>
            </a:r>
            <a:r>
              <a:rPr lang="it-IT" i="1" dirty="0"/>
              <a:t> a </a:t>
            </a:r>
            <a:r>
              <a:rPr lang="it-IT" b="1" i="1" dirty="0" err="1">
                <a:solidFill>
                  <a:srgbClr val="FF0000"/>
                </a:solidFill>
              </a:rPr>
              <a:t>perception</a:t>
            </a:r>
            <a:r>
              <a:rPr lang="it-IT" i="1" dirty="0"/>
              <a:t> </a:t>
            </a:r>
            <a:r>
              <a:rPr lang="it-IT" i="1" dirty="0" err="1"/>
              <a:t>rather</a:t>
            </a:r>
            <a:r>
              <a:rPr lang="it-IT" i="1" dirty="0"/>
              <a:t> </a:t>
            </a:r>
            <a:r>
              <a:rPr lang="it-IT" i="1" dirty="0" err="1"/>
              <a:t>than</a:t>
            </a:r>
            <a:r>
              <a:rPr lang="it-IT" i="1" dirty="0"/>
              <a:t> a </a:t>
            </a:r>
            <a:r>
              <a:rPr lang="it-IT" b="1" i="1" dirty="0" err="1">
                <a:solidFill>
                  <a:srgbClr val="FF0000"/>
                </a:solidFill>
              </a:rPr>
              <a:t>measurable</a:t>
            </a:r>
            <a:r>
              <a:rPr lang="it-IT" b="1" i="1" dirty="0">
                <a:solidFill>
                  <a:srgbClr val="FF0000"/>
                </a:solidFill>
              </a:rPr>
              <a:t> goal </a:t>
            </a:r>
            <a:r>
              <a:rPr lang="it-IT" i="1" dirty="0"/>
              <a:t>(cit. me)</a:t>
            </a:r>
          </a:p>
        </p:txBody>
      </p:sp>
      <p:pic>
        <p:nvPicPr>
          <p:cNvPr id="4" name="Immagine 3">
            <a:extLst>
              <a:ext uri="{FF2B5EF4-FFF2-40B4-BE49-F238E27FC236}">
                <a16:creationId xmlns:a16="http://schemas.microsoft.com/office/drawing/2014/main" id="{3E3C908D-6F75-432A-9938-EE31ABE8D646}"/>
              </a:ext>
            </a:extLst>
          </p:cNvPr>
          <p:cNvPicPr>
            <a:picLocks noChangeAspect="1"/>
          </p:cNvPicPr>
          <p:nvPr/>
        </p:nvPicPr>
        <p:blipFill>
          <a:blip r:embed="rId2"/>
          <a:stretch>
            <a:fillRect/>
          </a:stretch>
        </p:blipFill>
        <p:spPr>
          <a:xfrm>
            <a:off x="2011164" y="2636912"/>
            <a:ext cx="5286375" cy="3133725"/>
          </a:xfrm>
          <a:prstGeom prst="rect">
            <a:avLst/>
          </a:prstGeom>
        </p:spPr>
      </p:pic>
    </p:spTree>
    <p:extLst>
      <p:ext uri="{BB962C8B-B14F-4D97-AF65-F5344CB8AC3E}">
        <p14:creationId xmlns:p14="http://schemas.microsoft.com/office/powerpoint/2010/main" val="27353670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b="1" dirty="0"/>
              <a:t>Operational Issues: Human Issues</a:t>
            </a:r>
            <a:endParaRPr lang="en-US" dirty="0"/>
          </a:p>
        </p:txBody>
      </p:sp>
      <p:sp>
        <p:nvSpPr>
          <p:cNvPr id="3" name="Segnaposto contenuto 2"/>
          <p:cNvSpPr>
            <a:spLocks noGrp="1"/>
          </p:cNvSpPr>
          <p:nvPr>
            <p:ph idx="1"/>
          </p:nvPr>
        </p:nvSpPr>
        <p:spPr/>
        <p:txBody>
          <a:bodyPr>
            <a:noAutofit/>
          </a:bodyPr>
          <a:lstStyle/>
          <a:p>
            <a:r>
              <a:rPr lang="en-US" sz="2400" dirty="0"/>
              <a:t>Security provides no direct financial rewards to the user.</a:t>
            </a:r>
          </a:p>
          <a:p>
            <a:r>
              <a:rPr lang="en-US" sz="2400" dirty="0"/>
              <a:t>who is responsible for the security of the company’s computers</a:t>
            </a:r>
          </a:p>
          <a:p>
            <a:pPr lvl="1"/>
            <a:r>
              <a:rPr lang="en-US" sz="2000" dirty="0"/>
              <a:t>responsibility without power causes problems in any organization, just as does power without responsibility</a:t>
            </a:r>
          </a:p>
          <a:p>
            <a:r>
              <a:rPr lang="en-US" sz="2400" dirty="0"/>
              <a:t>clear chains of responsibility and power have been established</a:t>
            </a:r>
          </a:p>
          <a:p>
            <a:r>
              <a:rPr lang="it-IT" sz="2400" dirty="0" err="1"/>
              <a:t>Lack</a:t>
            </a:r>
            <a:r>
              <a:rPr lang="it-IT" sz="2400" dirty="0"/>
              <a:t> of training</a:t>
            </a:r>
          </a:p>
          <a:p>
            <a:r>
              <a:rPr lang="en-US" sz="2400" dirty="0"/>
              <a:t>Lack of resources is another common problem</a:t>
            </a:r>
          </a:p>
          <a:p>
            <a:endParaRPr lang="it-IT" sz="2400" dirty="0"/>
          </a:p>
          <a:p>
            <a:endParaRPr lang="en-US" sz="2400" dirty="0"/>
          </a:p>
        </p:txBody>
      </p:sp>
    </p:spTree>
    <p:extLst>
      <p:ext uri="{BB962C8B-B14F-4D97-AF65-F5344CB8AC3E}">
        <p14:creationId xmlns:p14="http://schemas.microsoft.com/office/powerpoint/2010/main" val="30119487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b="1" dirty="0"/>
              <a:t>Operational Issues: People Problems</a:t>
            </a:r>
            <a:endParaRPr lang="en-US" dirty="0"/>
          </a:p>
        </p:txBody>
      </p:sp>
      <p:sp>
        <p:nvSpPr>
          <p:cNvPr id="3" name="Segnaposto contenuto 2"/>
          <p:cNvSpPr>
            <a:spLocks noGrp="1"/>
          </p:cNvSpPr>
          <p:nvPr>
            <p:ph idx="1"/>
          </p:nvPr>
        </p:nvSpPr>
        <p:spPr/>
        <p:txBody>
          <a:bodyPr>
            <a:noAutofit/>
          </a:bodyPr>
          <a:lstStyle/>
          <a:p>
            <a:r>
              <a:rPr lang="en-US" sz="2000" dirty="0"/>
              <a:t>The heart of any security system is people</a:t>
            </a:r>
          </a:p>
          <a:p>
            <a:r>
              <a:rPr lang="en-US" sz="2000" dirty="0"/>
              <a:t>People who have some motive to attack an organization and are not authorized to use that organization’s systems are called </a:t>
            </a:r>
            <a:r>
              <a:rPr lang="en-US" sz="2000" i="1" dirty="0"/>
              <a:t>outsiders </a:t>
            </a:r>
            <a:r>
              <a:rPr lang="en-US" sz="2000" dirty="0"/>
              <a:t>and can pose a serious threat</a:t>
            </a:r>
          </a:p>
          <a:p>
            <a:r>
              <a:rPr lang="en-US" sz="2000" dirty="0"/>
              <a:t>a far more dangerous threat comes from disgruntled employees and other </a:t>
            </a:r>
            <a:r>
              <a:rPr lang="en-US" sz="2000" i="1" dirty="0"/>
              <a:t>insiders </a:t>
            </a:r>
            <a:r>
              <a:rPr lang="en-US" sz="2000" dirty="0"/>
              <a:t>who are authorized to use the computers</a:t>
            </a:r>
          </a:p>
          <a:p>
            <a:r>
              <a:rPr lang="en-US" sz="2000" dirty="0"/>
              <a:t>Untrained personnel</a:t>
            </a:r>
          </a:p>
          <a:p>
            <a:r>
              <a:rPr lang="en-US" sz="2000" dirty="0"/>
              <a:t>Lack of training need not be in the technical arena. Many successful break-ins have arisen from the art of </a:t>
            </a:r>
            <a:r>
              <a:rPr lang="en-US" sz="2000" i="1" dirty="0"/>
              <a:t>social engineering</a:t>
            </a:r>
          </a:p>
          <a:p>
            <a:endParaRPr lang="en-US" sz="2000" dirty="0"/>
          </a:p>
          <a:p>
            <a:endParaRPr lang="en-US" sz="2000" dirty="0"/>
          </a:p>
        </p:txBody>
      </p:sp>
    </p:spTree>
    <p:extLst>
      <p:ext uri="{BB962C8B-B14F-4D97-AF65-F5344CB8AC3E}">
        <p14:creationId xmlns:p14="http://schemas.microsoft.com/office/powerpoint/2010/main" val="12041500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b="1" dirty="0"/>
              <a:t>Tying It All Together</a:t>
            </a:r>
            <a:endParaRPr lang="en-US" dirty="0"/>
          </a:p>
        </p:txBody>
      </p:sp>
      <p:sp>
        <p:nvSpPr>
          <p:cNvPr id="3" name="Segnaposto contenuto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2348880"/>
            <a:ext cx="588645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42901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Access Control </a:t>
            </a:r>
            <a:r>
              <a:rPr lang="it-IT" dirty="0" err="1"/>
              <a:t>matrix</a:t>
            </a:r>
            <a:endParaRPr lang="en-US" dirty="0"/>
          </a:p>
        </p:txBody>
      </p:sp>
      <p:sp>
        <p:nvSpPr>
          <p:cNvPr id="5" name="Segnaposto testo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91660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DA5E22-7579-463F-B55C-D583F9526D3D}"/>
              </a:ext>
            </a:extLst>
          </p:cNvPr>
          <p:cNvSpPr>
            <a:spLocks noGrp="1"/>
          </p:cNvSpPr>
          <p:nvPr>
            <p:ph type="title"/>
          </p:nvPr>
        </p:nvSpPr>
        <p:spPr/>
        <p:txBody>
          <a:bodyPr/>
          <a:lstStyle/>
          <a:p>
            <a:r>
              <a:rPr lang="it-IT" dirty="0" err="1"/>
              <a:t>What</a:t>
            </a:r>
            <a:r>
              <a:rPr lang="it-IT" dirty="0"/>
              <a:t> </a:t>
            </a:r>
            <a:r>
              <a:rPr lang="it-IT" dirty="0" err="1"/>
              <a:t>is</a:t>
            </a:r>
            <a:r>
              <a:rPr lang="it-IT" dirty="0"/>
              <a:t> Access Control</a:t>
            </a:r>
          </a:p>
        </p:txBody>
      </p:sp>
      <p:pic>
        <p:nvPicPr>
          <p:cNvPr id="1026" name="Picture 2" descr="Immagine correlata">
            <a:extLst>
              <a:ext uri="{FF2B5EF4-FFF2-40B4-BE49-F238E27FC236}">
                <a16:creationId xmlns:a16="http://schemas.microsoft.com/office/drawing/2014/main" id="{831CE620-D851-4299-A4B0-8178435113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14737" y="2667794"/>
            <a:ext cx="1914525"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42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CBE371-F517-4C74-BE77-34E74B730780}"/>
              </a:ext>
            </a:extLst>
          </p:cNvPr>
          <p:cNvSpPr>
            <a:spLocks noGrp="1"/>
          </p:cNvSpPr>
          <p:nvPr>
            <p:ph type="title"/>
          </p:nvPr>
        </p:nvSpPr>
        <p:spPr/>
        <p:txBody>
          <a:bodyPr/>
          <a:lstStyle/>
          <a:p>
            <a:r>
              <a:rPr lang="it-IT" dirty="0" err="1"/>
              <a:t>What</a:t>
            </a:r>
            <a:r>
              <a:rPr lang="it-IT" dirty="0"/>
              <a:t> </a:t>
            </a:r>
            <a:r>
              <a:rPr lang="it-IT" dirty="0" err="1"/>
              <a:t>is</a:t>
            </a:r>
            <a:r>
              <a:rPr lang="it-IT" dirty="0"/>
              <a:t> Access Control</a:t>
            </a:r>
          </a:p>
        </p:txBody>
      </p:sp>
      <p:sp>
        <p:nvSpPr>
          <p:cNvPr id="3" name="Segnaposto contenuto 2">
            <a:extLst>
              <a:ext uri="{FF2B5EF4-FFF2-40B4-BE49-F238E27FC236}">
                <a16:creationId xmlns:a16="http://schemas.microsoft.com/office/drawing/2014/main" id="{657EF894-1689-46DF-A7E5-D4163FE19700}"/>
              </a:ext>
            </a:extLst>
          </p:cNvPr>
          <p:cNvSpPr>
            <a:spLocks noGrp="1"/>
          </p:cNvSpPr>
          <p:nvPr>
            <p:ph idx="1"/>
          </p:nvPr>
        </p:nvSpPr>
        <p:spPr/>
        <p:txBody>
          <a:bodyPr>
            <a:normAutofit/>
          </a:bodyPr>
          <a:lstStyle/>
          <a:p>
            <a:r>
              <a:rPr lang="en-US" sz="2400" dirty="0"/>
              <a:t>The ability to </a:t>
            </a:r>
            <a:r>
              <a:rPr lang="en-US" sz="2400" b="1" dirty="0">
                <a:solidFill>
                  <a:srgbClr val="FF0000"/>
                </a:solidFill>
              </a:rPr>
              <a:t>allow</a:t>
            </a:r>
            <a:r>
              <a:rPr lang="en-US" sz="2400" u="sng" dirty="0"/>
              <a:t> only authorized users</a:t>
            </a:r>
            <a:r>
              <a:rPr lang="en-US" sz="2400" dirty="0"/>
              <a:t>, </a:t>
            </a:r>
            <a:r>
              <a:rPr lang="en-US" sz="2400" u="sng" dirty="0"/>
              <a:t>programs</a:t>
            </a:r>
            <a:r>
              <a:rPr lang="en-US" sz="2400" dirty="0"/>
              <a:t> or </a:t>
            </a:r>
            <a:r>
              <a:rPr lang="en-US" sz="2400" u="sng" dirty="0"/>
              <a:t>processes</a:t>
            </a:r>
            <a:r>
              <a:rPr lang="en-US" sz="2400" dirty="0"/>
              <a:t> </a:t>
            </a:r>
            <a:r>
              <a:rPr lang="en-US" sz="2400" b="1" dirty="0">
                <a:solidFill>
                  <a:srgbClr val="FF0000"/>
                </a:solidFill>
              </a:rPr>
              <a:t>system or resource access</a:t>
            </a:r>
          </a:p>
          <a:p>
            <a:r>
              <a:rPr lang="en-US" sz="2400" dirty="0"/>
              <a:t>The </a:t>
            </a:r>
            <a:r>
              <a:rPr lang="en-US" sz="2400" b="1" dirty="0">
                <a:solidFill>
                  <a:srgbClr val="FF0000"/>
                </a:solidFill>
              </a:rPr>
              <a:t>granting</a:t>
            </a:r>
            <a:r>
              <a:rPr lang="en-US" sz="2400" dirty="0"/>
              <a:t> or </a:t>
            </a:r>
            <a:r>
              <a:rPr lang="en-US" sz="2400" b="1" dirty="0">
                <a:solidFill>
                  <a:srgbClr val="FF0000"/>
                </a:solidFill>
              </a:rPr>
              <a:t>denying</a:t>
            </a:r>
            <a:r>
              <a:rPr lang="en-US" sz="2400" dirty="0"/>
              <a:t>, according to a particular security model, of certain </a:t>
            </a:r>
            <a:r>
              <a:rPr lang="en-US" sz="2400" b="1" dirty="0">
                <a:solidFill>
                  <a:srgbClr val="FF0000"/>
                </a:solidFill>
              </a:rPr>
              <a:t>permissions</a:t>
            </a:r>
            <a:r>
              <a:rPr lang="en-US" sz="2400" dirty="0"/>
              <a:t> to </a:t>
            </a:r>
            <a:r>
              <a:rPr lang="it-IT" sz="2400" dirty="0"/>
              <a:t>access a </a:t>
            </a:r>
            <a:r>
              <a:rPr lang="it-IT" sz="2400" b="1" dirty="0" err="1">
                <a:solidFill>
                  <a:srgbClr val="FF0000"/>
                </a:solidFill>
              </a:rPr>
              <a:t>resource</a:t>
            </a:r>
            <a:endParaRPr lang="it-IT" sz="2400" b="1" dirty="0">
              <a:solidFill>
                <a:srgbClr val="FF0000"/>
              </a:solidFill>
            </a:endParaRPr>
          </a:p>
          <a:p>
            <a:r>
              <a:rPr lang="en-US" sz="2400" dirty="0"/>
              <a:t>An entire </a:t>
            </a:r>
            <a:r>
              <a:rPr lang="en-US" sz="2400" b="1" dirty="0">
                <a:solidFill>
                  <a:srgbClr val="FF0000"/>
                </a:solidFill>
              </a:rPr>
              <a:t>set of procedures </a:t>
            </a:r>
            <a:r>
              <a:rPr lang="en-US" sz="2400" dirty="0"/>
              <a:t>performed by </a:t>
            </a:r>
            <a:r>
              <a:rPr lang="en-US" sz="2400" u="sng" dirty="0"/>
              <a:t>hardware</a:t>
            </a:r>
            <a:r>
              <a:rPr lang="en-US" sz="2400" dirty="0"/>
              <a:t>, </a:t>
            </a:r>
            <a:r>
              <a:rPr lang="en-US" sz="2400" u="sng" dirty="0"/>
              <a:t>software</a:t>
            </a:r>
            <a:r>
              <a:rPr lang="en-US" sz="2400" dirty="0"/>
              <a:t> and a</a:t>
            </a:r>
            <a:r>
              <a:rPr lang="en-US" sz="2400" u="sng" dirty="0"/>
              <a:t>dministrators</a:t>
            </a:r>
            <a:r>
              <a:rPr lang="en-US" sz="2400" dirty="0"/>
              <a:t>, to monitor </a:t>
            </a:r>
            <a:r>
              <a:rPr lang="en-US" sz="2400" b="1" i="1" dirty="0">
                <a:solidFill>
                  <a:srgbClr val="FF0000"/>
                </a:solidFill>
              </a:rPr>
              <a:t>access</a:t>
            </a:r>
            <a:r>
              <a:rPr lang="en-US" sz="2400" dirty="0"/>
              <a:t>, </a:t>
            </a:r>
            <a:r>
              <a:rPr lang="en-US" sz="2400" b="1" i="1" dirty="0">
                <a:solidFill>
                  <a:srgbClr val="FF0000"/>
                </a:solidFill>
              </a:rPr>
              <a:t>identify users </a:t>
            </a:r>
            <a:r>
              <a:rPr lang="en-US" sz="2400" dirty="0"/>
              <a:t>requesting access, </a:t>
            </a:r>
            <a:r>
              <a:rPr lang="en-US" sz="2400" b="1" i="1" dirty="0">
                <a:solidFill>
                  <a:srgbClr val="FF0000"/>
                </a:solidFill>
              </a:rPr>
              <a:t>record access </a:t>
            </a:r>
            <a:r>
              <a:rPr lang="en-US" sz="2400" dirty="0"/>
              <a:t>attempts, and </a:t>
            </a:r>
            <a:r>
              <a:rPr lang="en-US" sz="2400" b="1" i="1" dirty="0">
                <a:solidFill>
                  <a:srgbClr val="FF0000"/>
                </a:solidFill>
              </a:rPr>
              <a:t>grant or deny access </a:t>
            </a:r>
            <a:r>
              <a:rPr lang="en-US" sz="2400" dirty="0"/>
              <a:t>based </a:t>
            </a:r>
            <a:r>
              <a:rPr lang="it-IT" sz="2400" dirty="0"/>
              <a:t>on </a:t>
            </a:r>
            <a:r>
              <a:rPr lang="it-IT" sz="2400" dirty="0" err="1"/>
              <a:t>pre-established</a:t>
            </a:r>
            <a:r>
              <a:rPr lang="it-IT" sz="2400" dirty="0"/>
              <a:t> </a:t>
            </a:r>
            <a:r>
              <a:rPr lang="it-IT" sz="2400" dirty="0" err="1"/>
              <a:t>rules</a:t>
            </a:r>
            <a:endParaRPr lang="it-IT" sz="2400" dirty="0"/>
          </a:p>
        </p:txBody>
      </p:sp>
    </p:spTree>
    <p:extLst>
      <p:ext uri="{BB962C8B-B14F-4D97-AF65-F5344CB8AC3E}">
        <p14:creationId xmlns:p14="http://schemas.microsoft.com/office/powerpoint/2010/main" val="2941184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A75A3A-84C3-4144-ACB8-417BFC579BE9}"/>
              </a:ext>
            </a:extLst>
          </p:cNvPr>
          <p:cNvSpPr>
            <a:spLocks noGrp="1"/>
          </p:cNvSpPr>
          <p:nvPr>
            <p:ph type="title"/>
          </p:nvPr>
        </p:nvSpPr>
        <p:spPr/>
        <p:txBody>
          <a:bodyPr/>
          <a:lstStyle/>
          <a:p>
            <a:r>
              <a:rPr lang="it-IT" dirty="0" err="1"/>
              <a:t>Examples</a:t>
            </a:r>
            <a:r>
              <a:rPr lang="it-IT" dirty="0"/>
              <a:t> of Access Control</a:t>
            </a:r>
          </a:p>
        </p:txBody>
      </p:sp>
      <p:sp>
        <p:nvSpPr>
          <p:cNvPr id="3" name="Segnaposto contenuto 2">
            <a:extLst>
              <a:ext uri="{FF2B5EF4-FFF2-40B4-BE49-F238E27FC236}">
                <a16:creationId xmlns:a16="http://schemas.microsoft.com/office/drawing/2014/main" id="{80977D36-E059-4E4D-A230-A2C7C22B2770}"/>
              </a:ext>
            </a:extLst>
          </p:cNvPr>
          <p:cNvSpPr>
            <a:spLocks noGrp="1"/>
          </p:cNvSpPr>
          <p:nvPr>
            <p:ph idx="1"/>
          </p:nvPr>
        </p:nvSpPr>
        <p:spPr/>
        <p:txBody>
          <a:bodyPr>
            <a:normAutofit/>
          </a:bodyPr>
          <a:lstStyle/>
          <a:p>
            <a:r>
              <a:rPr lang="it-IT" sz="2400" i="1" dirty="0">
                <a:solidFill>
                  <a:srgbClr val="FF0000"/>
                </a:solidFill>
              </a:rPr>
              <a:t>Facebook</a:t>
            </a:r>
            <a:r>
              <a:rPr lang="it-IT" sz="2400" dirty="0"/>
              <a:t> -&gt; personal information</a:t>
            </a:r>
          </a:p>
          <a:p>
            <a:r>
              <a:rPr lang="it-IT" sz="2400" i="1" dirty="0">
                <a:solidFill>
                  <a:srgbClr val="FF0000"/>
                </a:solidFill>
              </a:rPr>
              <a:t>Web Browser </a:t>
            </a:r>
            <a:r>
              <a:rPr lang="it-IT" sz="2400" dirty="0"/>
              <a:t>-&gt; cookies and </a:t>
            </a:r>
            <a:r>
              <a:rPr lang="it-IT" sz="2400" dirty="0" err="1"/>
              <a:t>other</a:t>
            </a:r>
            <a:r>
              <a:rPr lang="it-IT" sz="2400" dirty="0"/>
              <a:t> </a:t>
            </a:r>
            <a:r>
              <a:rPr lang="it-IT" sz="2400" dirty="0" err="1"/>
              <a:t>websites</a:t>
            </a:r>
            <a:r>
              <a:rPr lang="it-IT" sz="2400" dirty="0"/>
              <a:t>’ </a:t>
            </a:r>
            <a:r>
              <a:rPr lang="it-IT" sz="2400" dirty="0" err="1"/>
              <a:t>content</a:t>
            </a:r>
            <a:endParaRPr lang="it-IT" sz="2400" dirty="0"/>
          </a:p>
          <a:p>
            <a:r>
              <a:rPr lang="it-IT" sz="2400" i="1" dirty="0">
                <a:solidFill>
                  <a:srgbClr val="FF0000"/>
                </a:solidFill>
              </a:rPr>
              <a:t>Operating System </a:t>
            </a:r>
            <a:r>
              <a:rPr lang="it-IT" sz="2400" dirty="0"/>
              <a:t>-&gt; </a:t>
            </a:r>
            <a:r>
              <a:rPr lang="it-IT" sz="2400" dirty="0" err="1"/>
              <a:t>other</a:t>
            </a:r>
            <a:r>
              <a:rPr lang="it-IT" sz="2400" dirty="0"/>
              <a:t> </a:t>
            </a:r>
            <a:r>
              <a:rPr lang="it-IT" sz="2400" dirty="0" err="1"/>
              <a:t>user’s</a:t>
            </a:r>
            <a:r>
              <a:rPr lang="it-IT" sz="2400" dirty="0"/>
              <a:t> </a:t>
            </a:r>
            <a:r>
              <a:rPr lang="it-IT" sz="2400" dirty="0" err="1"/>
              <a:t>files</a:t>
            </a:r>
            <a:r>
              <a:rPr lang="it-IT" sz="2400" dirty="0"/>
              <a:t> / </a:t>
            </a:r>
            <a:r>
              <a:rPr lang="it-IT" sz="2400" dirty="0" err="1"/>
              <a:t>kill</a:t>
            </a:r>
            <a:r>
              <a:rPr lang="it-IT" sz="2400" dirty="0"/>
              <a:t> </a:t>
            </a:r>
            <a:r>
              <a:rPr lang="it-IT" sz="2400" dirty="0" err="1"/>
              <a:t>other</a:t>
            </a:r>
            <a:r>
              <a:rPr lang="it-IT" sz="2400" dirty="0"/>
              <a:t> </a:t>
            </a:r>
            <a:r>
              <a:rPr lang="it-IT" sz="2400" dirty="0" err="1"/>
              <a:t>user’s</a:t>
            </a:r>
            <a:r>
              <a:rPr lang="it-IT" sz="2400" dirty="0"/>
              <a:t> </a:t>
            </a:r>
            <a:r>
              <a:rPr lang="it-IT" sz="2400" dirty="0" err="1"/>
              <a:t>process</a:t>
            </a:r>
            <a:endParaRPr lang="it-IT" sz="2400" dirty="0"/>
          </a:p>
          <a:p>
            <a:r>
              <a:rPr lang="it-IT" sz="2400" i="1" dirty="0">
                <a:solidFill>
                  <a:srgbClr val="FF0000"/>
                </a:solidFill>
              </a:rPr>
              <a:t>Memory </a:t>
            </a:r>
            <a:r>
              <a:rPr lang="it-IT" sz="2400" i="1" dirty="0" err="1">
                <a:solidFill>
                  <a:srgbClr val="FF0000"/>
                </a:solidFill>
              </a:rPr>
              <a:t>Protection</a:t>
            </a:r>
            <a:r>
              <a:rPr lang="it-IT" sz="2400" i="1" dirty="0">
                <a:solidFill>
                  <a:srgbClr val="FF0000"/>
                </a:solidFill>
              </a:rPr>
              <a:t> </a:t>
            </a:r>
            <a:r>
              <a:rPr lang="it-IT" sz="2400" dirty="0"/>
              <a:t>-&gt; </a:t>
            </a:r>
            <a:r>
              <a:rPr lang="en-US" sz="2400" dirty="0"/>
              <a:t>Intel 80x86 architecture, code in one region (for example, in Ring 3), cannot access the data in another more privileged region (e.g. Ring 0).</a:t>
            </a:r>
          </a:p>
          <a:p>
            <a:r>
              <a:rPr lang="en-US" sz="2400" i="1" dirty="0">
                <a:solidFill>
                  <a:srgbClr val="FF0000"/>
                </a:solidFill>
              </a:rPr>
              <a:t>Firewalls</a:t>
            </a:r>
            <a:r>
              <a:rPr lang="en-US" sz="2400" dirty="0"/>
              <a:t> -&gt; protect networks from illicit accessing</a:t>
            </a:r>
            <a:endParaRPr lang="it-IT" sz="2400" dirty="0"/>
          </a:p>
        </p:txBody>
      </p:sp>
    </p:spTree>
    <p:extLst>
      <p:ext uri="{BB962C8B-B14F-4D97-AF65-F5344CB8AC3E}">
        <p14:creationId xmlns:p14="http://schemas.microsoft.com/office/powerpoint/2010/main" val="7339754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D4FD12BA-576F-42A5-80C4-DF087A857710}"/>
              </a:ext>
            </a:extLst>
          </p:cNvPr>
          <p:cNvSpPr>
            <a:spLocks noGrp="1"/>
          </p:cNvSpPr>
          <p:nvPr>
            <p:ph idx="1"/>
          </p:nvPr>
        </p:nvSpPr>
        <p:spPr>
          <a:xfrm>
            <a:off x="457200" y="764704"/>
            <a:ext cx="8229600" cy="5361459"/>
          </a:xfrm>
        </p:spPr>
        <p:txBody>
          <a:bodyPr>
            <a:normAutofit/>
          </a:bodyPr>
          <a:lstStyle/>
          <a:p>
            <a:r>
              <a:rPr lang="en-US" sz="2400" dirty="0">
                <a:solidFill>
                  <a:srgbClr val="FF0000"/>
                </a:solidFill>
              </a:rPr>
              <a:t>Access Control Policy Models</a:t>
            </a:r>
            <a:r>
              <a:rPr lang="en-US" sz="2400" dirty="0"/>
              <a:t>: </a:t>
            </a:r>
          </a:p>
          <a:p>
            <a:pPr lvl="1"/>
            <a:r>
              <a:rPr lang="it-IT" sz="2000" dirty="0" err="1"/>
              <a:t>Discretionary</a:t>
            </a:r>
            <a:r>
              <a:rPr lang="it-IT" sz="2000" dirty="0"/>
              <a:t> Access Control (DAC)</a:t>
            </a:r>
          </a:p>
          <a:p>
            <a:pPr lvl="1"/>
            <a:r>
              <a:rPr lang="it-IT" sz="2000" dirty="0" err="1"/>
              <a:t>Mandatory</a:t>
            </a:r>
            <a:r>
              <a:rPr lang="it-IT" sz="2000" dirty="0"/>
              <a:t> Access Control (MAC)</a:t>
            </a:r>
          </a:p>
          <a:p>
            <a:r>
              <a:rPr lang="en-US" sz="2400" dirty="0">
                <a:solidFill>
                  <a:srgbClr val="FF0000"/>
                </a:solidFill>
              </a:rPr>
              <a:t>Access Control Mechanisms</a:t>
            </a:r>
            <a:r>
              <a:rPr lang="en-US" sz="2400" dirty="0"/>
              <a:t>: </a:t>
            </a:r>
          </a:p>
          <a:p>
            <a:pPr lvl="1"/>
            <a:r>
              <a:rPr lang="it-IT" sz="2000" dirty="0"/>
              <a:t>Access Control </a:t>
            </a:r>
            <a:r>
              <a:rPr lang="it-IT" sz="2000" dirty="0" err="1"/>
              <a:t>Matrices</a:t>
            </a:r>
            <a:endParaRPr lang="it-IT" sz="2000" dirty="0"/>
          </a:p>
          <a:p>
            <a:pPr lvl="1"/>
            <a:r>
              <a:rPr lang="it-IT" sz="2000" dirty="0"/>
              <a:t> Access Control List</a:t>
            </a:r>
          </a:p>
          <a:p>
            <a:pPr lvl="1"/>
            <a:r>
              <a:rPr lang="it-IT" sz="2000" dirty="0" err="1"/>
              <a:t>Capability</a:t>
            </a:r>
            <a:endParaRPr lang="it-IT" sz="2000" dirty="0"/>
          </a:p>
          <a:p>
            <a:pPr lvl="1"/>
            <a:r>
              <a:rPr lang="it-IT" sz="2000" dirty="0"/>
              <a:t> </a:t>
            </a:r>
            <a:r>
              <a:rPr lang="it-IT" sz="2000" dirty="0" err="1"/>
              <a:t>Role-Based</a:t>
            </a:r>
            <a:r>
              <a:rPr lang="it-IT" sz="2000" dirty="0"/>
              <a:t> Access Control</a:t>
            </a:r>
          </a:p>
          <a:p>
            <a:r>
              <a:rPr lang="it-IT" sz="2400" dirty="0">
                <a:solidFill>
                  <a:srgbClr val="FF0000"/>
                </a:solidFill>
              </a:rPr>
              <a:t>Design </a:t>
            </a:r>
            <a:r>
              <a:rPr lang="it-IT" sz="2400" dirty="0" err="1">
                <a:solidFill>
                  <a:srgbClr val="FF0000"/>
                </a:solidFill>
              </a:rPr>
              <a:t>Principles</a:t>
            </a:r>
            <a:endParaRPr lang="it-IT" sz="2400" dirty="0">
              <a:solidFill>
                <a:srgbClr val="FF0000"/>
              </a:solidFill>
            </a:endParaRPr>
          </a:p>
        </p:txBody>
      </p:sp>
    </p:spTree>
    <p:extLst>
      <p:ext uri="{BB962C8B-B14F-4D97-AF65-F5344CB8AC3E}">
        <p14:creationId xmlns:p14="http://schemas.microsoft.com/office/powerpoint/2010/main" val="15418936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err="1"/>
              <a:t>Protection</a:t>
            </a:r>
            <a:r>
              <a:rPr lang="it-IT" dirty="0"/>
              <a:t> State…</a:t>
            </a:r>
            <a:endParaRPr lang="en-US" dirty="0"/>
          </a:p>
        </p:txBody>
      </p:sp>
      <p:sp>
        <p:nvSpPr>
          <p:cNvPr id="5" name="Segnaposto contenuto 4"/>
          <p:cNvSpPr>
            <a:spLocks noGrp="1"/>
          </p:cNvSpPr>
          <p:nvPr>
            <p:ph idx="1"/>
          </p:nvPr>
        </p:nvSpPr>
        <p:spPr/>
        <p:txBody>
          <a:bodyPr>
            <a:normAutofit fontScale="70000" lnSpcReduction="20000"/>
          </a:bodyPr>
          <a:lstStyle/>
          <a:p>
            <a:r>
              <a:rPr lang="en-US" dirty="0"/>
              <a:t>The </a:t>
            </a:r>
            <a:r>
              <a:rPr lang="en-US" b="1" i="1" dirty="0">
                <a:solidFill>
                  <a:srgbClr val="FF0000"/>
                </a:solidFill>
              </a:rPr>
              <a:t>state </a:t>
            </a:r>
            <a:r>
              <a:rPr lang="en-US" dirty="0"/>
              <a:t>of a system is the collection of the current values of all memory locations, all secondary storage, and all registers and other components of the system.</a:t>
            </a:r>
          </a:p>
          <a:p>
            <a:r>
              <a:rPr lang="en-US" dirty="0"/>
              <a:t>The subset of this collection that deals with protection is the </a:t>
            </a:r>
            <a:r>
              <a:rPr lang="en-US" sz="3100" b="1" i="1" dirty="0">
                <a:solidFill>
                  <a:srgbClr val="FF0000"/>
                </a:solidFill>
              </a:rPr>
              <a:t>protection state </a:t>
            </a:r>
            <a:r>
              <a:rPr lang="en-US" dirty="0"/>
              <a:t>of the system.</a:t>
            </a:r>
          </a:p>
          <a:p>
            <a:r>
              <a:rPr lang="en-US" dirty="0"/>
              <a:t>An </a:t>
            </a:r>
            <a:r>
              <a:rPr lang="en-US" sz="3100" b="1" i="1" dirty="0">
                <a:solidFill>
                  <a:srgbClr val="FF0000"/>
                </a:solidFill>
              </a:rPr>
              <a:t>access control matrix </a:t>
            </a:r>
            <a:r>
              <a:rPr lang="en-US" dirty="0"/>
              <a:t>is one tool that can describe the current protection state.</a:t>
            </a:r>
          </a:p>
          <a:p>
            <a:r>
              <a:rPr lang="en-US" dirty="0"/>
              <a:t>Consider the set of possible protection states </a:t>
            </a:r>
            <a:r>
              <a:rPr lang="en-US" i="1" dirty="0"/>
              <a:t>P</a:t>
            </a:r>
            <a:r>
              <a:rPr lang="en-US" dirty="0"/>
              <a:t>. Some subset </a:t>
            </a:r>
            <a:r>
              <a:rPr lang="en-US" i="1" dirty="0"/>
              <a:t>Q </a:t>
            </a:r>
            <a:r>
              <a:rPr lang="en-US" dirty="0"/>
              <a:t>of </a:t>
            </a:r>
            <a:r>
              <a:rPr lang="en-US" i="1" dirty="0"/>
              <a:t>P </a:t>
            </a:r>
            <a:r>
              <a:rPr lang="en-US" dirty="0"/>
              <a:t>consists of exactly those states in which the system is authorized to reside. So, whenever the system state is in </a:t>
            </a:r>
            <a:r>
              <a:rPr lang="en-US" i="1" dirty="0"/>
              <a:t>Q</a:t>
            </a:r>
            <a:r>
              <a:rPr lang="en-US" dirty="0"/>
              <a:t>, the </a:t>
            </a:r>
            <a:r>
              <a:rPr lang="en-US" b="1" i="1" dirty="0">
                <a:solidFill>
                  <a:srgbClr val="FF0000"/>
                </a:solidFill>
              </a:rPr>
              <a:t>system is secure</a:t>
            </a:r>
            <a:r>
              <a:rPr lang="en-US" dirty="0"/>
              <a:t>. When the current state is in </a:t>
            </a:r>
            <a:r>
              <a:rPr lang="en-US" i="1" dirty="0"/>
              <a:t>P </a:t>
            </a:r>
            <a:r>
              <a:rPr lang="en-US" dirty="0"/>
              <a:t>– </a:t>
            </a:r>
            <a:r>
              <a:rPr lang="en-US" i="1" dirty="0"/>
              <a:t>Q,</a:t>
            </a:r>
            <a:r>
              <a:rPr lang="en-US" dirty="0"/>
              <a:t>1 the </a:t>
            </a:r>
            <a:r>
              <a:rPr lang="en-US" sz="3100" b="1" i="1" dirty="0">
                <a:solidFill>
                  <a:srgbClr val="FF0000"/>
                </a:solidFill>
              </a:rPr>
              <a:t>system is not secure</a:t>
            </a:r>
            <a:r>
              <a:rPr lang="en-US" dirty="0"/>
              <a:t>.</a:t>
            </a:r>
          </a:p>
          <a:p>
            <a:r>
              <a:rPr lang="en-US" i="1" u="sng" dirty="0"/>
              <a:t>Characterizing the states in Q is the function of a </a:t>
            </a:r>
            <a:r>
              <a:rPr lang="en-US" b="1" i="1" dirty="0">
                <a:solidFill>
                  <a:srgbClr val="FF0000"/>
                </a:solidFill>
              </a:rPr>
              <a:t>security policy</a:t>
            </a:r>
            <a:r>
              <a:rPr lang="en-US" dirty="0"/>
              <a:t>; </a:t>
            </a:r>
          </a:p>
          <a:p>
            <a:r>
              <a:rPr lang="en-US" i="1" u="sng" dirty="0"/>
              <a:t>Preventing the system from entering a state in P – Q is the function of a</a:t>
            </a:r>
            <a:r>
              <a:rPr lang="en-US" dirty="0"/>
              <a:t> </a:t>
            </a:r>
            <a:r>
              <a:rPr lang="en-US" b="1" i="1" dirty="0">
                <a:solidFill>
                  <a:srgbClr val="FF0000"/>
                </a:solidFill>
              </a:rPr>
              <a:t>security mechanism</a:t>
            </a:r>
            <a:endParaRPr lang="en-US" b="1" dirty="0">
              <a:solidFill>
                <a:srgbClr val="FF0000"/>
              </a:solidFill>
            </a:endParaRPr>
          </a:p>
          <a:p>
            <a:endParaRPr lang="en-US" dirty="0"/>
          </a:p>
          <a:p>
            <a:endParaRPr lang="en-US" dirty="0"/>
          </a:p>
        </p:txBody>
      </p:sp>
    </p:spTree>
    <p:extLst>
      <p:ext uri="{BB962C8B-B14F-4D97-AF65-F5344CB8AC3E}">
        <p14:creationId xmlns:p14="http://schemas.microsoft.com/office/powerpoint/2010/main" val="819882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 </a:t>
            </a:r>
            <a:r>
              <a:rPr lang="it-IT" dirty="0" err="1"/>
              <a:t>Protection</a:t>
            </a:r>
            <a:r>
              <a:rPr lang="it-IT" dirty="0"/>
              <a:t> State</a:t>
            </a:r>
            <a:endParaRPr lang="en-US" dirty="0"/>
          </a:p>
        </p:txBody>
      </p:sp>
      <p:sp>
        <p:nvSpPr>
          <p:cNvPr id="3" name="Segnaposto contenuto 2"/>
          <p:cNvSpPr>
            <a:spLocks noGrp="1"/>
          </p:cNvSpPr>
          <p:nvPr>
            <p:ph idx="1"/>
          </p:nvPr>
        </p:nvSpPr>
        <p:spPr/>
        <p:txBody>
          <a:bodyPr>
            <a:noAutofit/>
          </a:bodyPr>
          <a:lstStyle/>
          <a:p>
            <a:r>
              <a:rPr lang="en-US" sz="2400" dirty="0"/>
              <a:t>The </a:t>
            </a:r>
            <a:r>
              <a:rPr lang="en-US" sz="2400" b="1" i="1" dirty="0">
                <a:solidFill>
                  <a:srgbClr val="FF0000"/>
                </a:solidFill>
              </a:rPr>
              <a:t>access control matrix model </a:t>
            </a:r>
            <a:r>
              <a:rPr lang="en-US" sz="2400" dirty="0"/>
              <a:t>characterizes the rights of each </a:t>
            </a:r>
            <a:r>
              <a:rPr lang="en-US" sz="2400" i="1" dirty="0"/>
              <a:t>subject </a:t>
            </a:r>
            <a:r>
              <a:rPr lang="en-US" sz="2400" dirty="0"/>
              <a:t>(active entity, such as a process) with respect to every other entity</a:t>
            </a:r>
          </a:p>
          <a:p>
            <a:r>
              <a:rPr lang="en-US" sz="2400" dirty="0"/>
              <a:t>The description of elements of </a:t>
            </a:r>
            <a:r>
              <a:rPr lang="en-US" sz="2400" i="1" dirty="0"/>
              <a:t>A </a:t>
            </a:r>
            <a:r>
              <a:rPr lang="en-US" sz="2400" dirty="0"/>
              <a:t>form a </a:t>
            </a:r>
            <a:r>
              <a:rPr lang="en-US" sz="2400" b="1" i="1" dirty="0">
                <a:solidFill>
                  <a:srgbClr val="FF0000"/>
                </a:solidFill>
              </a:rPr>
              <a:t>specification</a:t>
            </a:r>
            <a:r>
              <a:rPr lang="en-US" sz="2400" i="1" dirty="0"/>
              <a:t> </a:t>
            </a:r>
            <a:r>
              <a:rPr lang="en-US" sz="2400" dirty="0"/>
              <a:t>against which the current state can be compared</a:t>
            </a:r>
          </a:p>
          <a:p>
            <a:r>
              <a:rPr lang="it-IT" sz="2400" dirty="0" err="1"/>
              <a:t>As</a:t>
            </a:r>
            <a:r>
              <a:rPr lang="it-IT" sz="2400" dirty="0"/>
              <a:t> the </a:t>
            </a:r>
            <a:r>
              <a:rPr lang="it-IT" sz="2400" dirty="0" err="1"/>
              <a:t>system</a:t>
            </a:r>
            <a:r>
              <a:rPr lang="it-IT" sz="2400" dirty="0"/>
              <a:t> </a:t>
            </a:r>
            <a:r>
              <a:rPr lang="it-IT" sz="2400" dirty="0" err="1"/>
              <a:t>changes</a:t>
            </a:r>
            <a:r>
              <a:rPr lang="it-IT" sz="2400" dirty="0"/>
              <a:t>, the </a:t>
            </a:r>
            <a:r>
              <a:rPr lang="it-IT" sz="2400" dirty="0" err="1"/>
              <a:t>protection</a:t>
            </a:r>
            <a:r>
              <a:rPr lang="it-IT" sz="2400" dirty="0"/>
              <a:t> state </a:t>
            </a:r>
            <a:r>
              <a:rPr lang="it-IT" sz="2400" dirty="0" err="1"/>
              <a:t>changes</a:t>
            </a:r>
            <a:endParaRPr lang="it-IT" sz="2400" dirty="0"/>
          </a:p>
          <a:p>
            <a:r>
              <a:rPr lang="en-US" sz="2400" dirty="0"/>
              <a:t>When a command changes the state of the system, a </a:t>
            </a:r>
            <a:r>
              <a:rPr lang="en-US" sz="2400" i="1" dirty="0"/>
              <a:t>state transition </a:t>
            </a:r>
            <a:r>
              <a:rPr lang="en-US" sz="2400" dirty="0"/>
              <a:t>occurs.</a:t>
            </a:r>
          </a:p>
          <a:p>
            <a:r>
              <a:rPr lang="en-US" sz="2400" dirty="0"/>
              <a:t>A set of authorized states is defined, and then a set of operations is allowed on the elements of that set. </a:t>
            </a:r>
          </a:p>
          <a:p>
            <a:r>
              <a:rPr lang="en-US" sz="2400" dirty="0"/>
              <a:t>The result of transforming an authorized state with an operation allowed in that state is an authorized state</a:t>
            </a:r>
          </a:p>
          <a:p>
            <a:endParaRPr lang="it-IT" sz="2400" dirty="0"/>
          </a:p>
          <a:p>
            <a:endParaRPr lang="en-US" sz="2400" dirty="0"/>
          </a:p>
        </p:txBody>
      </p:sp>
    </p:spTree>
    <p:extLst>
      <p:ext uri="{BB962C8B-B14F-4D97-AF65-F5344CB8AC3E}">
        <p14:creationId xmlns:p14="http://schemas.microsoft.com/office/powerpoint/2010/main" val="215984036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1666</TotalTime>
  <Words>11614</Words>
  <Application>Microsoft Office PowerPoint</Application>
  <PresentationFormat>Presentazione su schermo (4:3)</PresentationFormat>
  <Paragraphs>1003</Paragraphs>
  <Slides>161</Slides>
  <Notes>17</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161</vt:i4>
      </vt:variant>
    </vt:vector>
  </HeadingPairs>
  <TitlesOfParts>
    <vt:vector size="166" baseType="lpstr">
      <vt:lpstr>Arial</vt:lpstr>
      <vt:lpstr>Blackadder ITC</vt:lpstr>
      <vt:lpstr>Calibri</vt:lpstr>
      <vt:lpstr>Courier New</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feeling influences the expense</vt:lpstr>
      <vt:lpstr>Security is a perception rather than a measurable goal (cit. me)</vt:lpstr>
      <vt:lpstr>How d’you say cybersecurity in Italian?</vt:lpstr>
      <vt:lpstr>How d’you say cybersecurity in Italian?</vt:lpstr>
      <vt:lpstr>Where does «Cyber» come from?</vt:lpstr>
      <vt:lpstr>Now, we should talk abour Cyber-physical space</vt:lpstr>
      <vt:lpstr>Why Cyber-Security is important?</vt:lpstr>
      <vt:lpstr>The two players of the comedy</vt:lpstr>
      <vt:lpstr>The advantage of the Attacker</vt:lpstr>
      <vt:lpstr>Presentazione standard di PowerPoint</vt:lpstr>
      <vt:lpstr>Presentazione standard di PowerPoint</vt:lpstr>
      <vt:lpstr>Presentazione standard di PowerPoint</vt:lpstr>
      <vt:lpstr>ISO/IEC 9126-1</vt:lpstr>
      <vt:lpstr>Vulnerabilità vs bug</vt:lpstr>
      <vt:lpstr>Presentazione standard di PowerPoint</vt:lpstr>
      <vt:lpstr>Esempio</vt:lpstr>
      <vt:lpstr>Bug Fixing vs Vulnerability Fixing</vt:lpstr>
      <vt:lpstr>3 Critical Areas (at least)</vt:lpstr>
      <vt:lpstr>Security by design / secure code: le competenze</vt:lpstr>
      <vt:lpstr>Esempio: la sql injection</vt:lpstr>
      <vt:lpstr>Security changes the Maintenance process and the development process</vt:lpstr>
      <vt:lpstr>Il problema degli standard</vt:lpstr>
      <vt:lpstr>Specifica dei requisiti</vt:lpstr>
      <vt:lpstr>Vulnerability Management</vt:lpstr>
      <vt:lpstr>Let’s search for SQL Injection</vt:lpstr>
      <vt:lpstr>Vulnerability fixing is not for kids</vt:lpstr>
      <vt:lpstr>H-Factor: our main adversary</vt:lpstr>
      <vt:lpstr>H-Factor: our main adversary</vt:lpstr>
      <vt:lpstr>Technology is important, but humans be much more</vt:lpstr>
      <vt:lpstr>Presentazione standard di PowerPoint</vt:lpstr>
      <vt:lpstr>Security Life Cycle…</vt:lpstr>
      <vt:lpstr>...Security Life Cycle…</vt:lpstr>
      <vt:lpstr>…Security Life Cycle</vt:lpstr>
      <vt:lpstr>Security Scope</vt:lpstr>
      <vt:lpstr>What CyberSecurity is</vt:lpstr>
      <vt:lpstr>Security Decision Making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Ukrainian Power Grid</vt:lpstr>
      <vt:lpstr>Stuxnet</vt:lpstr>
      <vt:lpstr>Presentazione standard di PowerPoint</vt:lpstr>
      <vt:lpstr>The Fridges’ War</vt:lpstr>
      <vt:lpstr>Presentazione standard di PowerPoint</vt:lpstr>
      <vt:lpstr>What you don’t need</vt:lpstr>
      <vt:lpstr>What you need is only</vt:lpstr>
      <vt:lpstr>Why attacking is easier than defending?</vt:lpstr>
      <vt:lpstr>Who gains from attacks?</vt:lpstr>
      <vt:lpstr>What you won’t become after this course </vt:lpstr>
      <vt:lpstr>What –hopefully- you become after this course</vt:lpstr>
      <vt:lpstr>Goals </vt:lpstr>
      <vt:lpstr>Syllabus</vt:lpstr>
      <vt:lpstr>The Handbook</vt:lpstr>
      <vt:lpstr>The Exam </vt:lpstr>
      <vt:lpstr>The week</vt:lpstr>
      <vt:lpstr>What I suggest to watch</vt:lpstr>
      <vt:lpstr>What I suggest to read</vt:lpstr>
      <vt:lpstr>Grazie  Domande?</vt:lpstr>
      <vt:lpstr>Basic Components:  Confidentiality</vt:lpstr>
      <vt:lpstr>Basics Components:  Integrity</vt:lpstr>
      <vt:lpstr>Basics Components:  Availability</vt:lpstr>
      <vt:lpstr>Threats…</vt:lpstr>
      <vt:lpstr>..Threats…</vt:lpstr>
      <vt:lpstr>…Threats</vt:lpstr>
      <vt:lpstr>Policy and mechanisms</vt:lpstr>
      <vt:lpstr>Presentazione standard di PowerPoint</vt:lpstr>
      <vt:lpstr>Goals of Security…</vt:lpstr>
      <vt:lpstr>…Goals of Security</vt:lpstr>
      <vt:lpstr>Assumptions and Trust..</vt:lpstr>
      <vt:lpstr>… Assumptions and Trust</vt:lpstr>
      <vt:lpstr>Assurance</vt:lpstr>
      <vt:lpstr>Specification</vt:lpstr>
      <vt:lpstr>Design &amp; Implementation…</vt:lpstr>
      <vt:lpstr>…Design &amp; Implementation…</vt:lpstr>
      <vt:lpstr>…Design &amp; Implementation</vt:lpstr>
      <vt:lpstr>Operational Issues: Cost-Benefit Analysis</vt:lpstr>
      <vt:lpstr>Operational Issues: Risk Analysis</vt:lpstr>
      <vt:lpstr>Operational Issues: Law Analysis</vt:lpstr>
      <vt:lpstr>Operational Issues: Human Issues</vt:lpstr>
      <vt:lpstr>Operational Issues: People Problems</vt:lpstr>
      <vt:lpstr>Tying It All Together</vt:lpstr>
      <vt:lpstr>Access Control matrix</vt:lpstr>
      <vt:lpstr>What is Access Control</vt:lpstr>
      <vt:lpstr>What is Access Control</vt:lpstr>
      <vt:lpstr>Examples of Access Control</vt:lpstr>
      <vt:lpstr>Presentazione standard di PowerPoint</vt:lpstr>
      <vt:lpstr>Protection State…</vt:lpstr>
      <vt:lpstr>… Protection State</vt:lpstr>
      <vt:lpstr>Access Control Matrix Model…</vt:lpstr>
      <vt:lpstr>…Access Control Matrix Model…</vt:lpstr>
      <vt:lpstr>…Access Control Matrix Model…</vt:lpstr>
      <vt:lpstr>…Access Control Matrix Model…</vt:lpstr>
      <vt:lpstr>Access Control List</vt:lpstr>
      <vt:lpstr>Capability List</vt:lpstr>
      <vt:lpstr>Access Control List Examples</vt:lpstr>
      <vt:lpstr>UNIX ACL</vt:lpstr>
      <vt:lpstr>Windows NT</vt:lpstr>
      <vt:lpstr>Social networks</vt:lpstr>
      <vt:lpstr>How is the ACL implemented in operating systems?</vt:lpstr>
      <vt:lpstr>The i-node Data Structure in Minix</vt:lpstr>
      <vt:lpstr>Reference Monitor</vt:lpstr>
      <vt:lpstr>Protect State Transition…</vt:lpstr>
      <vt:lpstr>…Protect State Transition…</vt:lpstr>
      <vt:lpstr>Examples</vt:lpstr>
      <vt:lpstr>Conditional Commands…</vt:lpstr>
      <vt:lpstr>…Conditional Commands…</vt:lpstr>
      <vt:lpstr>…Conditional Commands</vt:lpstr>
      <vt:lpstr>Foundational Results</vt:lpstr>
      <vt:lpstr>Basic results</vt:lpstr>
      <vt:lpstr>Security Policy</vt:lpstr>
      <vt:lpstr>Definitions…</vt:lpstr>
      <vt:lpstr>.. Definitions…</vt:lpstr>
      <vt:lpstr>…Definitions…</vt:lpstr>
      <vt:lpstr>…Definitions</vt:lpstr>
      <vt:lpstr>Types of security Policies</vt:lpstr>
      <vt:lpstr>The Role of Trust</vt:lpstr>
      <vt:lpstr>Types of Access Control</vt:lpstr>
      <vt:lpstr>Confidentiality Policies</vt:lpstr>
      <vt:lpstr>Bell-La Padula Model</vt:lpstr>
      <vt:lpstr>Presentazione standard di PowerPoint</vt:lpstr>
      <vt:lpstr>Presentazione standard di PowerPoint</vt:lpstr>
      <vt:lpstr>Presentazione standard di PowerPoint</vt:lpstr>
      <vt:lpstr>Security Level</vt:lpstr>
      <vt:lpstr>Presentazione standard di PowerPoint</vt:lpstr>
      <vt:lpstr>Presentazione standard di PowerPoint</vt:lpstr>
      <vt:lpstr>Integrity Policies</vt:lpstr>
      <vt:lpstr>Priniciple</vt:lpstr>
      <vt:lpstr>Biba integrity Model</vt:lpstr>
      <vt:lpstr>Definitions</vt:lpstr>
      <vt:lpstr>Clark-Wilson Integrity Model (1987)</vt:lpstr>
      <vt:lpstr>The Model</vt:lpstr>
      <vt:lpstr>Rules…</vt:lpstr>
      <vt:lpstr>…Rules…</vt:lpstr>
      <vt:lpstr>… Rules</vt:lpstr>
      <vt:lpstr>the Clark-Wilson model meets Lipner’s requirements.</vt:lpstr>
      <vt:lpstr>Presentazione standard di PowerPoint</vt:lpstr>
      <vt:lpstr>Comparison</vt:lpstr>
      <vt:lpstr>Hybrid Policies</vt:lpstr>
      <vt:lpstr>Chinese Wall Model</vt:lpstr>
      <vt:lpstr>Presentazione standard di PowerPoint</vt:lpstr>
      <vt:lpstr>Presentazione standard di PowerPoint</vt:lpstr>
      <vt:lpstr>Presentazione standard di PowerPoint</vt:lpstr>
      <vt:lpstr>Bell-LaPadula and Chinese Wall Models</vt:lpstr>
      <vt:lpstr>Clark-Wilson and Chinese Wall Models</vt:lpstr>
      <vt:lpstr>Originator Controlled Access Control</vt:lpstr>
      <vt:lpstr>Drawbacks</vt:lpstr>
      <vt:lpstr>Presentazione standard di PowerPoint</vt:lpstr>
      <vt:lpstr>Role-Based Access Control</vt:lpstr>
      <vt:lpstr>Presentazione standard di PowerPoint</vt:lpstr>
      <vt:lpstr>Presentazione standard di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Intrusion detection and Prevention Systems</dc:title>
  <dc:creator>theBrain</dc:creator>
  <cp:lastModifiedBy>corrado aaron visaggio</cp:lastModifiedBy>
  <cp:revision>148</cp:revision>
  <dcterms:created xsi:type="dcterms:W3CDTF">2015-12-04T14:14:12Z</dcterms:created>
  <dcterms:modified xsi:type="dcterms:W3CDTF">2019-11-12T07:22:01Z</dcterms:modified>
</cp:coreProperties>
</file>