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14" autoAdjust="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AD8B-1BDE-4B48-BCE9-85DCDA53CE91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1202-05EF-4806-834A-2BB719944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86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Questi aggiornamenti avvengono attraverso protocolli come: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OSPF (Open </a:t>
            </a:r>
            <a:r>
              <a:rPr lang="it-IT" b="1" dirty="0" err="1"/>
              <a:t>Shortest</a:t>
            </a:r>
            <a:r>
              <a:rPr lang="it-IT" b="1" dirty="0"/>
              <a:t> </a:t>
            </a:r>
            <a:r>
              <a:rPr lang="it-IT" b="1" dirty="0" err="1"/>
              <a:t>Path</a:t>
            </a:r>
            <a:r>
              <a:rPr lang="it-IT" b="1" dirty="0"/>
              <a:t> First)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BGP (</a:t>
            </a:r>
            <a:r>
              <a:rPr lang="it-IT" b="1" dirty="0" err="1"/>
              <a:t>Border</a:t>
            </a:r>
            <a:r>
              <a:rPr lang="it-IT" b="1" dirty="0"/>
              <a:t> Gateway </a:t>
            </a:r>
            <a:r>
              <a:rPr lang="it-IT" b="1" dirty="0" err="1"/>
              <a:t>Protocol</a:t>
            </a:r>
            <a:r>
              <a:rPr lang="it-IT" b="1" dirty="0"/>
              <a:t>)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RIP (Routing Information </a:t>
            </a:r>
            <a:r>
              <a:rPr lang="it-IT" b="1" dirty="0" err="1"/>
              <a:t>Protocol</a:t>
            </a:r>
            <a:r>
              <a:rPr lang="it-IT" b="1" dirty="0"/>
              <a:t>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F1202-05EF-4806-834A-2BB7199447B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9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116865-468D-352E-3577-E3572A00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F69665-F88B-F18D-51D0-1AD79EA53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DC966E-D399-E7CB-9658-84812162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461F57-4284-471C-4199-8D3291FD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DE82D5-681B-247A-940C-16BFF2A7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85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1466E-9AD0-5454-3CE3-DDCEBF51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73B45A-E389-A613-C700-E28B9CF17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02724-84F7-25C6-E58F-80640CD6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F13D3A-5A44-CB07-316B-3DB153F6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F621F7-DD1B-14BB-1D48-29CFF398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72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E19044-F098-616A-7709-072AFDEA4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D11578-8B99-50C3-71FE-368F23D11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7B7BBF-11E0-22DB-60B7-BB69C418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298919-D1E3-6E6C-FD72-7C45073C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14A207-1256-1E29-F508-22A42216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21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7A040-524F-A571-E6A6-652A3503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667751-2D03-D335-8E09-5370FA41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B3FA83-0F91-562A-4293-395CCABF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0A20AC-2E02-33C8-5132-0A62A458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4F41BC-394C-05C0-70B6-5162CA5D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9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9D8BF-EF6D-3A30-06ED-57A1B413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754BFA-797E-12CA-9F7B-E7977A5F1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96C33E-C887-F1B5-DD8C-D9411958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612E07-3085-2DF8-9481-7C4FF83F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2E6F0C-C793-00A7-7766-B81740B4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20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40C51-6988-9E58-1B0D-DBCE1935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B5B4D-DD93-7712-7BDA-C74C4FEDA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C6CF11-8C60-6AD8-2496-D4F504F32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9FC09C-6FF0-8161-C176-5A04C5B0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73A30D-C045-5B85-20C5-3A24A380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E21A3D-91EF-8BBC-1233-8F96A5F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BDDCDA-33B5-B987-E5B2-DBD5E2C4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4528C4-CC7E-0FA7-925E-4BC8CA137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508CEB-CC82-B55E-C0EE-99022A773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262C37-7558-92B6-DE06-650D704CB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A1F9DA6-A632-0463-2590-8FFE59EC0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ECBBF4-4A4D-6F3C-07C3-609850F1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82B986-4147-2103-5837-DE593911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CA6E7E-DD80-0B2F-C29B-64ED12EF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76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FB50B-B108-0635-8C86-6FC3B4D8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5263D1-62C9-B0D5-B1EB-31B68D9C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11C318-8860-2A70-D602-94903808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0ED222-4E62-17A6-5B96-561C13CD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1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CCF4641-DED7-C7DC-83FC-1C114CD4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C7EF91-29BB-3429-4B5E-65B16CB2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7ED812-77AA-7C0B-12DD-808FB1EE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49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86B59E-6DBF-3803-FFBF-265728B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4E40F7-FC82-7602-C528-EDC55F56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994880-BA5E-297C-25A4-4C254555A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BDEDB6-C090-82DC-398B-A8B1263C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DF1807-3B76-1EDE-742E-3D888A97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43F220-6DD7-9F2C-ECB0-C3B06B8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1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0EA97-54F7-8264-4C61-47B6BDC3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234EAA-D390-F46B-316B-64A2392C5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C9D39A-2B01-80C3-C8E7-94F178521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4145AA-9BAD-7AA2-01E9-1AEA20BC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228E91-5642-5A2E-2E99-B5391D4C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269FC1-06C7-3FB2-7047-0826F677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66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5383D0-A5D5-5254-281B-7EA560DA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E10960-5BFE-C650-FC21-A03A1FCF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CB2D0-BD1A-9918-7395-321517A59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0C7FF5-BB95-4B38-946F-60264D27EC5F}" type="datetimeFigureOut">
              <a:rPr lang="it-IT" smtClean="0"/>
              <a:t>09/12/2024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D7EEB0-B2FF-ABA9-4862-B3A48A426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28FD4-FA04-1DFE-F2C7-634A713D0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F1A343-DA09-40F6-B8D4-F9B853E21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9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CCD09-A616-6CCC-7412-6902BAA7D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IP Security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7FFCD5-FB8E-95B0-7BBE-CE4B4A00C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19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1B036-1882-79AB-2C3B-84541D23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Tunnel Mode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8952C7-BE09-3FA7-3D37-2B94BB9A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Provides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to the </a:t>
            </a:r>
            <a:r>
              <a:rPr lang="it-IT" dirty="0" err="1"/>
              <a:t>entire</a:t>
            </a:r>
            <a:r>
              <a:rPr lang="it-IT" dirty="0"/>
              <a:t> IP </a:t>
            </a:r>
            <a:r>
              <a:rPr lang="it-IT" dirty="0" err="1"/>
              <a:t>packet</a:t>
            </a:r>
            <a:endParaRPr lang="it-IT" dirty="0"/>
          </a:p>
          <a:p>
            <a:r>
              <a:rPr lang="it-IT" dirty="0"/>
              <a:t>AH and ESP fields are </a:t>
            </a:r>
            <a:r>
              <a:rPr lang="it-IT" dirty="0" err="1"/>
              <a:t>added</a:t>
            </a:r>
            <a:r>
              <a:rPr lang="it-IT" dirty="0"/>
              <a:t> to the IP </a:t>
            </a:r>
            <a:r>
              <a:rPr lang="it-IT" dirty="0" err="1"/>
              <a:t>packet</a:t>
            </a:r>
            <a:r>
              <a:rPr lang="it-IT" dirty="0"/>
              <a:t>, 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err="1"/>
              <a:t>packet</a:t>
            </a:r>
            <a:r>
              <a:rPr lang="it-IT" dirty="0"/>
              <a:t> and security fields are 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apyload</a:t>
            </a:r>
            <a:r>
              <a:rPr lang="it-IT" dirty="0"/>
              <a:t> of the new IP </a:t>
            </a:r>
            <a:r>
              <a:rPr lang="it-IT" dirty="0" err="1"/>
              <a:t>packet</a:t>
            </a:r>
            <a:r>
              <a:rPr lang="it-IT" dirty="0"/>
              <a:t> with a new </a:t>
            </a:r>
            <a:r>
              <a:rPr lang="it-IT" dirty="0" err="1"/>
              <a:t>outer</a:t>
            </a:r>
            <a:r>
              <a:rPr lang="it-IT" dirty="0"/>
              <a:t> IP </a:t>
            </a:r>
            <a:r>
              <a:rPr lang="it-IT" dirty="0" err="1"/>
              <a:t>header</a:t>
            </a:r>
            <a:r>
              <a:rPr lang="it-IT" dirty="0"/>
              <a:t>.</a:t>
            </a:r>
          </a:p>
          <a:p>
            <a:r>
              <a:rPr lang="it-IT" dirty="0"/>
              <a:t>No routers </a:t>
            </a:r>
            <a:r>
              <a:rPr lang="it-IT" dirty="0" err="1"/>
              <a:t>along</a:t>
            </a:r>
            <a:r>
              <a:rPr lang="it-IT" dirty="0"/>
              <a:t> the way are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examine</a:t>
            </a:r>
            <a:r>
              <a:rPr lang="it-IT" dirty="0"/>
              <a:t> the </a:t>
            </a:r>
            <a:r>
              <a:rPr lang="it-IT" dirty="0" err="1"/>
              <a:t>inner</a:t>
            </a:r>
            <a:r>
              <a:rPr lang="it-IT" dirty="0"/>
              <a:t> IP </a:t>
            </a:r>
            <a:r>
              <a:rPr lang="it-IT" dirty="0" err="1"/>
              <a:t>header</a:t>
            </a:r>
            <a:endParaRPr lang="it-IT" dirty="0"/>
          </a:p>
          <a:p>
            <a:r>
              <a:rPr lang="it-IT" dirty="0"/>
              <a:t>The new </a:t>
            </a:r>
            <a:r>
              <a:rPr lang="it-IT" dirty="0" err="1"/>
              <a:t>larger</a:t>
            </a:r>
            <a:r>
              <a:rPr lang="it-IT" dirty="0"/>
              <a:t>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source and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addresses</a:t>
            </a:r>
            <a:endParaRPr lang="it-IT" dirty="0"/>
          </a:p>
          <a:p>
            <a:r>
              <a:rPr lang="it-IT" dirty="0"/>
              <a:t>Tunnel mode can be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one or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ends</a:t>
            </a:r>
            <a:r>
              <a:rPr lang="it-IT" dirty="0"/>
              <a:t> of a security </a:t>
            </a:r>
            <a:r>
              <a:rPr lang="it-IT" dirty="0" err="1"/>
              <a:t>association</a:t>
            </a:r>
            <a:r>
              <a:rPr lang="it-IT" dirty="0"/>
              <a:t> (SA) are a security gateway </a:t>
            </a:r>
            <a:r>
              <a:rPr lang="it-IT" dirty="0" err="1"/>
              <a:t>implementing</a:t>
            </a:r>
            <a:r>
              <a:rPr lang="it-IT" dirty="0"/>
              <a:t> IPSec.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36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A0ACD-DAA0-7CD3-472F-511DFEDE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IP Security Overview">
            <a:extLst>
              <a:ext uri="{FF2B5EF4-FFF2-40B4-BE49-F238E27FC236}">
                <a16:creationId xmlns:a16="http://schemas.microsoft.com/office/drawing/2014/main" id="{846C42FA-F746-474E-A81C-1B85C5D3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100263"/>
            <a:ext cx="665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5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9E3EB-EDA1-F12E-7A62-BB5B2A88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IP Security Policy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14DC33-1ACD-7680-3D5D-F6F4ED73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IP Security Policy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by the interaction of 2 databases:</a:t>
            </a:r>
          </a:p>
          <a:p>
            <a:pPr lvl="1"/>
            <a:r>
              <a:rPr lang="it-IT" dirty="0"/>
              <a:t>Security Association Database (SAD)</a:t>
            </a:r>
          </a:p>
          <a:p>
            <a:pPr lvl="1"/>
            <a:r>
              <a:rPr lang="it-IT" dirty="0"/>
              <a:t>Security Policy Database (SPD)</a:t>
            </a:r>
          </a:p>
          <a:p>
            <a:r>
              <a:rPr lang="it-IT" dirty="0" err="1"/>
              <a:t>As</a:t>
            </a:r>
            <a:r>
              <a:rPr lang="it-IT" dirty="0"/>
              <a:t> Association </a:t>
            </a:r>
            <a:r>
              <a:rPr lang="it-IT" dirty="0" err="1"/>
              <a:t>is</a:t>
            </a:r>
            <a:r>
              <a:rPr lang="it-IT" dirty="0"/>
              <a:t> a one-way </a:t>
            </a:r>
            <a:r>
              <a:rPr lang="it-IT" dirty="0" err="1"/>
              <a:t>logical</a:t>
            </a:r>
            <a:r>
              <a:rPr lang="it-IT" dirty="0"/>
              <a:t> connection </a:t>
            </a:r>
            <a:r>
              <a:rPr lang="it-IT" dirty="0" err="1"/>
              <a:t>between</a:t>
            </a:r>
            <a:r>
              <a:rPr lang="it-IT" dirty="0"/>
              <a:t> a </a:t>
            </a:r>
            <a:r>
              <a:rPr lang="it-IT" dirty="0" err="1"/>
              <a:t>sender</a:t>
            </a:r>
            <a:r>
              <a:rPr lang="it-IT" dirty="0"/>
              <a:t> and a </a:t>
            </a:r>
            <a:r>
              <a:rPr lang="it-IT" dirty="0" err="1"/>
              <a:t>receiver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affords</a:t>
            </a:r>
            <a:r>
              <a:rPr lang="it-IT" dirty="0"/>
              <a:t> security services to the </a:t>
            </a:r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on </a:t>
            </a:r>
            <a:r>
              <a:rPr lang="it-IT" dirty="0" err="1"/>
              <a:t>it</a:t>
            </a:r>
            <a:r>
              <a:rPr lang="it-IT" dirty="0"/>
              <a:t>.</a:t>
            </a:r>
          </a:p>
          <a:p>
            <a:r>
              <a:rPr lang="it-IT" dirty="0"/>
              <a:t>A Security Association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by 3 </a:t>
            </a:r>
            <a:r>
              <a:rPr lang="it-IT" dirty="0" err="1"/>
              <a:t>parameters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Security </a:t>
            </a:r>
            <a:r>
              <a:rPr lang="it-IT" dirty="0" err="1"/>
              <a:t>Parameter</a:t>
            </a:r>
            <a:r>
              <a:rPr lang="it-IT" dirty="0"/>
              <a:t> Index (SPI): a 32 bit </a:t>
            </a:r>
            <a:r>
              <a:rPr lang="it-IT" dirty="0" err="1"/>
              <a:t>unsigned</a:t>
            </a:r>
            <a:r>
              <a:rPr lang="it-IT" dirty="0"/>
              <a:t> </a:t>
            </a:r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 to the SA.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in AH and ESP </a:t>
            </a:r>
            <a:r>
              <a:rPr lang="it-IT" dirty="0" err="1"/>
              <a:t>header</a:t>
            </a:r>
            <a:endParaRPr lang="it-IT" dirty="0"/>
          </a:p>
          <a:p>
            <a:pPr lvl="1"/>
            <a:r>
              <a:rPr lang="it-IT" dirty="0"/>
              <a:t>IP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Address</a:t>
            </a:r>
            <a:r>
              <a:rPr lang="it-IT" dirty="0"/>
              <a:t>, </a:t>
            </a:r>
            <a:r>
              <a:rPr lang="it-IT" dirty="0" err="1"/>
              <a:t>may</a:t>
            </a:r>
            <a:r>
              <a:rPr lang="it-IT" dirty="0"/>
              <a:t> be an end user or a network system</a:t>
            </a:r>
          </a:p>
          <a:p>
            <a:pPr lvl="1"/>
            <a:r>
              <a:rPr lang="it-IT" dirty="0"/>
              <a:t>Security </a:t>
            </a:r>
            <a:r>
              <a:rPr lang="it-IT" dirty="0" err="1"/>
              <a:t>Protocol</a:t>
            </a:r>
            <a:r>
              <a:rPr lang="it-IT" dirty="0"/>
              <a:t> </a:t>
            </a:r>
            <a:r>
              <a:rPr lang="it-IT" dirty="0" err="1"/>
              <a:t>Identifier</a:t>
            </a:r>
            <a:r>
              <a:rPr lang="it-IT" dirty="0"/>
              <a:t>: </a:t>
            </a:r>
            <a:r>
              <a:rPr lang="it-IT" dirty="0" err="1"/>
              <a:t>this</a:t>
            </a:r>
            <a:r>
              <a:rPr lang="it-IT" dirty="0"/>
              <a:t> field from the </a:t>
            </a:r>
            <a:r>
              <a:rPr lang="it-IT" dirty="0" err="1"/>
              <a:t>outer</a:t>
            </a:r>
            <a:r>
              <a:rPr lang="it-IT" dirty="0"/>
              <a:t> IP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indicates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the </a:t>
            </a:r>
            <a:r>
              <a:rPr lang="it-IT" dirty="0" err="1"/>
              <a:t>association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AH or ESP security Association.</a:t>
            </a:r>
          </a:p>
          <a:p>
            <a:r>
              <a:rPr lang="it-IT" dirty="0"/>
              <a:t>In an IP </a:t>
            </a:r>
            <a:r>
              <a:rPr lang="it-IT" dirty="0" err="1"/>
              <a:t>packet</a:t>
            </a:r>
            <a:r>
              <a:rPr lang="it-IT" dirty="0"/>
              <a:t> the security </a:t>
            </a:r>
            <a:r>
              <a:rPr lang="it-IT" dirty="0" err="1"/>
              <a:t>association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 by the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address</a:t>
            </a:r>
            <a:r>
              <a:rPr lang="it-IT" dirty="0"/>
              <a:t> in the IPv4 or IPv6 </a:t>
            </a:r>
            <a:r>
              <a:rPr lang="it-IT" dirty="0" err="1"/>
              <a:t>header</a:t>
            </a:r>
            <a:r>
              <a:rPr lang="it-IT" dirty="0"/>
              <a:t> and the SPI in the extension </a:t>
            </a:r>
            <a:r>
              <a:rPr lang="it-IT" dirty="0" err="1"/>
              <a:t>header</a:t>
            </a:r>
            <a:r>
              <a:rPr lang="it-IT" dirty="0"/>
              <a:t> (AH or ESP).</a:t>
            </a:r>
          </a:p>
        </p:txBody>
      </p:sp>
    </p:spTree>
    <p:extLst>
      <p:ext uri="{BB962C8B-B14F-4D97-AF65-F5344CB8AC3E}">
        <p14:creationId xmlns:p14="http://schemas.microsoft.com/office/powerpoint/2010/main" val="21659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0AADA-CE24-4633-59CB-3E09D2E2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Security Association Database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F9C77-A0E0-F28D-B442-8C030B44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/>
              <a:t>Each</a:t>
            </a:r>
            <a:r>
              <a:rPr lang="it-IT" dirty="0"/>
              <a:t> SA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by the following </a:t>
            </a:r>
            <a:r>
              <a:rPr lang="it-IT" dirty="0" err="1"/>
              <a:t>parameters</a:t>
            </a:r>
            <a:r>
              <a:rPr lang="it-IT" dirty="0"/>
              <a:t> in an SAD entry:</a:t>
            </a:r>
          </a:p>
          <a:p>
            <a:pPr lvl="1"/>
            <a:r>
              <a:rPr lang="it-IT" b="1" dirty="0"/>
              <a:t>Security </a:t>
            </a:r>
            <a:r>
              <a:rPr lang="it-IT" b="1" dirty="0" err="1"/>
              <a:t>Parameter</a:t>
            </a:r>
            <a:r>
              <a:rPr lang="it-IT" b="1" dirty="0"/>
              <a:t> Index</a:t>
            </a:r>
            <a:r>
              <a:rPr lang="it-IT" dirty="0"/>
              <a:t>: a 32 bit </a:t>
            </a:r>
            <a:r>
              <a:rPr lang="it-IT" dirty="0" err="1"/>
              <a:t>value</a:t>
            </a:r>
            <a:r>
              <a:rPr lang="it-IT" dirty="0"/>
              <a:t>  </a:t>
            </a:r>
            <a:r>
              <a:rPr lang="it-IT" dirty="0" err="1"/>
              <a:t>identifies</a:t>
            </a:r>
            <a:r>
              <a:rPr lang="it-IT" dirty="0"/>
              <a:t> the SA</a:t>
            </a:r>
          </a:p>
          <a:p>
            <a:pPr lvl="1"/>
            <a:r>
              <a:rPr lang="it-IT" b="1" dirty="0" err="1"/>
              <a:t>Sequence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counter</a:t>
            </a:r>
            <a:r>
              <a:rPr lang="it-IT" dirty="0"/>
              <a:t>: a 32-bit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generate the </a:t>
            </a:r>
            <a:r>
              <a:rPr lang="it-IT" dirty="0" err="1"/>
              <a:t>Sequence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field in AH or ESP </a:t>
            </a:r>
            <a:r>
              <a:rPr lang="it-IT" dirty="0" err="1"/>
              <a:t>headers</a:t>
            </a:r>
            <a:endParaRPr lang="it-IT" dirty="0"/>
          </a:p>
          <a:p>
            <a:pPr lvl="1"/>
            <a:r>
              <a:rPr lang="it-IT" b="1" dirty="0" err="1"/>
              <a:t>Sequence</a:t>
            </a:r>
            <a:r>
              <a:rPr lang="it-IT" b="1" dirty="0"/>
              <a:t> Counter Overflow</a:t>
            </a:r>
            <a:r>
              <a:rPr lang="it-IT" dirty="0"/>
              <a:t>: a flag </a:t>
            </a:r>
            <a:r>
              <a:rPr lang="it-IT" dirty="0" err="1"/>
              <a:t>indicating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overflow of the </a:t>
            </a:r>
            <a:r>
              <a:rPr lang="it-IT" dirty="0" err="1"/>
              <a:t>Sequence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Counter </a:t>
            </a:r>
            <a:r>
              <a:rPr lang="it-IT" dirty="0" err="1"/>
              <a:t>should</a:t>
            </a:r>
            <a:r>
              <a:rPr lang="it-IT" dirty="0"/>
              <a:t> generate an </a:t>
            </a:r>
            <a:r>
              <a:rPr lang="it-IT" dirty="0" err="1"/>
              <a:t>auditable</a:t>
            </a:r>
            <a:r>
              <a:rPr lang="it-IT" dirty="0"/>
              <a:t> event and </a:t>
            </a:r>
            <a:r>
              <a:rPr lang="it-IT" dirty="0" err="1"/>
              <a:t>prevent</a:t>
            </a:r>
            <a:r>
              <a:rPr lang="it-IT" dirty="0"/>
              <a:t> </a:t>
            </a:r>
            <a:r>
              <a:rPr lang="it-IT" dirty="0" err="1"/>
              <a:t>further</a:t>
            </a:r>
            <a:r>
              <a:rPr lang="it-IT" dirty="0"/>
              <a:t> transmission</a:t>
            </a:r>
          </a:p>
          <a:p>
            <a:pPr lvl="1"/>
            <a:r>
              <a:rPr lang="it-IT" b="1" dirty="0"/>
              <a:t>Anti-Replay </a:t>
            </a:r>
            <a:r>
              <a:rPr lang="it-IT" b="1" dirty="0" err="1"/>
              <a:t>Window</a:t>
            </a:r>
            <a:r>
              <a:rPr lang="it-IT" dirty="0" err="1"/>
              <a:t>:Used</a:t>
            </a:r>
            <a:r>
              <a:rPr lang="it-IT" dirty="0"/>
              <a:t> to determine </a:t>
            </a:r>
            <a:r>
              <a:rPr lang="it-IT" dirty="0" err="1"/>
              <a:t>whether</a:t>
            </a:r>
            <a:r>
              <a:rPr lang="it-IT" dirty="0"/>
              <a:t> an inbound AH or ESP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replay </a:t>
            </a:r>
          </a:p>
          <a:p>
            <a:pPr lvl="1"/>
            <a:r>
              <a:rPr lang="it-IT" b="1" dirty="0"/>
              <a:t>AH Information</a:t>
            </a:r>
            <a:r>
              <a:rPr lang="it-IT" dirty="0"/>
              <a:t>: authentication </a:t>
            </a:r>
            <a:r>
              <a:rPr lang="it-IT" dirty="0" err="1"/>
              <a:t>algorithm</a:t>
            </a:r>
            <a:r>
              <a:rPr lang="it-IT" dirty="0"/>
              <a:t>, keys, key </a:t>
            </a:r>
            <a:r>
              <a:rPr lang="it-IT" dirty="0" err="1"/>
              <a:t>lifetime</a:t>
            </a:r>
            <a:r>
              <a:rPr lang="it-IT" dirty="0"/>
              <a:t>, and 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with AH</a:t>
            </a:r>
          </a:p>
          <a:p>
            <a:pPr lvl="1"/>
            <a:r>
              <a:rPr lang="it-IT" b="1" dirty="0"/>
              <a:t>ESP information</a:t>
            </a:r>
            <a:r>
              <a:rPr lang="it-IT" dirty="0"/>
              <a:t>: </a:t>
            </a:r>
            <a:r>
              <a:rPr lang="it-IT" dirty="0" err="1"/>
              <a:t>encryption</a:t>
            </a:r>
            <a:r>
              <a:rPr lang="it-IT" dirty="0"/>
              <a:t> and authentication </a:t>
            </a:r>
            <a:r>
              <a:rPr lang="it-IT" dirty="0" err="1"/>
              <a:t>algorithm</a:t>
            </a:r>
            <a:r>
              <a:rPr lang="it-IT" dirty="0"/>
              <a:t>, keys, </a:t>
            </a:r>
            <a:r>
              <a:rPr lang="it-IT" dirty="0" err="1"/>
              <a:t>initialization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, key </a:t>
            </a:r>
            <a:r>
              <a:rPr lang="it-IT" dirty="0" err="1"/>
              <a:t>lifetimes</a:t>
            </a:r>
            <a:r>
              <a:rPr lang="it-IT" dirty="0"/>
              <a:t>, and 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with ESP</a:t>
            </a:r>
          </a:p>
          <a:p>
            <a:pPr lvl="1"/>
            <a:r>
              <a:rPr lang="it-IT" b="1" dirty="0" err="1"/>
              <a:t>Lifetime</a:t>
            </a:r>
            <a:r>
              <a:rPr lang="it-IT" b="1" dirty="0"/>
              <a:t> of </a:t>
            </a:r>
            <a:r>
              <a:rPr lang="it-IT" b="1" dirty="0" err="1"/>
              <a:t>this</a:t>
            </a:r>
            <a:r>
              <a:rPr lang="it-IT" b="1" dirty="0"/>
              <a:t> security </a:t>
            </a:r>
            <a:r>
              <a:rPr lang="it-IT" b="1" dirty="0" err="1"/>
              <a:t>association</a:t>
            </a:r>
            <a:r>
              <a:rPr lang="it-IT" dirty="0"/>
              <a:t>: a time </a:t>
            </a:r>
            <a:r>
              <a:rPr lang="it-IT" dirty="0" err="1"/>
              <a:t>interval</a:t>
            </a:r>
            <a:r>
              <a:rPr lang="it-IT" dirty="0"/>
              <a:t> or byte </a:t>
            </a:r>
            <a:r>
              <a:rPr lang="it-IT" dirty="0" err="1"/>
              <a:t>count</a:t>
            </a:r>
            <a:r>
              <a:rPr lang="it-IT" dirty="0"/>
              <a:t> after </a:t>
            </a:r>
            <a:r>
              <a:rPr lang="it-IT" dirty="0" err="1"/>
              <a:t>which</a:t>
            </a:r>
            <a:r>
              <a:rPr lang="it-IT" dirty="0"/>
              <a:t> an SA must be </a:t>
            </a:r>
            <a:r>
              <a:rPr lang="it-IT" dirty="0" err="1"/>
              <a:t>replaced</a:t>
            </a:r>
            <a:r>
              <a:rPr lang="it-IT" dirty="0"/>
              <a:t> with a new SA and a new SPI or </a:t>
            </a:r>
            <a:r>
              <a:rPr lang="it-IT" dirty="0" err="1"/>
              <a:t>terminated</a:t>
            </a:r>
            <a:r>
              <a:rPr lang="it-IT" dirty="0"/>
              <a:t>.</a:t>
            </a:r>
          </a:p>
          <a:p>
            <a:pPr lvl="1"/>
            <a:r>
              <a:rPr lang="it-IT" b="1" dirty="0"/>
              <a:t>IPSec </a:t>
            </a:r>
            <a:r>
              <a:rPr lang="it-IT" b="1" dirty="0" err="1"/>
              <a:t>Protocol</a:t>
            </a:r>
            <a:r>
              <a:rPr lang="it-IT" b="1" dirty="0"/>
              <a:t> Mode</a:t>
            </a:r>
            <a:r>
              <a:rPr lang="it-IT" dirty="0"/>
              <a:t>: </a:t>
            </a:r>
            <a:r>
              <a:rPr lang="it-IT" dirty="0" err="1"/>
              <a:t>Transport</a:t>
            </a:r>
            <a:r>
              <a:rPr lang="it-IT" dirty="0"/>
              <a:t>, Tunnel or wildcard</a:t>
            </a:r>
          </a:p>
          <a:p>
            <a:pPr lvl="1"/>
            <a:r>
              <a:rPr lang="it-IT" b="1" dirty="0"/>
              <a:t>PATH MTU</a:t>
            </a:r>
            <a:r>
              <a:rPr lang="it-IT" dirty="0"/>
              <a:t>: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</a:t>
            </a:r>
            <a:r>
              <a:rPr lang="it-IT" dirty="0" err="1"/>
              <a:t>path</a:t>
            </a:r>
            <a:r>
              <a:rPr lang="it-IT" dirty="0"/>
              <a:t> maximum transmission </a:t>
            </a:r>
            <a:r>
              <a:rPr lang="it-IT" dirty="0" err="1"/>
              <a:t>unit</a:t>
            </a:r>
            <a:r>
              <a:rPr lang="it-IT" dirty="0"/>
              <a:t> and aging </a:t>
            </a:r>
            <a:r>
              <a:rPr lang="it-IT" dirty="0" err="1"/>
              <a:t>variables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745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E9ADE-FB6A-7B04-EB53-4745DCB2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Security Policy Database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70CEB-6F26-EF5F-4093-04A134B7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Each</a:t>
            </a:r>
            <a:r>
              <a:rPr lang="it-IT" dirty="0"/>
              <a:t> SPD entry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by a set of IP and upper-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 field </a:t>
            </a:r>
            <a:r>
              <a:rPr lang="it-IT" dirty="0" err="1"/>
              <a:t>values</a:t>
            </a:r>
            <a:r>
              <a:rPr lang="it-IT" dirty="0"/>
              <a:t>,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b="1" dirty="0" err="1"/>
              <a:t>selectors</a:t>
            </a:r>
            <a:r>
              <a:rPr lang="it-IT" dirty="0"/>
              <a:t>, </a:t>
            </a:r>
            <a:r>
              <a:rPr lang="it-IT" dirty="0" err="1"/>
              <a:t>used</a:t>
            </a:r>
            <a:r>
              <a:rPr lang="it-IT" dirty="0"/>
              <a:t> to filter </a:t>
            </a:r>
            <a:r>
              <a:rPr lang="it-IT" dirty="0" err="1"/>
              <a:t>outgoing</a:t>
            </a:r>
            <a:r>
              <a:rPr lang="it-IT" dirty="0"/>
              <a:t> </a:t>
            </a:r>
            <a:r>
              <a:rPr lang="it-IT" dirty="0" err="1"/>
              <a:t>traffic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map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 </a:t>
            </a:r>
            <a:r>
              <a:rPr lang="it-IT" dirty="0" err="1"/>
              <a:t>particular</a:t>
            </a:r>
            <a:r>
              <a:rPr lang="it-IT" dirty="0"/>
              <a:t> SA or multiple </a:t>
            </a:r>
            <a:r>
              <a:rPr lang="it-IT" dirty="0" err="1"/>
              <a:t>SAs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a single SPD.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Compare the </a:t>
            </a:r>
            <a:r>
              <a:rPr lang="it-IT" dirty="0" err="1"/>
              <a:t>values</a:t>
            </a:r>
            <a:r>
              <a:rPr lang="it-IT" dirty="0"/>
              <a:t> of the appropriate </a:t>
            </a:r>
            <a:r>
              <a:rPr lang="it-IT" dirty="0" err="1"/>
              <a:t>fileds</a:t>
            </a:r>
            <a:r>
              <a:rPr lang="it-IT" dirty="0"/>
              <a:t> in the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the SPD to </a:t>
            </a:r>
            <a:r>
              <a:rPr lang="it-IT" dirty="0" err="1"/>
              <a:t>find</a:t>
            </a:r>
            <a:r>
              <a:rPr lang="it-IT" dirty="0"/>
              <a:t> a matching.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Determine the SA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packet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SPI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 the </a:t>
            </a:r>
            <a:r>
              <a:rPr lang="it-IT" dirty="0" err="1"/>
              <a:t>required</a:t>
            </a:r>
            <a:r>
              <a:rPr lang="it-IT" dirty="0"/>
              <a:t> IPSec processing (AH or ESP).</a:t>
            </a:r>
          </a:p>
          <a:p>
            <a:r>
              <a:rPr lang="it-IT" dirty="0" err="1"/>
              <a:t>Selectors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determine an SPD entry:</a:t>
            </a:r>
          </a:p>
          <a:p>
            <a:pPr lvl="1"/>
            <a:r>
              <a:rPr lang="it-IT" b="1" dirty="0"/>
              <a:t>Remote IP </a:t>
            </a:r>
            <a:r>
              <a:rPr lang="it-IT" b="1" dirty="0" err="1"/>
              <a:t>Address</a:t>
            </a:r>
            <a:r>
              <a:rPr lang="it-IT" dirty="0"/>
              <a:t>: a single IP </a:t>
            </a:r>
            <a:r>
              <a:rPr lang="it-IT" dirty="0" err="1"/>
              <a:t>address</a:t>
            </a:r>
            <a:r>
              <a:rPr lang="it-IT" dirty="0"/>
              <a:t>, an </a:t>
            </a:r>
            <a:r>
              <a:rPr lang="it-IT" dirty="0" err="1"/>
              <a:t>enumerated</a:t>
            </a:r>
            <a:r>
              <a:rPr lang="it-IT" dirty="0"/>
              <a:t> list or range of </a:t>
            </a:r>
            <a:r>
              <a:rPr lang="it-IT" dirty="0" err="1"/>
              <a:t>addresses</a:t>
            </a:r>
            <a:r>
              <a:rPr lang="it-IT" dirty="0"/>
              <a:t>, or a wildcard </a:t>
            </a:r>
            <a:r>
              <a:rPr lang="it-IT" dirty="0" err="1"/>
              <a:t>address</a:t>
            </a:r>
            <a:r>
              <a:rPr lang="it-IT" dirty="0"/>
              <a:t>.</a:t>
            </a:r>
          </a:p>
          <a:p>
            <a:pPr lvl="1"/>
            <a:r>
              <a:rPr lang="it-IT" b="1" dirty="0"/>
              <a:t>Local IP </a:t>
            </a:r>
            <a:r>
              <a:rPr lang="it-IT" b="1" dirty="0" err="1"/>
              <a:t>Address</a:t>
            </a:r>
            <a:r>
              <a:rPr lang="it-IT" dirty="0"/>
              <a:t>: a single IP </a:t>
            </a:r>
            <a:r>
              <a:rPr lang="it-IT" dirty="0" err="1"/>
              <a:t>address</a:t>
            </a:r>
            <a:r>
              <a:rPr lang="it-IT" dirty="0"/>
              <a:t>, an </a:t>
            </a:r>
            <a:r>
              <a:rPr lang="it-IT" dirty="0" err="1"/>
              <a:t>enumerated</a:t>
            </a:r>
            <a:r>
              <a:rPr lang="it-IT" dirty="0"/>
              <a:t> list or range of </a:t>
            </a:r>
            <a:r>
              <a:rPr lang="it-IT" dirty="0" err="1"/>
              <a:t>addresses</a:t>
            </a:r>
            <a:r>
              <a:rPr lang="it-IT" dirty="0"/>
              <a:t>, or a wildcard </a:t>
            </a:r>
            <a:r>
              <a:rPr lang="it-IT" dirty="0" err="1"/>
              <a:t>address</a:t>
            </a:r>
            <a:r>
              <a:rPr lang="it-IT" dirty="0"/>
              <a:t>-</a:t>
            </a:r>
          </a:p>
          <a:p>
            <a:pPr lvl="1"/>
            <a:r>
              <a:rPr lang="it-IT" b="1" dirty="0"/>
              <a:t>Next </a:t>
            </a:r>
            <a:r>
              <a:rPr lang="it-IT" b="1" dirty="0" err="1"/>
              <a:t>layer</a:t>
            </a:r>
            <a:r>
              <a:rPr lang="it-IT" b="1" dirty="0"/>
              <a:t> </a:t>
            </a:r>
            <a:r>
              <a:rPr lang="it-IT" b="1" dirty="0" err="1"/>
              <a:t>Protocol</a:t>
            </a:r>
            <a:r>
              <a:rPr lang="it-IT" dirty="0"/>
              <a:t>: the IP </a:t>
            </a:r>
            <a:r>
              <a:rPr lang="it-IT" dirty="0" err="1"/>
              <a:t>protocol</a:t>
            </a:r>
            <a:r>
              <a:rPr lang="it-IT" dirty="0"/>
              <a:t> </a:t>
            </a:r>
            <a:r>
              <a:rPr lang="it-IT" dirty="0" err="1"/>
              <a:t>header</a:t>
            </a:r>
            <a:r>
              <a:rPr lang="it-IT" dirty="0"/>
              <a:t> (IPv4, IPv6).</a:t>
            </a:r>
          </a:p>
          <a:p>
            <a:pPr lvl="1"/>
            <a:r>
              <a:rPr lang="it-IT" b="1" dirty="0"/>
              <a:t>Name</a:t>
            </a:r>
            <a:r>
              <a:rPr lang="it-IT" dirty="0"/>
              <a:t>: a user </a:t>
            </a:r>
            <a:r>
              <a:rPr lang="it-IT" dirty="0" err="1"/>
              <a:t>identifier</a:t>
            </a:r>
            <a:r>
              <a:rPr lang="it-IT" dirty="0"/>
              <a:t> from the </a:t>
            </a:r>
            <a:r>
              <a:rPr lang="it-IT" dirty="0" err="1"/>
              <a:t>operating</a:t>
            </a:r>
            <a:r>
              <a:rPr lang="it-IT" dirty="0"/>
              <a:t> system</a:t>
            </a:r>
          </a:p>
          <a:p>
            <a:pPr lvl="1"/>
            <a:r>
              <a:rPr lang="it-IT" dirty="0"/>
              <a:t>Local and remote ports: </a:t>
            </a:r>
            <a:r>
              <a:rPr lang="it-IT" dirty="0" err="1"/>
              <a:t>individual</a:t>
            </a:r>
            <a:r>
              <a:rPr lang="it-IT" dirty="0"/>
              <a:t> TCP or UDP port </a:t>
            </a:r>
            <a:r>
              <a:rPr lang="it-IT" dirty="0" err="1"/>
              <a:t>values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898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EAC7D-474B-4DD4-17C5-C7824D4F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Solved Table 8.2 Host SPD Example Comment ProtocolLocal IP | Chegg.com">
            <a:extLst>
              <a:ext uri="{FF2B5EF4-FFF2-40B4-BE49-F238E27FC236}">
                <a16:creationId xmlns:a16="http://schemas.microsoft.com/office/drawing/2014/main" id="{C405EC41-0145-5DC3-3BC0-98EF14E8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38275"/>
            <a:ext cx="9753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1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AC8CE-ABB9-B386-664F-B83DF5D3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Processing model for </a:t>
            </a:r>
            <a:r>
              <a:rPr lang="it-IT" dirty="0" err="1"/>
              <a:t>outbound</a:t>
            </a:r>
            <a:r>
              <a:rPr lang="it-IT" dirty="0"/>
              <a:t> </a:t>
            </a:r>
            <a:r>
              <a:rPr lang="it-IT" dirty="0" err="1"/>
              <a:t>packets</a:t>
            </a:r>
            <a:endParaRPr lang="it-IT" dirty="0"/>
          </a:p>
        </p:txBody>
      </p:sp>
      <p:pic>
        <p:nvPicPr>
          <p:cNvPr id="4098" name="Picture 2" descr="Solved Which concept is shown in the following flow diagram. | Chegg.com">
            <a:extLst>
              <a:ext uri="{FF2B5EF4-FFF2-40B4-BE49-F238E27FC236}">
                <a16:creationId xmlns:a16="http://schemas.microsoft.com/office/drawing/2014/main" id="{68FB357D-9BFD-CC8E-0C94-C8D241F1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8" y="1807874"/>
            <a:ext cx="59055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9B66C03-67B4-FBAD-B2B7-E89B356B18A3}"/>
              </a:ext>
            </a:extLst>
          </p:cNvPr>
          <p:cNvSpPr/>
          <p:nvPr/>
        </p:nvSpPr>
        <p:spPr>
          <a:xfrm>
            <a:off x="2430379" y="1690688"/>
            <a:ext cx="6316579" cy="70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87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F91CB5-349A-7450-A97C-E424C2684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09" y="164387"/>
            <a:ext cx="5477741" cy="68961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EE29C28-DA1C-79C3-34B4-EFCA5A29D8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dirty="0"/>
              <a:t>Processing model for inbound </a:t>
            </a:r>
            <a:r>
              <a:rPr lang="it-IT" dirty="0" err="1"/>
              <a:t>packets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0FE177-21B3-C50C-19F3-2DC7F3A2ABDD}"/>
              </a:ext>
            </a:extLst>
          </p:cNvPr>
          <p:cNvSpPr/>
          <p:nvPr/>
        </p:nvSpPr>
        <p:spPr>
          <a:xfrm>
            <a:off x="3616036" y="5496791"/>
            <a:ext cx="4281055" cy="156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3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5DEF5-BA66-3754-7D9A-8B1DD8CD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Encapsulating Security Payload">
            <a:extLst>
              <a:ext uri="{FF2B5EF4-FFF2-40B4-BE49-F238E27FC236}">
                <a16:creationId xmlns:a16="http://schemas.microsoft.com/office/drawing/2014/main" id="{9AE6474B-508C-9D43-00B7-9ACD62A0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09588"/>
            <a:ext cx="58959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DBAF68-72D7-772B-525B-03CC7A3D4207}"/>
              </a:ext>
            </a:extLst>
          </p:cNvPr>
          <p:cNvSpPr txBox="1"/>
          <p:nvPr/>
        </p:nvSpPr>
        <p:spPr>
          <a:xfrm>
            <a:off x="10224655" y="408084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Identifies</a:t>
            </a:r>
            <a:r>
              <a:rPr lang="it-IT" sz="1200" dirty="0"/>
              <a:t> the </a:t>
            </a:r>
            <a:r>
              <a:rPr lang="it-IT" sz="1200" dirty="0" err="1"/>
              <a:t>type</a:t>
            </a:r>
            <a:r>
              <a:rPr lang="it-IT" sz="1200" dirty="0"/>
              <a:t> of data in the payload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8C92B60-3CBC-5A87-81AB-80C9EDFE0ED1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8551718" y="2453985"/>
            <a:ext cx="1672937" cy="1950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CE0DC39-2822-CA9A-67A8-47781952A434}"/>
              </a:ext>
            </a:extLst>
          </p:cNvPr>
          <p:cNvCxnSpPr>
            <a:cxnSpLocks/>
          </p:cNvCxnSpPr>
          <p:nvPr/>
        </p:nvCxnSpPr>
        <p:spPr>
          <a:xfrm flipV="1">
            <a:off x="8551718" y="4425987"/>
            <a:ext cx="1647176" cy="741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A2294D-81BC-F144-5E51-D573D3312BEB}"/>
              </a:ext>
            </a:extLst>
          </p:cNvPr>
          <p:cNvSpPr txBox="1"/>
          <p:nvPr/>
        </p:nvSpPr>
        <p:spPr>
          <a:xfrm>
            <a:off x="1204913" y="315537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Nonce</a:t>
            </a:r>
            <a:r>
              <a:rPr lang="it-IT" sz="1200" dirty="0"/>
              <a:t> for the </a:t>
            </a:r>
            <a:r>
              <a:rPr lang="it-IT" sz="1200" dirty="0" err="1"/>
              <a:t>encryption</a:t>
            </a:r>
            <a:r>
              <a:rPr lang="it-IT" sz="1200" dirty="0"/>
              <a:t>, </a:t>
            </a:r>
            <a:r>
              <a:rPr lang="it-IT" sz="1200" dirty="0" err="1"/>
              <a:t>necessary</a:t>
            </a:r>
            <a:r>
              <a:rPr lang="it-IT" sz="1200" dirty="0"/>
              <a:t> for ESP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D339567-25B0-B9C0-BC76-58018BB76E32}"/>
              </a:ext>
            </a:extLst>
          </p:cNvPr>
          <p:cNvCxnSpPr>
            <a:endCxn id="8" idx="3"/>
          </p:cNvCxnSpPr>
          <p:nvPr/>
        </p:nvCxnSpPr>
        <p:spPr>
          <a:xfrm flipH="1" flipV="1">
            <a:off x="2500313" y="3570872"/>
            <a:ext cx="1437842" cy="284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9BCD74-F734-3E21-692A-ADAEE6E38285}"/>
              </a:ext>
            </a:extLst>
          </p:cNvPr>
          <p:cNvSpPr txBox="1"/>
          <p:nvPr/>
        </p:nvSpPr>
        <p:spPr>
          <a:xfrm>
            <a:off x="1136940" y="437484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If</a:t>
            </a:r>
            <a:r>
              <a:rPr lang="it-IT" sz="1200" dirty="0"/>
              <a:t> tunnel mode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necessary</a:t>
            </a:r>
            <a:endParaRPr lang="it-IT" sz="1200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DF14CD7-7AF3-2505-580A-F8BEC308F177}"/>
              </a:ext>
            </a:extLst>
          </p:cNvPr>
          <p:cNvCxnSpPr>
            <a:endCxn id="11" idx="3"/>
          </p:cNvCxnSpPr>
          <p:nvPr/>
        </p:nvCxnSpPr>
        <p:spPr>
          <a:xfrm flipH="1" flipV="1">
            <a:off x="2432340" y="4605681"/>
            <a:ext cx="1505815" cy="402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A6E7878-F89E-493F-C8C6-DE6859C3587E}"/>
              </a:ext>
            </a:extLst>
          </p:cNvPr>
          <p:cNvSpPr txBox="1"/>
          <p:nvPr/>
        </p:nvSpPr>
        <p:spPr>
          <a:xfrm>
            <a:off x="1204913" y="523925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Present </a:t>
            </a:r>
            <a:r>
              <a:rPr lang="it-IT" sz="1200" dirty="0" err="1"/>
              <a:t>only</a:t>
            </a:r>
            <a:r>
              <a:rPr lang="it-IT" sz="1200" dirty="0"/>
              <a:t> </a:t>
            </a:r>
            <a:r>
              <a:rPr lang="it-IT" sz="1200" dirty="0" err="1"/>
              <a:t>if</a:t>
            </a:r>
            <a:r>
              <a:rPr lang="it-IT" sz="1200" dirty="0"/>
              <a:t> the </a:t>
            </a:r>
            <a:r>
              <a:rPr lang="it-IT" sz="1200" dirty="0" err="1"/>
              <a:t>integrity</a:t>
            </a:r>
            <a:r>
              <a:rPr lang="it-IT" sz="1200" dirty="0"/>
              <a:t> check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selected</a:t>
            </a:r>
            <a:endParaRPr lang="it-IT" sz="1200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63EC012-107C-20BE-2B9E-A7A87E0498A8}"/>
              </a:ext>
            </a:extLst>
          </p:cNvPr>
          <p:cNvCxnSpPr>
            <a:endCxn id="14" idx="3"/>
          </p:cNvCxnSpPr>
          <p:nvPr/>
        </p:nvCxnSpPr>
        <p:spPr>
          <a:xfrm flipH="1">
            <a:off x="2500313" y="5587167"/>
            <a:ext cx="1437842" cy="67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5E3CC0B-4215-F4BD-7737-416EF6E465AD}"/>
              </a:ext>
            </a:extLst>
          </p:cNvPr>
          <p:cNvCxnSpPr>
            <a:endCxn id="14" idx="3"/>
          </p:cNvCxnSpPr>
          <p:nvPr/>
        </p:nvCxnSpPr>
        <p:spPr>
          <a:xfrm flipH="1">
            <a:off x="2500313" y="2746255"/>
            <a:ext cx="1437842" cy="2908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6DCB02-0031-2587-0C15-0FBACD82E05F}"/>
              </a:ext>
            </a:extLst>
          </p:cNvPr>
          <p:cNvSpPr txBox="1"/>
          <p:nvPr/>
        </p:nvSpPr>
        <p:spPr>
          <a:xfrm>
            <a:off x="10058400" y="1492160"/>
            <a:ext cx="129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1. </a:t>
            </a:r>
            <a:r>
              <a:rPr lang="it-IT" sz="1200" dirty="0" err="1"/>
              <a:t>Spefici</a:t>
            </a:r>
            <a:r>
              <a:rPr lang="it-IT" sz="1200" dirty="0"/>
              <a:t> </a:t>
            </a:r>
            <a:r>
              <a:rPr lang="it-IT" sz="1200" dirty="0" err="1"/>
              <a:t>encryption</a:t>
            </a:r>
            <a:r>
              <a:rPr lang="it-IT" sz="1200" dirty="0"/>
              <a:t> </a:t>
            </a:r>
            <a:r>
              <a:rPr lang="it-IT" sz="1200" dirty="0" err="1"/>
              <a:t>algorithm</a:t>
            </a:r>
            <a:endParaRPr lang="it-IT" sz="1200" dirty="0"/>
          </a:p>
          <a:p>
            <a:r>
              <a:rPr lang="it-IT" sz="1200" dirty="0"/>
              <a:t>2.ESP </a:t>
            </a:r>
            <a:r>
              <a:rPr lang="it-IT" sz="1200" dirty="0" err="1"/>
              <a:t>requires</a:t>
            </a:r>
            <a:r>
              <a:rPr lang="it-IT" sz="1200" dirty="0"/>
              <a:t> </a:t>
            </a:r>
            <a:r>
              <a:rPr lang="it-IT" sz="1200" dirty="0" err="1"/>
              <a:t>that</a:t>
            </a:r>
            <a:r>
              <a:rPr lang="it-IT" sz="1200" dirty="0"/>
              <a:t> P.L. &amp; N.H. be </a:t>
            </a:r>
            <a:r>
              <a:rPr lang="it-IT" sz="1200" dirty="0" err="1"/>
              <a:t>alligned</a:t>
            </a:r>
            <a:r>
              <a:rPr lang="it-IT" sz="1200" dirty="0"/>
              <a:t> with 32-bit word</a:t>
            </a:r>
          </a:p>
          <a:p>
            <a:r>
              <a:rPr lang="it-IT" sz="1200" dirty="0"/>
              <a:t>3.Provide </a:t>
            </a:r>
            <a:r>
              <a:rPr lang="it-IT" sz="1200" dirty="0" err="1"/>
              <a:t>partial</a:t>
            </a:r>
            <a:r>
              <a:rPr lang="it-IT" sz="1200" dirty="0"/>
              <a:t> </a:t>
            </a:r>
            <a:r>
              <a:rPr lang="it-IT" sz="1200" dirty="0" err="1"/>
              <a:t>traffic-fow</a:t>
            </a:r>
            <a:r>
              <a:rPr lang="it-IT" sz="1200" dirty="0"/>
              <a:t> </a:t>
            </a:r>
            <a:r>
              <a:rPr lang="it-IT" sz="1200" dirty="0" err="1"/>
              <a:t>confidentiality</a:t>
            </a:r>
            <a:endParaRPr lang="it-IT" sz="1200" dirty="0"/>
          </a:p>
          <a:p>
            <a:endParaRPr lang="it-IT" sz="1200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1ED642B-DACE-8C08-DA35-60B26335172B}"/>
              </a:ext>
            </a:extLst>
          </p:cNvPr>
          <p:cNvCxnSpPr>
            <a:endCxn id="19" idx="1"/>
          </p:cNvCxnSpPr>
          <p:nvPr/>
        </p:nvCxnSpPr>
        <p:spPr>
          <a:xfrm>
            <a:off x="8551718" y="2205588"/>
            <a:ext cx="1506682" cy="348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AC80A63-5A3A-61C8-3BB1-1ED69EE46A34}"/>
              </a:ext>
            </a:extLst>
          </p:cNvPr>
          <p:cNvCxnSpPr>
            <a:endCxn id="19" idx="1"/>
          </p:cNvCxnSpPr>
          <p:nvPr/>
        </p:nvCxnSpPr>
        <p:spPr>
          <a:xfrm flipV="1">
            <a:off x="8551718" y="2553989"/>
            <a:ext cx="1506682" cy="2454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9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5BB88F-96E3-71E6-823A-04EC5522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it-IT" sz="4800"/>
              <a:t>Padding	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0FDE37-3200-0BEC-8817-661A4045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it-IT" sz="1100"/>
              <a:t>The Padding Field serves several purposes:</a:t>
            </a:r>
          </a:p>
          <a:p>
            <a:pPr lvl="1"/>
            <a:r>
              <a:rPr lang="it-IT" sz="1100"/>
              <a:t>Expand the plaintext</a:t>
            </a:r>
          </a:p>
          <a:p>
            <a:r>
              <a:rPr lang="it-IT" sz="1100"/>
              <a:t>Assure the allignment between Pad lenght and Next Header</a:t>
            </a:r>
          </a:p>
          <a:p>
            <a:r>
              <a:rPr lang="it-IT" sz="1100"/>
              <a:t>Concealing real lenght of the payload</a:t>
            </a:r>
          </a:p>
          <a:p>
            <a:r>
              <a:rPr lang="it-IT" sz="1100"/>
              <a:t>Anti-Replay Service</a:t>
            </a:r>
          </a:p>
          <a:p>
            <a:pPr lvl="1"/>
            <a:r>
              <a:rPr lang="it-IT" sz="1100"/>
              <a:t>When a new SA is established, the sender initializes a sequence number counter to 0.</a:t>
            </a:r>
          </a:p>
          <a:p>
            <a:pPr lvl="1"/>
            <a:r>
              <a:rPr lang="it-IT" sz="1100"/>
              <a:t>Each time a packet is sent to this SA, the sender increments the counter and places the value in the Sequence Number field.</a:t>
            </a:r>
          </a:p>
          <a:p>
            <a:pPr lvl="1"/>
            <a:r>
              <a:rPr lang="it-IT" sz="1100"/>
              <a:t>The receiver implement a window W, with default of W=64.</a:t>
            </a:r>
          </a:p>
          <a:p>
            <a:pPr lvl="1"/>
            <a:r>
              <a:rPr lang="it-IT" sz="1100"/>
              <a:t>For any packet with a sequence number of N – W + 1 to N that has been correctly received, the corresponding slot in the window is marked.</a:t>
            </a:r>
          </a:p>
        </p:txBody>
      </p:sp>
      <p:pic>
        <p:nvPicPr>
          <p:cNvPr id="7170" name="Picture 2" descr="Solved The anti-replay mechanism of IPsec is as illustrated | Chegg.com">
            <a:extLst>
              <a:ext uri="{FF2B5EF4-FFF2-40B4-BE49-F238E27FC236}">
                <a16:creationId xmlns:a16="http://schemas.microsoft.com/office/drawing/2014/main" id="{82FE9DE1-E9FA-7F80-064E-293EE006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673975"/>
            <a:ext cx="5150277" cy="33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37F43-372D-77EB-BC32-3347003D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needs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0CEB48-64BA-28CD-55F4-AFE6552E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application</a:t>
            </a:r>
            <a:r>
              <a:rPr lang="it-IT" dirty="0"/>
              <a:t> security </a:t>
            </a:r>
            <a:r>
              <a:rPr lang="it-IT" dirty="0" err="1"/>
              <a:t>mechanisms</a:t>
            </a:r>
            <a:r>
              <a:rPr lang="it-IT" dirty="0"/>
              <a:t> for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applications</a:t>
            </a:r>
            <a:r>
              <a:rPr lang="it-IT" dirty="0"/>
              <a:t> (S/MIME,PGP, Kerberos, Secure </a:t>
            </a:r>
            <a:r>
              <a:rPr lang="it-IT" dirty="0" err="1"/>
              <a:t>Socket</a:t>
            </a:r>
            <a:r>
              <a:rPr lang="it-IT" dirty="0"/>
              <a:t> Server,…)</a:t>
            </a:r>
          </a:p>
          <a:p>
            <a:r>
              <a:rPr lang="it-IT" dirty="0"/>
              <a:t>Users </a:t>
            </a:r>
            <a:r>
              <a:rPr lang="it-IT" dirty="0" err="1"/>
              <a:t>have</a:t>
            </a:r>
            <a:r>
              <a:rPr lang="it-IT" dirty="0"/>
              <a:t> security </a:t>
            </a:r>
            <a:r>
              <a:rPr lang="it-IT" dirty="0" err="1"/>
              <a:t>concerns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cut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multiple </a:t>
            </a:r>
            <a:r>
              <a:rPr lang="it-IT" dirty="0" err="1"/>
              <a:t>protocols</a:t>
            </a:r>
            <a:endParaRPr lang="it-IT" dirty="0"/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implementing</a:t>
            </a:r>
            <a:r>
              <a:rPr lang="it-IT" dirty="0"/>
              <a:t> security </a:t>
            </a:r>
            <a:r>
              <a:rPr lang="it-IT" dirty="0" err="1"/>
              <a:t>at</a:t>
            </a:r>
            <a:r>
              <a:rPr lang="it-IT" dirty="0"/>
              <a:t> IP </a:t>
            </a:r>
            <a:r>
              <a:rPr lang="it-IT" dirty="0" err="1"/>
              <a:t>level</a:t>
            </a:r>
            <a:r>
              <a:rPr lang="it-IT" dirty="0"/>
              <a:t>? -&gt;</a:t>
            </a:r>
            <a:r>
              <a:rPr lang="it-IT" dirty="0" err="1"/>
              <a:t>ensure</a:t>
            </a:r>
            <a:r>
              <a:rPr lang="it-IT" dirty="0"/>
              <a:t> secure networking </a:t>
            </a:r>
            <a:r>
              <a:rPr lang="it-IT" dirty="0" err="1"/>
              <a:t>also</a:t>
            </a:r>
            <a:r>
              <a:rPr lang="it-IT" dirty="0"/>
              <a:t> for security </a:t>
            </a:r>
            <a:r>
              <a:rPr lang="it-IT" dirty="0" err="1"/>
              <a:t>ignorant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endParaRPr lang="it-IT" dirty="0"/>
          </a:p>
          <a:p>
            <a:r>
              <a:rPr lang="it-IT" dirty="0"/>
              <a:t>IP-</a:t>
            </a:r>
            <a:r>
              <a:rPr lang="it-IT" dirty="0" err="1"/>
              <a:t>level</a:t>
            </a:r>
            <a:r>
              <a:rPr lang="it-IT" dirty="0"/>
              <a:t> security </a:t>
            </a:r>
            <a:r>
              <a:rPr lang="it-IT" dirty="0" err="1"/>
              <a:t>encompasses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Authentication</a:t>
            </a:r>
          </a:p>
          <a:p>
            <a:pPr lvl="1"/>
            <a:r>
              <a:rPr lang="it-IT" dirty="0" err="1"/>
              <a:t>Confidentiality</a:t>
            </a:r>
            <a:endParaRPr lang="it-IT" dirty="0"/>
          </a:p>
          <a:p>
            <a:pPr lvl="1"/>
            <a:r>
              <a:rPr lang="it-IT" dirty="0"/>
              <a:t>Key management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22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7DDBD-7617-99BA-2631-F172E2F7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IPsec Tunnel Mode vs. Transport Mode | Twingate">
            <a:extLst>
              <a:ext uri="{FF2B5EF4-FFF2-40B4-BE49-F238E27FC236}">
                <a16:creationId xmlns:a16="http://schemas.microsoft.com/office/drawing/2014/main" id="{96707C60-698D-00DD-7244-1C9D2A3E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81225"/>
            <a:ext cx="7620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4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62DC0-DD88-00CA-E820-36FED861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Transport</a:t>
            </a:r>
            <a:r>
              <a:rPr lang="it-IT" dirty="0"/>
              <a:t> Mode ESP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39982-79AC-8658-76FB-73E37F00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To </a:t>
            </a:r>
            <a:r>
              <a:rPr lang="it-IT" dirty="0" err="1"/>
              <a:t>enrcypt</a:t>
            </a:r>
            <a:r>
              <a:rPr lang="it-IT" dirty="0"/>
              <a:t> and </a:t>
            </a:r>
            <a:r>
              <a:rPr lang="it-IT" dirty="0" err="1"/>
              <a:t>optionally</a:t>
            </a:r>
            <a:r>
              <a:rPr lang="it-IT" dirty="0"/>
              <a:t> </a:t>
            </a:r>
            <a:r>
              <a:rPr lang="it-IT" dirty="0" err="1"/>
              <a:t>authenticate</a:t>
            </a:r>
            <a:r>
              <a:rPr lang="it-IT" dirty="0"/>
              <a:t> data </a:t>
            </a:r>
            <a:r>
              <a:rPr lang="it-IT" dirty="0" err="1"/>
              <a:t>carried</a:t>
            </a:r>
            <a:r>
              <a:rPr lang="it-IT" dirty="0"/>
              <a:t> by IP</a:t>
            </a:r>
          </a:p>
          <a:p>
            <a:r>
              <a:rPr lang="it-IT" dirty="0"/>
              <a:t>At the source, the </a:t>
            </a:r>
            <a:r>
              <a:rPr lang="it-IT" dirty="0" err="1"/>
              <a:t>block</a:t>
            </a:r>
            <a:r>
              <a:rPr lang="it-IT" dirty="0"/>
              <a:t> of data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encrypted</a:t>
            </a:r>
            <a:r>
              <a:rPr lang="it-IT" dirty="0"/>
              <a:t> and the </a:t>
            </a:r>
            <a:r>
              <a:rPr lang="it-IT" dirty="0" err="1"/>
              <a:t>plaintext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block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replaced</a:t>
            </a:r>
            <a:r>
              <a:rPr lang="it-IT" dirty="0"/>
              <a:t> with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cyphertext</a:t>
            </a:r>
            <a:r>
              <a:rPr lang="it-IT" dirty="0"/>
              <a:t> to </a:t>
            </a:r>
            <a:r>
              <a:rPr lang="it-IT" dirty="0" err="1"/>
              <a:t>form</a:t>
            </a:r>
            <a:r>
              <a:rPr lang="it-IT" dirty="0"/>
              <a:t> the IP </a:t>
            </a:r>
            <a:r>
              <a:rPr lang="it-IT" dirty="0" err="1"/>
              <a:t>packet</a:t>
            </a:r>
            <a:r>
              <a:rPr lang="it-IT" dirty="0"/>
              <a:t> for transmission. Authentication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added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option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selected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routed</a:t>
            </a:r>
            <a:r>
              <a:rPr lang="it-IT" dirty="0"/>
              <a:t> to the </a:t>
            </a:r>
            <a:r>
              <a:rPr lang="it-IT" dirty="0" err="1"/>
              <a:t>destination</a:t>
            </a:r>
            <a:r>
              <a:rPr lang="it-IT" dirty="0"/>
              <a:t>. </a:t>
            </a:r>
            <a:r>
              <a:rPr lang="it-IT" dirty="0" err="1"/>
              <a:t>Each</a:t>
            </a:r>
            <a:r>
              <a:rPr lang="it-IT" dirty="0"/>
              <a:t> intermediate router </a:t>
            </a:r>
            <a:r>
              <a:rPr lang="it-IT" dirty="0" err="1"/>
              <a:t>needs</a:t>
            </a:r>
            <a:r>
              <a:rPr lang="it-IT" dirty="0"/>
              <a:t> to </a:t>
            </a:r>
            <a:r>
              <a:rPr lang="it-IT" dirty="0" err="1"/>
              <a:t>examine</a:t>
            </a:r>
            <a:r>
              <a:rPr lang="it-IT" dirty="0"/>
              <a:t> and </a:t>
            </a:r>
            <a:r>
              <a:rPr lang="it-IT" dirty="0" err="1"/>
              <a:t>process</a:t>
            </a:r>
            <a:r>
              <a:rPr lang="it-IT" dirty="0"/>
              <a:t> the IP </a:t>
            </a:r>
            <a:r>
              <a:rPr lang="it-IT" dirty="0" err="1"/>
              <a:t>header</a:t>
            </a:r>
            <a:r>
              <a:rPr lang="it-IT" dirty="0"/>
              <a:t> plus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plaintext</a:t>
            </a:r>
            <a:r>
              <a:rPr lang="it-IT" dirty="0"/>
              <a:t> </a:t>
            </a:r>
            <a:r>
              <a:rPr lang="it-IT" dirty="0" err="1"/>
              <a:t>Ip</a:t>
            </a:r>
            <a:r>
              <a:rPr lang="it-IT" dirty="0"/>
              <a:t> extension </a:t>
            </a:r>
            <a:r>
              <a:rPr lang="it-IT" dirty="0" err="1"/>
              <a:t>headers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examine</a:t>
            </a:r>
            <a:r>
              <a:rPr lang="it-IT" dirty="0"/>
              <a:t> the </a:t>
            </a:r>
            <a:r>
              <a:rPr lang="it-IT" dirty="0" err="1"/>
              <a:t>cyphertext</a:t>
            </a:r>
            <a:r>
              <a:rPr lang="it-IT" dirty="0"/>
              <a:t>.</a:t>
            </a:r>
          </a:p>
          <a:p>
            <a:r>
              <a:rPr lang="it-IT" dirty="0"/>
              <a:t>The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node</a:t>
            </a:r>
            <a:r>
              <a:rPr lang="it-IT" dirty="0"/>
              <a:t> </a:t>
            </a:r>
            <a:r>
              <a:rPr lang="it-IT" dirty="0" err="1"/>
              <a:t>examines</a:t>
            </a:r>
            <a:r>
              <a:rPr lang="it-IT" dirty="0"/>
              <a:t> and </a:t>
            </a:r>
            <a:r>
              <a:rPr lang="it-IT" dirty="0" err="1"/>
              <a:t>processes</a:t>
            </a:r>
            <a:r>
              <a:rPr lang="it-IT" dirty="0"/>
              <a:t> the IP </a:t>
            </a:r>
            <a:r>
              <a:rPr lang="it-IT" dirty="0" err="1"/>
              <a:t>header</a:t>
            </a:r>
            <a:r>
              <a:rPr lang="it-IT" dirty="0"/>
              <a:t> plus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plaintext</a:t>
            </a:r>
            <a:r>
              <a:rPr lang="it-IT" dirty="0"/>
              <a:t> IP extension </a:t>
            </a:r>
            <a:r>
              <a:rPr lang="it-IT" dirty="0" err="1"/>
              <a:t>headers</a:t>
            </a:r>
            <a:r>
              <a:rPr lang="it-IT" dirty="0"/>
              <a:t>. </a:t>
            </a:r>
            <a:r>
              <a:rPr lang="it-IT" dirty="0" err="1"/>
              <a:t>Then</a:t>
            </a:r>
            <a:r>
              <a:rPr lang="it-IT" dirty="0"/>
              <a:t>, on the </a:t>
            </a:r>
            <a:r>
              <a:rPr lang="it-IT" dirty="0" err="1"/>
              <a:t>basis</a:t>
            </a:r>
            <a:r>
              <a:rPr lang="it-IT" dirty="0"/>
              <a:t> of the SPI in the ESP </a:t>
            </a:r>
            <a:r>
              <a:rPr lang="it-IT" dirty="0" err="1"/>
              <a:t>header</a:t>
            </a:r>
            <a:r>
              <a:rPr lang="it-IT" dirty="0"/>
              <a:t>, the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node</a:t>
            </a:r>
            <a:r>
              <a:rPr lang="it-IT" dirty="0"/>
              <a:t> </a:t>
            </a:r>
            <a:r>
              <a:rPr lang="it-IT" dirty="0" err="1"/>
              <a:t>decrypts</a:t>
            </a:r>
            <a:r>
              <a:rPr lang="it-IT" dirty="0"/>
              <a:t> the remainder of the </a:t>
            </a:r>
            <a:r>
              <a:rPr lang="it-IT" dirty="0" err="1"/>
              <a:t>packet</a:t>
            </a:r>
            <a:r>
              <a:rPr lang="it-IT" dirty="0"/>
              <a:t> to </a:t>
            </a:r>
            <a:r>
              <a:rPr lang="it-IT" dirty="0" err="1"/>
              <a:t>recover</a:t>
            </a:r>
            <a:r>
              <a:rPr lang="it-IT" dirty="0"/>
              <a:t> the </a:t>
            </a:r>
            <a:r>
              <a:rPr lang="it-IT" dirty="0" err="1"/>
              <a:t>plaintext</a:t>
            </a:r>
            <a:r>
              <a:rPr lang="it-IT" dirty="0"/>
              <a:t> </a:t>
            </a:r>
            <a:r>
              <a:rPr lang="it-IT" dirty="0" err="1"/>
              <a:t>transport-layer</a:t>
            </a:r>
            <a:r>
              <a:rPr lang="it-IT" dirty="0"/>
              <a:t> </a:t>
            </a:r>
            <a:r>
              <a:rPr lang="it-IT" dirty="0" err="1"/>
              <a:t>segment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07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24B44-EB6F-F048-C98C-DBF7C2C6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7FBC1E-1B1C-420E-8310-2CC33212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079171"/>
            <a:ext cx="11916228" cy="89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9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79CD5-20D2-9B21-D75C-C3733491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Tunnel Mode ESP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59318E-F610-B830-E10A-6C09A7E5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encrypt</a:t>
            </a:r>
            <a:r>
              <a:rPr lang="it-IT" dirty="0"/>
              <a:t> an </a:t>
            </a:r>
            <a:r>
              <a:rPr lang="it-IT" dirty="0" err="1"/>
              <a:t>entire</a:t>
            </a:r>
            <a:r>
              <a:rPr lang="it-IT" dirty="0"/>
              <a:t> IP </a:t>
            </a:r>
            <a:r>
              <a:rPr lang="it-IT" dirty="0" err="1"/>
              <a:t>packet</a:t>
            </a:r>
            <a:r>
              <a:rPr lang="it-IT" dirty="0"/>
              <a:t>. The ESP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prefixed</a:t>
            </a:r>
            <a:r>
              <a:rPr lang="it-IT" dirty="0"/>
              <a:t> to the </a:t>
            </a:r>
            <a:r>
              <a:rPr lang="it-IT" dirty="0" err="1"/>
              <a:t>paclet</a:t>
            </a:r>
            <a:r>
              <a:rPr lang="it-IT" dirty="0"/>
              <a:t> d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packet</a:t>
            </a:r>
            <a:r>
              <a:rPr lang="it-IT" dirty="0"/>
              <a:t> plus the ESP trailer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encrypted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counter </a:t>
            </a:r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.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to </a:t>
            </a:r>
            <a:r>
              <a:rPr lang="it-IT" dirty="0" err="1"/>
              <a:t>encapsulate</a:t>
            </a:r>
            <a:r>
              <a:rPr lang="it-IT" dirty="0"/>
              <a:t> 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err="1"/>
              <a:t>block</a:t>
            </a:r>
            <a:r>
              <a:rPr lang="it-IT" dirty="0"/>
              <a:t> (ESP </a:t>
            </a:r>
            <a:r>
              <a:rPr lang="it-IT" dirty="0" err="1"/>
              <a:t>header</a:t>
            </a:r>
            <a:r>
              <a:rPr lang="it-IT" dirty="0"/>
              <a:t> +  </a:t>
            </a:r>
            <a:r>
              <a:rPr lang="it-IT" dirty="0" err="1"/>
              <a:t>cyphertext</a:t>
            </a:r>
            <a:r>
              <a:rPr lang="it-IT" dirty="0"/>
              <a:t> + Authentication Data) with a new IP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contain</a:t>
            </a:r>
            <a:r>
              <a:rPr lang="it-IT" dirty="0"/>
              <a:t> </a:t>
            </a:r>
            <a:r>
              <a:rPr lang="it-IT" dirty="0" err="1"/>
              <a:t>sufficient</a:t>
            </a:r>
            <a:r>
              <a:rPr lang="it-IT" dirty="0"/>
              <a:t> information for </a:t>
            </a:r>
            <a:r>
              <a:rPr lang="it-IT" dirty="0" err="1"/>
              <a:t>routing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for </a:t>
            </a:r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.</a:t>
            </a:r>
          </a:p>
          <a:p>
            <a:r>
              <a:rPr lang="it-IT" dirty="0"/>
              <a:t>Tunnel mode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useful</a:t>
            </a:r>
            <a:r>
              <a:rPr lang="it-IT" dirty="0"/>
              <a:t> in </a:t>
            </a:r>
            <a:r>
              <a:rPr lang="it-IT" dirty="0" err="1"/>
              <a:t>configurations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include a firewall or </a:t>
            </a:r>
            <a:r>
              <a:rPr lang="it-IT" dirty="0" err="1"/>
              <a:t>other</a:t>
            </a:r>
            <a:r>
              <a:rPr lang="it-IT" dirty="0"/>
              <a:t> sort of security gateway. </a:t>
            </a:r>
            <a:r>
              <a:rPr lang="it-IT" dirty="0" err="1"/>
              <a:t>Encryption</a:t>
            </a:r>
            <a:r>
              <a:rPr lang="it-IT" dirty="0"/>
              <a:t> </a:t>
            </a:r>
            <a:r>
              <a:rPr lang="it-IT" dirty="0" err="1"/>
              <a:t>occurrs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security gateway and the </a:t>
            </a:r>
            <a:r>
              <a:rPr lang="it-IT" dirty="0" err="1"/>
              <a:t>external</a:t>
            </a:r>
            <a:r>
              <a:rPr lang="it-IT" dirty="0"/>
              <a:t> network or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security gateways.</a:t>
            </a:r>
          </a:p>
        </p:txBody>
      </p:sp>
    </p:spTree>
    <p:extLst>
      <p:ext uri="{BB962C8B-B14F-4D97-AF65-F5344CB8AC3E}">
        <p14:creationId xmlns:p14="http://schemas.microsoft.com/office/powerpoint/2010/main" val="325012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5EE-CEE4-5FD8-A6DB-67D238A3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 descr="IP Security (IPSec protocol) - ppt video online download">
            <a:extLst>
              <a:ext uri="{FF2B5EF4-FFF2-40B4-BE49-F238E27FC236}">
                <a16:creationId xmlns:a16="http://schemas.microsoft.com/office/drawing/2014/main" id="{AB10B245-83CF-1305-ABA8-C2710746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E23B3-3B84-1D4B-1B0B-191B6D1F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Combining</a:t>
            </a:r>
            <a:r>
              <a:rPr lang="it-IT" dirty="0"/>
              <a:t> Security </a:t>
            </a:r>
            <a:r>
              <a:rPr lang="it-IT" dirty="0" err="1"/>
              <a:t>Associations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AB307D-9491-9A89-81FE-527A637F4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An SA can </a:t>
            </a:r>
            <a:r>
              <a:rPr lang="it-IT" dirty="0" err="1"/>
              <a:t>implement</a:t>
            </a:r>
            <a:r>
              <a:rPr lang="it-IT" dirty="0"/>
              <a:t> </a:t>
            </a:r>
            <a:r>
              <a:rPr lang="it-IT" dirty="0" err="1"/>
              <a:t>either</a:t>
            </a:r>
            <a:r>
              <a:rPr lang="it-IT" dirty="0"/>
              <a:t> the AH or ESP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.</a:t>
            </a:r>
          </a:p>
          <a:p>
            <a:r>
              <a:rPr lang="it-IT" dirty="0"/>
              <a:t>Multiple </a:t>
            </a:r>
            <a:r>
              <a:rPr lang="it-IT" dirty="0" err="1"/>
              <a:t>SAs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employed</a:t>
            </a:r>
            <a:r>
              <a:rPr lang="it-IT" dirty="0"/>
              <a:t> for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traffic</a:t>
            </a:r>
            <a:r>
              <a:rPr lang="it-IT" dirty="0"/>
              <a:t> flow to </a:t>
            </a:r>
            <a:r>
              <a:rPr lang="it-IT" dirty="0" err="1"/>
              <a:t>achieve</a:t>
            </a:r>
            <a:r>
              <a:rPr lang="it-IT" dirty="0"/>
              <a:t> the </a:t>
            </a:r>
            <a:r>
              <a:rPr lang="it-IT" dirty="0" err="1"/>
              <a:t>desired</a:t>
            </a:r>
            <a:r>
              <a:rPr lang="it-IT" dirty="0"/>
              <a:t> IPSec services.</a:t>
            </a:r>
          </a:p>
          <a:p>
            <a:r>
              <a:rPr lang="it-IT" dirty="0"/>
              <a:t>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b="1" i="1" dirty="0"/>
              <a:t>Security Association Bundle </a:t>
            </a:r>
            <a:r>
              <a:rPr lang="it-IT" dirty="0" err="1"/>
              <a:t>refers</a:t>
            </a:r>
            <a:r>
              <a:rPr lang="it-IT" dirty="0"/>
              <a:t> to a </a:t>
            </a:r>
            <a:r>
              <a:rPr lang="it-IT" dirty="0" err="1"/>
              <a:t>suquence</a:t>
            </a:r>
            <a:r>
              <a:rPr lang="it-IT" dirty="0"/>
              <a:t> of </a:t>
            </a:r>
            <a:r>
              <a:rPr lang="it-IT" dirty="0" err="1"/>
              <a:t>SAs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traffic</a:t>
            </a:r>
            <a:r>
              <a:rPr lang="it-IT" dirty="0"/>
              <a:t> must be </a:t>
            </a:r>
            <a:r>
              <a:rPr lang="it-IT" dirty="0" err="1"/>
              <a:t>processed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a </a:t>
            </a:r>
            <a:r>
              <a:rPr lang="it-IT" dirty="0" err="1"/>
              <a:t>desired</a:t>
            </a:r>
            <a:r>
              <a:rPr lang="it-IT" dirty="0"/>
              <a:t> set of IPSec Services.</a:t>
            </a:r>
          </a:p>
          <a:p>
            <a:r>
              <a:rPr lang="it-IT" dirty="0" err="1"/>
              <a:t>SAs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combined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bundles in 2 ways:</a:t>
            </a:r>
          </a:p>
          <a:p>
            <a:pPr lvl="2"/>
            <a:r>
              <a:rPr lang="it-IT" b="1" dirty="0" err="1"/>
              <a:t>Transport</a:t>
            </a:r>
            <a:r>
              <a:rPr lang="it-IT" b="1" dirty="0"/>
              <a:t> </a:t>
            </a:r>
            <a:r>
              <a:rPr lang="it-IT" b="1" dirty="0" err="1"/>
              <a:t>adjacency</a:t>
            </a:r>
            <a:r>
              <a:rPr lang="it-IT" dirty="0"/>
              <a:t>: </a:t>
            </a:r>
            <a:r>
              <a:rPr lang="it-IT" dirty="0" err="1"/>
              <a:t>applying</a:t>
            </a:r>
            <a:r>
              <a:rPr lang="it-IT" dirty="0"/>
              <a:t> more </a:t>
            </a:r>
            <a:r>
              <a:rPr lang="it-IT" dirty="0" err="1"/>
              <a:t>than</a:t>
            </a:r>
            <a:r>
              <a:rPr lang="it-IT" dirty="0"/>
              <a:t> one security </a:t>
            </a:r>
            <a:r>
              <a:rPr lang="it-IT" dirty="0" err="1"/>
              <a:t>protocol</a:t>
            </a:r>
            <a:r>
              <a:rPr lang="it-IT" dirty="0"/>
              <a:t> to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iP</a:t>
            </a:r>
            <a:r>
              <a:rPr lang="it-IT" dirty="0"/>
              <a:t> </a:t>
            </a:r>
            <a:r>
              <a:rPr lang="it-IT" dirty="0" err="1"/>
              <a:t>paclet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invoking</a:t>
            </a:r>
            <a:r>
              <a:rPr lang="it-IT" dirty="0"/>
              <a:t> tunneling</a:t>
            </a:r>
          </a:p>
          <a:p>
            <a:pPr lvl="2"/>
            <a:r>
              <a:rPr lang="it-IT" b="1" dirty="0" err="1"/>
              <a:t>Iterated</a:t>
            </a:r>
            <a:r>
              <a:rPr lang="it-IT" b="1" dirty="0"/>
              <a:t> tunneling</a:t>
            </a:r>
            <a:r>
              <a:rPr lang="it-IT" dirty="0"/>
              <a:t>: multiple </a:t>
            </a:r>
            <a:r>
              <a:rPr lang="it-IT" dirty="0" err="1"/>
              <a:t>layers</a:t>
            </a:r>
            <a:r>
              <a:rPr lang="it-IT" dirty="0"/>
              <a:t> of security </a:t>
            </a:r>
            <a:r>
              <a:rPr lang="it-IT" dirty="0" err="1"/>
              <a:t>protocols</a:t>
            </a:r>
            <a:r>
              <a:rPr lang="it-IT" dirty="0"/>
              <a:t> </a:t>
            </a:r>
            <a:r>
              <a:rPr lang="it-IT" dirty="0" err="1"/>
              <a:t>effected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IP tunneling. </a:t>
            </a:r>
            <a:r>
              <a:rPr lang="it-IT" dirty="0" err="1"/>
              <a:t>Allows</a:t>
            </a:r>
            <a:r>
              <a:rPr lang="it-IT" dirty="0"/>
              <a:t> multiple </a:t>
            </a:r>
            <a:r>
              <a:rPr lang="it-IT" dirty="0" err="1"/>
              <a:t>levels</a:t>
            </a:r>
            <a:r>
              <a:rPr lang="it-IT" dirty="0"/>
              <a:t> of nesting.</a:t>
            </a:r>
          </a:p>
          <a:p>
            <a:pPr lvl="1"/>
            <a:r>
              <a:rPr lang="it-IT" dirty="0"/>
              <a:t>The 2 </a:t>
            </a:r>
            <a:r>
              <a:rPr lang="it-IT" dirty="0" err="1"/>
              <a:t>approaches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combined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42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8A9F31-20AF-6307-CF11-92B60E2B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Authentication + </a:t>
            </a:r>
            <a:r>
              <a:rPr lang="it-IT" dirty="0" err="1"/>
              <a:t>Confidentiality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87F8AE-A7D3-2CA8-9A79-4FA74535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The user first </a:t>
            </a:r>
            <a:r>
              <a:rPr lang="it-IT" dirty="0" err="1"/>
              <a:t>applies</a:t>
            </a:r>
            <a:r>
              <a:rPr lang="it-IT" dirty="0"/>
              <a:t> ESP to the data to be </a:t>
            </a:r>
            <a:r>
              <a:rPr lang="it-IT" dirty="0" err="1"/>
              <a:t>protected</a:t>
            </a:r>
            <a:r>
              <a:rPr lang="it-IT" dirty="0"/>
              <a:t> and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appends</a:t>
            </a:r>
            <a:r>
              <a:rPr lang="it-IT" dirty="0"/>
              <a:t> the </a:t>
            </a:r>
            <a:r>
              <a:rPr lang="it-IT" dirty="0" err="1"/>
              <a:t>authenticatoin</a:t>
            </a:r>
            <a:r>
              <a:rPr lang="it-IT" dirty="0"/>
              <a:t> data field.</a:t>
            </a:r>
          </a:p>
          <a:p>
            <a:pPr lvl="1"/>
            <a:r>
              <a:rPr lang="it-IT" b="1" dirty="0" err="1"/>
              <a:t>Transport</a:t>
            </a:r>
            <a:r>
              <a:rPr lang="it-IT" b="1" dirty="0"/>
              <a:t> mode ESP</a:t>
            </a:r>
            <a:r>
              <a:rPr lang="it-IT" dirty="0"/>
              <a:t>: authentication and </a:t>
            </a:r>
            <a:r>
              <a:rPr lang="it-IT" dirty="0" err="1"/>
              <a:t>encryption</a:t>
            </a:r>
            <a:r>
              <a:rPr lang="it-IT" dirty="0"/>
              <a:t> </a:t>
            </a:r>
            <a:r>
              <a:rPr lang="it-IT" dirty="0" err="1"/>
              <a:t>apply</a:t>
            </a:r>
            <a:r>
              <a:rPr lang="it-IT" dirty="0"/>
              <a:t> to the IP payload </a:t>
            </a:r>
            <a:r>
              <a:rPr lang="it-IT" dirty="0" err="1"/>
              <a:t>delivered</a:t>
            </a:r>
            <a:r>
              <a:rPr lang="it-IT" dirty="0"/>
              <a:t> to the </a:t>
            </a:r>
            <a:r>
              <a:rPr lang="it-IT" dirty="0" err="1"/>
              <a:t>host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the IP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protected</a:t>
            </a:r>
            <a:endParaRPr lang="it-IT" dirty="0"/>
          </a:p>
          <a:p>
            <a:pPr lvl="1"/>
            <a:r>
              <a:rPr lang="it-IT" b="1" dirty="0"/>
              <a:t>Tunnel mode ESP</a:t>
            </a:r>
            <a:r>
              <a:rPr lang="it-IT" dirty="0"/>
              <a:t>: Authentication </a:t>
            </a:r>
            <a:r>
              <a:rPr lang="it-IT" dirty="0" err="1"/>
              <a:t>applies</a:t>
            </a:r>
            <a:r>
              <a:rPr lang="it-IT" dirty="0"/>
              <a:t> to the </a:t>
            </a:r>
            <a:r>
              <a:rPr lang="it-IT" dirty="0" err="1"/>
              <a:t>entire</a:t>
            </a:r>
            <a:r>
              <a:rPr lang="it-IT" dirty="0"/>
              <a:t> IP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delivered</a:t>
            </a:r>
            <a:r>
              <a:rPr lang="it-IT" dirty="0"/>
              <a:t> to the </a:t>
            </a:r>
            <a:r>
              <a:rPr lang="it-IT" dirty="0" err="1"/>
              <a:t>outer</a:t>
            </a:r>
            <a:r>
              <a:rPr lang="it-IT" dirty="0"/>
              <a:t> IP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address</a:t>
            </a:r>
            <a:r>
              <a:rPr lang="it-IT" dirty="0"/>
              <a:t> (e.g. a firewall) and authentication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destination</a:t>
            </a:r>
            <a:r>
              <a:rPr lang="it-IT" dirty="0"/>
              <a:t>. 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err="1"/>
              <a:t>inner</a:t>
            </a:r>
            <a:r>
              <a:rPr lang="it-IT" dirty="0"/>
              <a:t> IP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protected</a:t>
            </a:r>
            <a:r>
              <a:rPr lang="it-IT" dirty="0"/>
              <a:t> by the privacy </a:t>
            </a:r>
            <a:r>
              <a:rPr lang="it-IT" dirty="0" err="1"/>
              <a:t>mechanism</a:t>
            </a:r>
            <a:r>
              <a:rPr lang="it-IT" dirty="0"/>
              <a:t> for delivery to the </a:t>
            </a:r>
            <a:r>
              <a:rPr lang="it-IT" dirty="0" err="1"/>
              <a:t>inner</a:t>
            </a:r>
            <a:r>
              <a:rPr lang="it-IT" dirty="0"/>
              <a:t> IP </a:t>
            </a:r>
            <a:r>
              <a:rPr lang="it-IT" dirty="0" err="1"/>
              <a:t>destination</a:t>
            </a:r>
            <a:endParaRPr lang="it-IT" dirty="0"/>
          </a:p>
          <a:p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Adjacency</a:t>
            </a:r>
            <a:endParaRPr lang="it-IT" dirty="0"/>
          </a:p>
          <a:p>
            <a:pPr lvl="1"/>
            <a:r>
              <a:rPr lang="it-IT" dirty="0" err="1"/>
              <a:t>Another</a:t>
            </a:r>
            <a:r>
              <a:rPr lang="it-IT" dirty="0"/>
              <a:t> way to </a:t>
            </a:r>
            <a:r>
              <a:rPr lang="it-IT" dirty="0" err="1"/>
              <a:t>apply</a:t>
            </a:r>
            <a:r>
              <a:rPr lang="it-IT" dirty="0"/>
              <a:t> authentication after </a:t>
            </a:r>
            <a:r>
              <a:rPr lang="it-IT" dirty="0" err="1"/>
              <a:t>encryption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use 2 </a:t>
            </a:r>
            <a:r>
              <a:rPr lang="it-IT" dirty="0" err="1"/>
              <a:t>bundled</a:t>
            </a:r>
            <a:r>
              <a:rPr lang="it-IT" dirty="0"/>
              <a:t> </a:t>
            </a:r>
            <a:r>
              <a:rPr lang="it-IT" dirty="0" err="1"/>
              <a:t>transport</a:t>
            </a:r>
            <a:r>
              <a:rPr lang="it-IT" dirty="0"/>
              <a:t> Sas, with the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an ESP SA and the </a:t>
            </a:r>
            <a:r>
              <a:rPr lang="it-IT" dirty="0" err="1"/>
              <a:t>outer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an AH SA. </a:t>
            </a:r>
          </a:p>
          <a:p>
            <a:pPr lvl="1"/>
            <a:r>
              <a:rPr lang="it-IT" dirty="0"/>
              <a:t>ESP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autentication</a:t>
            </a:r>
            <a:r>
              <a:rPr lang="it-IT" dirty="0"/>
              <a:t> option.</a:t>
            </a:r>
          </a:p>
          <a:p>
            <a:pPr lvl="1"/>
            <a:r>
              <a:rPr lang="it-IT" dirty="0" err="1"/>
              <a:t>Because</a:t>
            </a:r>
            <a:r>
              <a:rPr lang="it-IT" dirty="0"/>
              <a:t> the </a:t>
            </a:r>
            <a:r>
              <a:rPr lang="it-IT" dirty="0" err="1"/>
              <a:t>inner</a:t>
            </a:r>
            <a:r>
              <a:rPr lang="it-IT" dirty="0"/>
              <a:t> SA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transport</a:t>
            </a:r>
            <a:r>
              <a:rPr lang="it-IT" dirty="0"/>
              <a:t> SA, </a:t>
            </a:r>
            <a:r>
              <a:rPr lang="it-IT" dirty="0" err="1"/>
              <a:t>encryption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applied</a:t>
            </a:r>
            <a:r>
              <a:rPr lang="it-IT" dirty="0"/>
              <a:t> to the IP payload.</a:t>
            </a:r>
          </a:p>
          <a:p>
            <a:pPr lvl="1"/>
            <a:r>
              <a:rPr lang="it-IT" dirty="0" err="1"/>
              <a:t>Results</a:t>
            </a:r>
            <a:r>
              <a:rPr lang="it-IT" dirty="0"/>
              <a:t> in an IP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followed</a:t>
            </a:r>
            <a:r>
              <a:rPr lang="it-IT" dirty="0"/>
              <a:t> by an ESP.</a:t>
            </a:r>
          </a:p>
          <a:p>
            <a:pPr lvl="1"/>
            <a:r>
              <a:rPr lang="it-IT" dirty="0"/>
              <a:t>AH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applied</a:t>
            </a:r>
            <a:r>
              <a:rPr lang="it-IT" dirty="0"/>
              <a:t> in </a:t>
            </a:r>
            <a:r>
              <a:rPr lang="it-IT" dirty="0" err="1"/>
              <a:t>transport</a:t>
            </a:r>
            <a:r>
              <a:rPr lang="it-IT" dirty="0"/>
              <a:t> mode, so </a:t>
            </a:r>
            <a:r>
              <a:rPr lang="it-IT" dirty="0" err="1"/>
              <a:t>that</a:t>
            </a:r>
            <a:r>
              <a:rPr lang="it-IT" dirty="0"/>
              <a:t> authentication covers the ESP plus the </a:t>
            </a:r>
            <a:r>
              <a:rPr lang="it-IT" dirty="0" err="1"/>
              <a:t>original</a:t>
            </a:r>
            <a:r>
              <a:rPr lang="it-IT" dirty="0"/>
              <a:t> IP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except</a:t>
            </a:r>
            <a:r>
              <a:rPr lang="it-IT" dirty="0"/>
              <a:t> for </a:t>
            </a:r>
            <a:r>
              <a:rPr lang="it-IT" dirty="0" err="1"/>
              <a:t>mutable</a:t>
            </a:r>
            <a:r>
              <a:rPr lang="it-IT" dirty="0"/>
              <a:t> fields.</a:t>
            </a:r>
          </a:p>
          <a:p>
            <a:pPr lvl="1"/>
            <a:r>
              <a:rPr lang="it-IT" dirty="0" err="1"/>
              <a:t>Pros</a:t>
            </a:r>
            <a:r>
              <a:rPr lang="it-IT" dirty="0"/>
              <a:t>: authentication covers more fields, </a:t>
            </a:r>
            <a:r>
              <a:rPr lang="it-IT" dirty="0" err="1"/>
              <a:t>including</a:t>
            </a:r>
            <a:r>
              <a:rPr lang="it-IT" dirty="0"/>
              <a:t> the source and </a:t>
            </a:r>
            <a:r>
              <a:rPr lang="it-IT" dirty="0" err="1"/>
              <a:t>destination</a:t>
            </a:r>
            <a:r>
              <a:rPr lang="it-IT" dirty="0"/>
              <a:t> IP </a:t>
            </a:r>
            <a:r>
              <a:rPr lang="it-IT" dirty="0" err="1"/>
              <a:t>addresses</a:t>
            </a:r>
            <a:endParaRPr lang="it-IT" dirty="0"/>
          </a:p>
          <a:p>
            <a:pPr lvl="1"/>
            <a:r>
              <a:rPr lang="it-IT" dirty="0"/>
              <a:t>Cons: the overhead of 2 Sas versus one SA.</a:t>
            </a:r>
          </a:p>
        </p:txBody>
      </p:sp>
    </p:spTree>
    <p:extLst>
      <p:ext uri="{BB962C8B-B14F-4D97-AF65-F5344CB8AC3E}">
        <p14:creationId xmlns:p14="http://schemas.microsoft.com/office/powerpoint/2010/main" val="166878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0AE91-87F0-CDE9-8DD0-1DC1FAC9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Transport</a:t>
            </a:r>
            <a:r>
              <a:rPr lang="it-IT" dirty="0"/>
              <a:t>-Tunnel Bundle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ED352-45DE-261D-E9E6-E9C86BFF4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The use of authentication </a:t>
            </a:r>
            <a:r>
              <a:rPr lang="it-IT" dirty="0" err="1"/>
              <a:t>prior</a:t>
            </a:r>
            <a:r>
              <a:rPr lang="it-IT" dirty="0"/>
              <a:t> to </a:t>
            </a:r>
            <a:r>
              <a:rPr lang="it-IT" dirty="0" err="1"/>
              <a:t>encryption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</a:t>
            </a:r>
            <a:r>
              <a:rPr lang="it-IT" dirty="0" err="1"/>
              <a:t>preferable</a:t>
            </a:r>
            <a:r>
              <a:rPr lang="it-IT" dirty="0"/>
              <a:t> for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reasons</a:t>
            </a:r>
            <a:r>
              <a:rPr lang="it-IT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Authentication data are </a:t>
            </a:r>
            <a:r>
              <a:rPr lang="it-IT" dirty="0" err="1"/>
              <a:t>protected</a:t>
            </a:r>
            <a:r>
              <a:rPr lang="it-IT" dirty="0"/>
              <a:t> by </a:t>
            </a:r>
            <a:r>
              <a:rPr lang="it-IT" dirty="0" err="1"/>
              <a:t>encryption</a:t>
            </a:r>
            <a:endParaRPr lang="it-IT" dirty="0"/>
          </a:p>
          <a:p>
            <a:pPr marL="914400" lvl="1" indent="-457200">
              <a:buFont typeface="+mj-lt"/>
              <a:buAutoNum type="arabicPeriod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desirable</a:t>
            </a:r>
            <a:r>
              <a:rPr lang="it-IT" dirty="0"/>
              <a:t> to store the authentication information with the </a:t>
            </a:r>
            <a:r>
              <a:rPr lang="it-IT" dirty="0" err="1"/>
              <a:t>message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destination</a:t>
            </a:r>
            <a:r>
              <a:rPr lang="it-IT" dirty="0"/>
              <a:t> for </a:t>
            </a:r>
            <a:r>
              <a:rPr lang="it-IT" dirty="0" err="1"/>
              <a:t>later</a:t>
            </a:r>
            <a:r>
              <a:rPr lang="it-IT" dirty="0"/>
              <a:t> </a:t>
            </a:r>
            <a:r>
              <a:rPr lang="it-IT" dirty="0" err="1"/>
              <a:t>reference</a:t>
            </a:r>
            <a:r>
              <a:rPr lang="it-IT" dirty="0"/>
              <a:t>.</a:t>
            </a:r>
          </a:p>
          <a:p>
            <a:r>
              <a:rPr lang="it-IT" dirty="0"/>
              <a:t>An </a:t>
            </a:r>
            <a:r>
              <a:rPr lang="it-IT" dirty="0" err="1"/>
              <a:t>approach</a:t>
            </a:r>
            <a:r>
              <a:rPr lang="it-IT" dirty="0"/>
              <a:t> to </a:t>
            </a:r>
            <a:r>
              <a:rPr lang="it-IT" dirty="0" err="1"/>
              <a:t>applying</a:t>
            </a:r>
            <a:r>
              <a:rPr lang="it-IT" dirty="0"/>
              <a:t> authentication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encryption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2 </a:t>
            </a:r>
            <a:r>
              <a:rPr lang="it-IT" dirty="0" err="1"/>
              <a:t>hosts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use a bundle </a:t>
            </a:r>
            <a:r>
              <a:rPr lang="it-IT" dirty="0" err="1"/>
              <a:t>consisting</a:t>
            </a:r>
            <a:r>
              <a:rPr lang="it-IT" dirty="0"/>
              <a:t> of an </a:t>
            </a:r>
            <a:r>
              <a:rPr lang="it-IT" dirty="0" err="1"/>
              <a:t>inner</a:t>
            </a:r>
            <a:r>
              <a:rPr lang="it-IT" dirty="0"/>
              <a:t> AH </a:t>
            </a:r>
            <a:r>
              <a:rPr lang="it-IT" dirty="0" err="1"/>
              <a:t>transport</a:t>
            </a:r>
            <a:r>
              <a:rPr lang="it-IT" dirty="0"/>
              <a:t> SA and an </a:t>
            </a:r>
            <a:r>
              <a:rPr lang="it-IT" dirty="0" err="1"/>
              <a:t>outer</a:t>
            </a:r>
            <a:r>
              <a:rPr lang="it-IT" dirty="0"/>
              <a:t> ESP tunnel SA. </a:t>
            </a:r>
          </a:p>
          <a:p>
            <a:r>
              <a:rPr lang="it-IT" dirty="0"/>
              <a:t>Authentication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applied</a:t>
            </a:r>
            <a:r>
              <a:rPr lang="it-IT" dirty="0"/>
              <a:t> to the IP payload plus the IP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except</a:t>
            </a:r>
            <a:r>
              <a:rPr lang="it-IT" dirty="0"/>
              <a:t> for </a:t>
            </a:r>
            <a:r>
              <a:rPr lang="it-IT" dirty="0" err="1"/>
              <a:t>mutable</a:t>
            </a:r>
            <a:r>
              <a:rPr lang="it-IT" dirty="0"/>
              <a:t> fields. The </a:t>
            </a:r>
            <a:r>
              <a:rPr lang="it-IT" dirty="0" err="1"/>
              <a:t>resulting</a:t>
            </a:r>
            <a:r>
              <a:rPr lang="it-IT" dirty="0"/>
              <a:t> IP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processed</a:t>
            </a:r>
            <a:r>
              <a:rPr lang="it-IT" dirty="0"/>
              <a:t> in tunnel mode by ESP. The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err="1"/>
              <a:t>authenticated</a:t>
            </a:r>
            <a:r>
              <a:rPr lang="it-IT" dirty="0"/>
              <a:t>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encrypted</a:t>
            </a:r>
            <a:r>
              <a:rPr lang="it-IT" dirty="0"/>
              <a:t> and new </a:t>
            </a:r>
            <a:r>
              <a:rPr lang="it-IT" dirty="0" err="1"/>
              <a:t>outer</a:t>
            </a:r>
            <a:r>
              <a:rPr lang="it-IT" dirty="0"/>
              <a:t> IP 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added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991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A4577-9587-D1A3-2B8B-9FA49D09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Basic </a:t>
            </a:r>
            <a:r>
              <a:rPr lang="it-IT" dirty="0" err="1"/>
              <a:t>combination</a:t>
            </a:r>
            <a:r>
              <a:rPr lang="it-IT" dirty="0"/>
              <a:t> of Security </a:t>
            </a:r>
            <a:r>
              <a:rPr lang="it-IT" dirty="0" err="1"/>
              <a:t>Associations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AA070F-6E2B-131E-3E1B-4E1CFCA0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06797"/>
            <a:ext cx="7990114" cy="51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9110D-D1E5-D81A-E595-D80FA02C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Internet Key Exchange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8B053-8645-4399-F63E-4ED386C1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The key management </a:t>
            </a:r>
            <a:r>
              <a:rPr lang="it-IT" dirty="0" err="1"/>
              <a:t>portion</a:t>
            </a:r>
            <a:r>
              <a:rPr lang="it-IT" dirty="0"/>
              <a:t> of IPSec </a:t>
            </a:r>
            <a:r>
              <a:rPr lang="it-IT" dirty="0" err="1"/>
              <a:t>involves</a:t>
            </a:r>
            <a:r>
              <a:rPr lang="it-IT" dirty="0"/>
              <a:t> the </a:t>
            </a:r>
            <a:r>
              <a:rPr lang="it-IT" dirty="0" err="1"/>
              <a:t>determination</a:t>
            </a:r>
            <a:r>
              <a:rPr lang="it-IT" dirty="0"/>
              <a:t> and </a:t>
            </a:r>
            <a:r>
              <a:rPr lang="it-IT" dirty="0" err="1"/>
              <a:t>distribution</a:t>
            </a:r>
            <a:r>
              <a:rPr lang="it-IT" dirty="0"/>
              <a:t> of secret keys. </a:t>
            </a:r>
          </a:p>
          <a:p>
            <a:r>
              <a:rPr lang="it-IT" dirty="0"/>
              <a:t>A </a:t>
            </a:r>
            <a:r>
              <a:rPr lang="it-IT" dirty="0" err="1"/>
              <a:t>typical</a:t>
            </a:r>
            <a:r>
              <a:rPr lang="it-IT" dirty="0"/>
              <a:t> </a:t>
            </a:r>
            <a:r>
              <a:rPr lang="it-IT" dirty="0" err="1"/>
              <a:t>requirement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four</a:t>
            </a:r>
            <a:r>
              <a:rPr lang="it-IT" dirty="0"/>
              <a:t> keys for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r>
              <a:rPr lang="it-IT" dirty="0"/>
              <a:t>: </a:t>
            </a:r>
            <a:r>
              <a:rPr lang="it-IT" dirty="0" err="1"/>
              <a:t>transmit</a:t>
            </a:r>
            <a:r>
              <a:rPr lang="it-IT" dirty="0"/>
              <a:t> and </a:t>
            </a:r>
            <a:r>
              <a:rPr lang="it-IT" dirty="0" err="1"/>
              <a:t>receive</a:t>
            </a:r>
            <a:r>
              <a:rPr lang="it-IT" dirty="0"/>
              <a:t> </a:t>
            </a:r>
            <a:r>
              <a:rPr lang="it-IT" dirty="0" err="1"/>
              <a:t>pairs</a:t>
            </a:r>
            <a:r>
              <a:rPr lang="it-IT" dirty="0"/>
              <a:t> for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integrity</a:t>
            </a:r>
            <a:r>
              <a:rPr lang="it-IT" dirty="0"/>
              <a:t> and </a:t>
            </a:r>
            <a:r>
              <a:rPr lang="it-IT" dirty="0" err="1"/>
              <a:t>confidentiality</a:t>
            </a:r>
            <a:r>
              <a:rPr lang="it-IT" dirty="0"/>
              <a:t>.</a:t>
            </a:r>
          </a:p>
          <a:p>
            <a:r>
              <a:rPr lang="it-IT" dirty="0"/>
              <a:t>2 </a:t>
            </a:r>
            <a:r>
              <a:rPr lang="it-IT" dirty="0" err="1"/>
              <a:t>types</a:t>
            </a:r>
            <a:r>
              <a:rPr lang="it-IT" dirty="0"/>
              <a:t> of key management:</a:t>
            </a:r>
          </a:p>
          <a:p>
            <a:pPr lvl="1"/>
            <a:r>
              <a:rPr lang="it-IT" dirty="0"/>
              <a:t>Manual: a </a:t>
            </a:r>
            <a:r>
              <a:rPr lang="it-IT" dirty="0" err="1"/>
              <a:t>systema</a:t>
            </a:r>
            <a:r>
              <a:rPr lang="it-IT" dirty="0"/>
              <a:t> admin </a:t>
            </a:r>
            <a:r>
              <a:rPr lang="it-IT" dirty="0" err="1"/>
              <a:t>manually</a:t>
            </a:r>
            <a:r>
              <a:rPr lang="it-IT" dirty="0"/>
              <a:t> </a:t>
            </a:r>
            <a:r>
              <a:rPr lang="it-IT" dirty="0" err="1"/>
              <a:t>configures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system with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keys and with the keys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communicating</a:t>
            </a:r>
            <a:r>
              <a:rPr lang="it-IT" dirty="0"/>
              <a:t> systems.</a:t>
            </a:r>
          </a:p>
          <a:p>
            <a:pPr lvl="1"/>
            <a:r>
              <a:rPr lang="it-IT" dirty="0" err="1"/>
              <a:t>Automated</a:t>
            </a:r>
            <a:r>
              <a:rPr lang="it-IT" dirty="0"/>
              <a:t>: an </a:t>
            </a:r>
            <a:r>
              <a:rPr lang="it-IT" dirty="0" err="1"/>
              <a:t>automated</a:t>
            </a:r>
            <a:r>
              <a:rPr lang="it-IT" dirty="0"/>
              <a:t> system </a:t>
            </a:r>
            <a:r>
              <a:rPr lang="it-IT" dirty="0" err="1"/>
              <a:t>enables</a:t>
            </a:r>
            <a:r>
              <a:rPr lang="it-IT" dirty="0"/>
              <a:t> on demand </a:t>
            </a:r>
            <a:r>
              <a:rPr lang="it-IT" dirty="0" err="1"/>
              <a:t>creation</a:t>
            </a:r>
            <a:r>
              <a:rPr lang="it-IT" dirty="0"/>
              <a:t> of keys for Sas and </a:t>
            </a:r>
            <a:r>
              <a:rPr lang="it-IT" dirty="0" err="1"/>
              <a:t>facilitates</a:t>
            </a:r>
            <a:r>
              <a:rPr lang="it-IT" dirty="0"/>
              <a:t> the use of keys in a large </a:t>
            </a:r>
            <a:r>
              <a:rPr lang="it-IT" dirty="0" err="1"/>
              <a:t>distributed</a:t>
            </a:r>
            <a:r>
              <a:rPr lang="it-IT" dirty="0"/>
              <a:t> system with an </a:t>
            </a:r>
            <a:r>
              <a:rPr lang="it-IT" dirty="0" err="1"/>
              <a:t>evolving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r>
              <a:rPr lang="it-IT" dirty="0"/>
              <a:t>.</a:t>
            </a:r>
          </a:p>
          <a:p>
            <a:r>
              <a:rPr lang="it-IT" dirty="0"/>
              <a:t>The default </a:t>
            </a:r>
            <a:r>
              <a:rPr lang="it-IT" dirty="0" err="1"/>
              <a:t>automated</a:t>
            </a:r>
            <a:r>
              <a:rPr lang="it-IT" dirty="0"/>
              <a:t> key management </a:t>
            </a:r>
            <a:r>
              <a:rPr lang="it-IT" dirty="0" err="1"/>
              <a:t>protocol</a:t>
            </a:r>
            <a:r>
              <a:rPr lang="it-IT" dirty="0"/>
              <a:t> for IPSec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</a:t>
            </a:r>
            <a:r>
              <a:rPr lang="it-IT" dirty="0" err="1"/>
              <a:t>as</a:t>
            </a:r>
            <a:r>
              <a:rPr lang="it-IT" dirty="0"/>
              <a:t> ISAKMP/Oakley and </a:t>
            </a:r>
            <a:r>
              <a:rPr lang="it-IT" dirty="0" err="1"/>
              <a:t>consists</a:t>
            </a:r>
            <a:r>
              <a:rPr lang="it-IT" dirty="0"/>
              <a:t> of the following </a:t>
            </a:r>
            <a:r>
              <a:rPr lang="it-IT" dirty="0" err="1"/>
              <a:t>elements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Oakley Key </a:t>
            </a:r>
            <a:r>
              <a:rPr lang="it-IT" dirty="0" err="1"/>
              <a:t>Determination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: Oakley </a:t>
            </a:r>
            <a:r>
              <a:rPr lang="it-IT" dirty="0" err="1"/>
              <a:t>is</a:t>
            </a:r>
            <a:r>
              <a:rPr lang="it-IT" dirty="0"/>
              <a:t> a key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Diffie-Hellman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providing</a:t>
            </a:r>
            <a:r>
              <a:rPr lang="it-IT" dirty="0"/>
              <a:t> </a:t>
            </a:r>
            <a:r>
              <a:rPr lang="it-IT" dirty="0" err="1"/>
              <a:t>added</a:t>
            </a:r>
            <a:r>
              <a:rPr lang="it-IT" dirty="0"/>
              <a:t> security. Oakley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generic</a:t>
            </a:r>
            <a:r>
              <a:rPr lang="it-IT" dirty="0"/>
              <a:t> in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dictate</a:t>
            </a:r>
            <a:r>
              <a:rPr lang="it-IT" dirty="0"/>
              <a:t> </a:t>
            </a:r>
            <a:r>
              <a:rPr lang="it-IT" dirty="0" err="1"/>
              <a:t>specific</a:t>
            </a:r>
            <a:r>
              <a:rPr lang="it-IT" dirty="0"/>
              <a:t> formats.</a:t>
            </a:r>
          </a:p>
          <a:p>
            <a:pPr lvl="1"/>
            <a:r>
              <a:rPr lang="it-IT" dirty="0"/>
              <a:t>Internet Security Association and Key Management </a:t>
            </a:r>
            <a:r>
              <a:rPr lang="it-IT" dirty="0" err="1"/>
              <a:t>Protocol</a:t>
            </a:r>
            <a:r>
              <a:rPr lang="it-IT" dirty="0"/>
              <a:t> (ISAKMP): </a:t>
            </a:r>
            <a:r>
              <a:rPr lang="it-IT" dirty="0" err="1"/>
              <a:t>provides</a:t>
            </a:r>
            <a:r>
              <a:rPr lang="it-IT" dirty="0"/>
              <a:t> a framework for Internet key management and </a:t>
            </a:r>
            <a:r>
              <a:rPr lang="it-IT" dirty="0" err="1"/>
              <a:t>provides</a:t>
            </a:r>
            <a:r>
              <a:rPr lang="it-IT" dirty="0"/>
              <a:t> the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 support, </a:t>
            </a:r>
            <a:r>
              <a:rPr lang="it-IT" dirty="0" err="1"/>
              <a:t>including</a:t>
            </a:r>
            <a:r>
              <a:rPr lang="it-IT" dirty="0"/>
              <a:t> formats, for </a:t>
            </a:r>
            <a:r>
              <a:rPr lang="it-IT" dirty="0" err="1"/>
              <a:t>negotiation</a:t>
            </a:r>
            <a:r>
              <a:rPr lang="it-IT" dirty="0"/>
              <a:t> of security </a:t>
            </a:r>
            <a:r>
              <a:rPr lang="it-IT" dirty="0" err="1"/>
              <a:t>attributes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13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2EA136-38D8-C56E-210D-0BA89A48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it-IT"/>
              <a:t>Overview	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018270-B483-3312-F079-AFC12D37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556435"/>
            <a:ext cx="9875259" cy="246331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E3B79B-0434-A8E5-AFAA-9DC8F9CF3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 lnSpcReduction="10000"/>
          </a:bodyPr>
          <a:lstStyle/>
          <a:p>
            <a:r>
              <a:rPr lang="it-IT" sz="1400" dirty="0"/>
              <a:t>In 1984 the Internet Architecture Board (IAB) </a:t>
            </a:r>
            <a:r>
              <a:rPr lang="it-IT" sz="1400" dirty="0" err="1"/>
              <a:t>issued</a:t>
            </a:r>
            <a:r>
              <a:rPr lang="it-IT" sz="1400" dirty="0"/>
              <a:t> a report </a:t>
            </a:r>
            <a:r>
              <a:rPr lang="it-IT" sz="1400" dirty="0" err="1"/>
              <a:t>titled</a:t>
            </a:r>
            <a:r>
              <a:rPr lang="it-IT" sz="1400" dirty="0"/>
              <a:t> «Security in Internet Architecture» (RFC 1636):</a:t>
            </a:r>
          </a:p>
          <a:p>
            <a:pPr lvl="1"/>
            <a:r>
              <a:rPr lang="it-IT" sz="1400" dirty="0"/>
              <a:t>Secure network </a:t>
            </a:r>
            <a:r>
              <a:rPr lang="it-IT" sz="1400" dirty="0" err="1"/>
              <a:t>infrastructure</a:t>
            </a:r>
            <a:r>
              <a:rPr lang="it-IT" sz="1400" dirty="0"/>
              <a:t> from </a:t>
            </a:r>
            <a:r>
              <a:rPr lang="it-IT" sz="1400" dirty="0" err="1"/>
              <a:t>unauthorized</a:t>
            </a:r>
            <a:r>
              <a:rPr lang="it-IT" sz="1400" dirty="0"/>
              <a:t> monitoring and control of network </a:t>
            </a:r>
            <a:r>
              <a:rPr lang="it-IT" sz="1400" dirty="0" err="1"/>
              <a:t>traffic</a:t>
            </a:r>
            <a:endParaRPr lang="it-IT" sz="1400" dirty="0"/>
          </a:p>
          <a:p>
            <a:pPr lvl="1"/>
            <a:r>
              <a:rPr lang="it-IT" sz="1400" dirty="0"/>
              <a:t>Secure end to end user </a:t>
            </a:r>
            <a:r>
              <a:rPr lang="it-IT" sz="1400" dirty="0" err="1"/>
              <a:t>traffic</a:t>
            </a:r>
            <a:r>
              <a:rPr lang="it-IT" sz="1400" dirty="0"/>
              <a:t> with authentication and </a:t>
            </a:r>
            <a:r>
              <a:rPr lang="it-IT" sz="1400" dirty="0" err="1"/>
              <a:t>encyrption</a:t>
            </a:r>
            <a:r>
              <a:rPr lang="it-IT" sz="1400" dirty="0"/>
              <a:t>, </a:t>
            </a:r>
            <a:r>
              <a:rPr lang="it-IT" sz="1400" dirty="0" err="1"/>
              <a:t>through</a:t>
            </a:r>
            <a:r>
              <a:rPr lang="it-IT" sz="1400" dirty="0"/>
              <a:t> </a:t>
            </a:r>
            <a:r>
              <a:rPr lang="it-IT" sz="1400" dirty="0" err="1"/>
              <a:t>Encapsulating</a:t>
            </a:r>
            <a:r>
              <a:rPr lang="it-IT" sz="1400" dirty="0"/>
              <a:t> Security Payload (ESP)</a:t>
            </a:r>
          </a:p>
          <a:p>
            <a:r>
              <a:rPr lang="it-IT" sz="1400" dirty="0"/>
              <a:t>-&gt; IPv6</a:t>
            </a:r>
          </a:p>
          <a:p>
            <a:r>
              <a:rPr lang="it-IT" sz="1400" dirty="0"/>
              <a:t>IPSec </a:t>
            </a:r>
            <a:r>
              <a:rPr lang="it-IT" sz="1400" dirty="0" err="1"/>
              <a:t>provides</a:t>
            </a:r>
            <a:r>
              <a:rPr lang="it-IT" sz="1400" dirty="0"/>
              <a:t> security </a:t>
            </a:r>
            <a:r>
              <a:rPr lang="it-IT" sz="1400" dirty="0" err="1"/>
              <a:t>across</a:t>
            </a:r>
            <a:r>
              <a:rPr lang="it-IT" sz="1400" dirty="0"/>
              <a:t> LAN, private and public WAN, Internet</a:t>
            </a:r>
          </a:p>
          <a:p>
            <a:r>
              <a:rPr lang="it-IT" sz="1400" dirty="0" err="1"/>
              <a:t>Main</a:t>
            </a:r>
            <a:r>
              <a:rPr lang="it-IT" sz="1400" dirty="0"/>
              <a:t> feature of IPSec: </a:t>
            </a:r>
            <a:r>
              <a:rPr lang="it-IT" sz="1400" dirty="0" err="1"/>
              <a:t>authenticate</a:t>
            </a:r>
            <a:r>
              <a:rPr lang="it-IT" sz="1400" dirty="0"/>
              <a:t> and </a:t>
            </a:r>
            <a:r>
              <a:rPr lang="it-IT" sz="1400" dirty="0" err="1"/>
              <a:t>encrypt</a:t>
            </a:r>
            <a:r>
              <a:rPr lang="it-IT" sz="1400" dirty="0"/>
              <a:t> </a:t>
            </a:r>
            <a:r>
              <a:rPr lang="it-IT" sz="1400" dirty="0" err="1"/>
              <a:t>all</a:t>
            </a:r>
            <a:r>
              <a:rPr lang="it-IT" sz="1400" dirty="0"/>
              <a:t> </a:t>
            </a:r>
            <a:r>
              <a:rPr lang="it-IT" sz="1400" dirty="0" err="1"/>
              <a:t>traffic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IP </a:t>
            </a:r>
            <a:r>
              <a:rPr lang="it-IT" sz="1400" dirty="0" err="1"/>
              <a:t>level</a:t>
            </a:r>
            <a:r>
              <a:rPr lang="it-IT" sz="1400" dirty="0"/>
              <a:t> </a:t>
            </a:r>
            <a:r>
              <a:rPr lang="it-IT" sz="1400" dirty="0" err="1"/>
              <a:t>through</a:t>
            </a:r>
            <a:r>
              <a:rPr lang="it-IT" sz="1400" dirty="0"/>
              <a:t> tunnel mode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85713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8BFD9-F468-80C7-8C24-B82B1DB7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5850DA-11F8-1ABA-B490-BDD7AE64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ISAKMP </a:t>
            </a:r>
            <a:r>
              <a:rPr lang="it-IT" dirty="0" err="1"/>
              <a:t>enables</a:t>
            </a:r>
            <a:r>
              <a:rPr lang="it-IT" dirty="0"/>
              <a:t> the use of a </a:t>
            </a:r>
            <a:r>
              <a:rPr lang="it-IT" dirty="0" err="1"/>
              <a:t>variety</a:t>
            </a:r>
            <a:r>
              <a:rPr lang="it-IT" dirty="0"/>
              <a:t> of key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algorithms</a:t>
            </a:r>
            <a:r>
              <a:rPr lang="it-IT" dirty="0"/>
              <a:t>.</a:t>
            </a:r>
          </a:p>
          <a:p>
            <a:r>
              <a:rPr lang="it-IT" dirty="0"/>
              <a:t>I IKEv2: the </a:t>
            </a:r>
            <a:r>
              <a:rPr lang="it-IT" dirty="0" err="1"/>
              <a:t>terms</a:t>
            </a:r>
            <a:r>
              <a:rPr lang="it-IT" dirty="0"/>
              <a:t> Oakley and ISAKMP are no </a:t>
            </a:r>
            <a:r>
              <a:rPr lang="it-IT" dirty="0" err="1"/>
              <a:t>loger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and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from the use of Oakley and ISAKMP in IKEv1</a:t>
            </a:r>
          </a:p>
          <a:p>
            <a:r>
              <a:rPr lang="it-IT" dirty="0"/>
              <a:t>5 </a:t>
            </a:r>
            <a:r>
              <a:rPr lang="it-IT" dirty="0" err="1"/>
              <a:t>important</a:t>
            </a:r>
            <a:r>
              <a:rPr lang="it-IT" dirty="0"/>
              <a:t> features of IKE key </a:t>
            </a:r>
            <a:r>
              <a:rPr lang="it-IT" dirty="0" err="1"/>
              <a:t>determination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employs</a:t>
            </a:r>
            <a:r>
              <a:rPr lang="it-IT" dirty="0"/>
              <a:t> a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cookies to </a:t>
            </a:r>
            <a:r>
              <a:rPr lang="it-IT" dirty="0" err="1"/>
              <a:t>thwart</a:t>
            </a:r>
            <a:r>
              <a:rPr lang="it-IT" dirty="0"/>
              <a:t> </a:t>
            </a:r>
            <a:r>
              <a:rPr lang="it-IT" dirty="0" err="1"/>
              <a:t>clogging</a:t>
            </a:r>
            <a:r>
              <a:rPr lang="it-IT" dirty="0"/>
              <a:t> </a:t>
            </a:r>
            <a:r>
              <a:rPr lang="it-IT" dirty="0" err="1"/>
              <a:t>attacks</a:t>
            </a:r>
            <a:endParaRPr lang="it-IT" dirty="0"/>
          </a:p>
          <a:p>
            <a:pPr marL="914400" lvl="1" indent="-457200">
              <a:buFont typeface="+mj-lt"/>
              <a:buAutoNum type="arabicPeriod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enables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parties to </a:t>
            </a:r>
            <a:r>
              <a:rPr lang="it-IT" dirty="0" err="1"/>
              <a:t>negotiate</a:t>
            </a:r>
            <a:r>
              <a:rPr lang="it-IT" dirty="0"/>
              <a:t> a group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nonces</a:t>
            </a:r>
            <a:r>
              <a:rPr lang="it-IT" dirty="0"/>
              <a:t> to </a:t>
            </a:r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replay </a:t>
            </a:r>
            <a:r>
              <a:rPr lang="it-IT" dirty="0" err="1"/>
              <a:t>attacks</a:t>
            </a:r>
            <a:endParaRPr lang="it-IT" dirty="0"/>
          </a:p>
          <a:p>
            <a:pPr marL="914400" lvl="1" indent="-457200">
              <a:buFont typeface="+mj-lt"/>
              <a:buAutoNum type="arabicPeriod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enables</a:t>
            </a:r>
            <a:r>
              <a:rPr lang="it-IT" dirty="0"/>
              <a:t> the </a:t>
            </a:r>
            <a:r>
              <a:rPr lang="it-IT" dirty="0" err="1"/>
              <a:t>exchange</a:t>
            </a:r>
            <a:r>
              <a:rPr lang="it-IT" dirty="0"/>
              <a:t> of Diffie-Hellman public keys </a:t>
            </a:r>
            <a:r>
              <a:rPr lang="it-IT" dirty="0" err="1"/>
              <a:t>values</a:t>
            </a:r>
            <a:endParaRPr lang="it-IT" dirty="0"/>
          </a:p>
          <a:p>
            <a:pPr marL="914400" lvl="1" indent="-457200">
              <a:buFont typeface="+mj-lt"/>
              <a:buAutoNum type="arabicPeriod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authenticates</a:t>
            </a:r>
            <a:r>
              <a:rPr lang="it-IT" dirty="0"/>
              <a:t> the Diffie-Hellman </a:t>
            </a:r>
            <a:r>
              <a:rPr lang="it-IT" dirty="0" err="1"/>
              <a:t>exchange</a:t>
            </a:r>
            <a:r>
              <a:rPr lang="it-IT" dirty="0"/>
              <a:t> to </a:t>
            </a:r>
            <a:r>
              <a:rPr lang="it-IT" dirty="0" err="1"/>
              <a:t>thwart</a:t>
            </a:r>
            <a:r>
              <a:rPr lang="it-IT" dirty="0"/>
              <a:t> man-in-the-</a:t>
            </a:r>
            <a:r>
              <a:rPr lang="it-IT" dirty="0" err="1"/>
              <a:t>middel</a:t>
            </a:r>
            <a:r>
              <a:rPr lang="it-IT" dirty="0"/>
              <a:t> </a:t>
            </a:r>
            <a:r>
              <a:rPr lang="it-IT" dirty="0" err="1"/>
              <a:t>attacks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58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297F37-8860-5177-3BE2-8F2B3232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02A6B0-459C-162E-0706-C4DC72BC6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IKE </a:t>
            </a:r>
            <a:r>
              <a:rPr lang="it-IT" dirty="0" err="1"/>
              <a:t>mandates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cookie generation </a:t>
            </a:r>
            <a:r>
              <a:rPr lang="it-IT" dirty="0" err="1"/>
              <a:t>satisfy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requirements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The cookie must </a:t>
            </a:r>
            <a:r>
              <a:rPr lang="it-IT" dirty="0" err="1"/>
              <a:t>depend</a:t>
            </a:r>
            <a:r>
              <a:rPr lang="it-IT" dirty="0"/>
              <a:t> on the </a:t>
            </a:r>
            <a:r>
              <a:rPr lang="it-IT" dirty="0" err="1"/>
              <a:t>specific</a:t>
            </a:r>
            <a:r>
              <a:rPr lang="it-IT" dirty="0"/>
              <a:t> parties</a:t>
            </a:r>
          </a:p>
          <a:p>
            <a:pPr lvl="1"/>
            <a:r>
              <a:rPr lang="it-IT" dirty="0" err="1"/>
              <a:t>It</a:t>
            </a:r>
            <a:r>
              <a:rPr lang="it-IT" dirty="0"/>
              <a:t> must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possible</a:t>
            </a:r>
            <a:r>
              <a:rPr lang="it-IT" dirty="0"/>
              <a:t> for </a:t>
            </a:r>
            <a:r>
              <a:rPr lang="it-IT" dirty="0" err="1"/>
              <a:t>anyone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issuing</a:t>
            </a:r>
            <a:r>
              <a:rPr lang="it-IT" dirty="0"/>
              <a:t> </a:t>
            </a:r>
            <a:r>
              <a:rPr lang="it-IT" dirty="0" err="1"/>
              <a:t>entity</a:t>
            </a:r>
            <a:r>
              <a:rPr lang="it-IT" dirty="0"/>
              <a:t> to generate cookies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accepted</a:t>
            </a:r>
            <a:r>
              <a:rPr lang="it-IT" dirty="0"/>
              <a:t> by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entity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The cookie generation and </a:t>
            </a:r>
            <a:r>
              <a:rPr lang="it-IT" dirty="0" err="1"/>
              <a:t>verification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must be fast to </a:t>
            </a:r>
            <a:r>
              <a:rPr lang="it-IT" dirty="0" err="1"/>
              <a:t>thwart</a:t>
            </a:r>
            <a:r>
              <a:rPr lang="it-IT" dirty="0"/>
              <a:t> </a:t>
            </a:r>
            <a:r>
              <a:rPr lang="it-IT" dirty="0" err="1"/>
              <a:t>attacks</a:t>
            </a:r>
            <a:r>
              <a:rPr lang="it-IT" dirty="0"/>
              <a:t> </a:t>
            </a:r>
            <a:r>
              <a:rPr lang="it-IT" dirty="0" err="1"/>
              <a:t>intended</a:t>
            </a:r>
            <a:r>
              <a:rPr lang="it-IT" dirty="0"/>
              <a:t> to </a:t>
            </a:r>
            <a:r>
              <a:rPr lang="it-IT" dirty="0" err="1"/>
              <a:t>sabotage</a:t>
            </a:r>
            <a:r>
              <a:rPr lang="it-IT" dirty="0"/>
              <a:t> processor </a:t>
            </a:r>
            <a:r>
              <a:rPr lang="it-IT" dirty="0" err="1"/>
              <a:t>resources</a:t>
            </a:r>
            <a:r>
              <a:rPr lang="it-IT" dirty="0"/>
              <a:t>.</a:t>
            </a:r>
          </a:p>
          <a:p>
            <a:r>
              <a:rPr lang="it-IT" dirty="0"/>
              <a:t>The </a:t>
            </a:r>
            <a:r>
              <a:rPr lang="it-IT" dirty="0" err="1"/>
              <a:t>recommended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 for </a:t>
            </a:r>
            <a:r>
              <a:rPr lang="it-IT" dirty="0" err="1"/>
              <a:t>creating</a:t>
            </a:r>
            <a:r>
              <a:rPr lang="it-IT" dirty="0"/>
              <a:t> the cookie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perform</a:t>
            </a:r>
            <a:r>
              <a:rPr lang="it-IT" dirty="0"/>
              <a:t> a fast </a:t>
            </a:r>
            <a:r>
              <a:rPr lang="it-IT" dirty="0" err="1"/>
              <a:t>hash</a:t>
            </a:r>
            <a:r>
              <a:rPr lang="it-IT" dirty="0"/>
              <a:t> over the IP source and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addresses</a:t>
            </a:r>
            <a:r>
              <a:rPr lang="it-IT" dirty="0"/>
              <a:t>, the UDP Source and </a:t>
            </a:r>
            <a:r>
              <a:rPr lang="it-IT" dirty="0" err="1"/>
              <a:t>Destination</a:t>
            </a:r>
            <a:r>
              <a:rPr lang="it-IT" dirty="0"/>
              <a:t> ports and a </a:t>
            </a:r>
            <a:r>
              <a:rPr lang="it-IT" dirty="0" err="1"/>
              <a:t>locally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secret </a:t>
            </a:r>
            <a:r>
              <a:rPr lang="it-IT" dirty="0" err="1"/>
              <a:t>value</a:t>
            </a:r>
            <a:r>
              <a:rPr lang="it-IT" dirty="0"/>
              <a:t>.</a:t>
            </a:r>
          </a:p>
          <a:p>
            <a:r>
              <a:rPr lang="it-IT" dirty="0"/>
              <a:t>IKE key </a:t>
            </a:r>
            <a:r>
              <a:rPr lang="it-IT" dirty="0" err="1"/>
              <a:t>determination</a:t>
            </a:r>
            <a:r>
              <a:rPr lang="it-IT" dirty="0"/>
              <a:t> supports the use of </a:t>
            </a:r>
            <a:r>
              <a:rPr lang="it-IT" dirty="0" err="1"/>
              <a:t>different</a:t>
            </a:r>
            <a:r>
              <a:rPr lang="it-IT" dirty="0"/>
              <a:t> groups for the Diffie-Hellman key </a:t>
            </a:r>
            <a:r>
              <a:rPr lang="it-IT" dirty="0" err="1"/>
              <a:t>exchange</a:t>
            </a:r>
            <a:r>
              <a:rPr lang="it-IT" dirty="0"/>
              <a:t>. </a:t>
            </a:r>
            <a:r>
              <a:rPr lang="it-IT" dirty="0" err="1"/>
              <a:t>Each</a:t>
            </a:r>
            <a:r>
              <a:rPr lang="it-IT" dirty="0"/>
              <a:t> group </a:t>
            </a:r>
            <a:r>
              <a:rPr lang="it-IT" dirty="0" err="1"/>
              <a:t>includes</a:t>
            </a:r>
            <a:r>
              <a:rPr lang="it-IT" dirty="0"/>
              <a:t> the </a:t>
            </a:r>
            <a:r>
              <a:rPr lang="it-IT" dirty="0" err="1"/>
              <a:t>definition</a:t>
            </a:r>
            <a:r>
              <a:rPr lang="it-IT" dirty="0"/>
              <a:t> of the 2 global </a:t>
            </a:r>
            <a:r>
              <a:rPr lang="it-IT" dirty="0" err="1"/>
              <a:t>parameters</a:t>
            </a:r>
            <a:r>
              <a:rPr lang="it-IT" dirty="0"/>
              <a:t> and the </a:t>
            </a:r>
            <a:r>
              <a:rPr lang="it-IT" dirty="0" err="1"/>
              <a:t>identity</a:t>
            </a:r>
            <a:r>
              <a:rPr lang="it-IT" dirty="0"/>
              <a:t> of the </a:t>
            </a:r>
            <a:r>
              <a:rPr lang="it-IT" dirty="0" err="1"/>
              <a:t>algorithm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039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6F61F-1735-D598-80C1-58CBDE9A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558517-3214-2739-BC79-C3A8003D1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err="1"/>
              <a:t>Nonces</a:t>
            </a:r>
            <a:r>
              <a:rPr lang="it-IT" dirty="0"/>
              <a:t> are </a:t>
            </a:r>
            <a:r>
              <a:rPr lang="it-IT" dirty="0" err="1"/>
              <a:t>locally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</a:t>
            </a:r>
            <a:r>
              <a:rPr lang="it-IT" dirty="0" err="1"/>
              <a:t>pseudorandom</a:t>
            </a:r>
            <a:r>
              <a:rPr lang="it-IT" dirty="0"/>
              <a:t> </a:t>
            </a:r>
            <a:r>
              <a:rPr lang="it-IT" dirty="0" err="1"/>
              <a:t>numbers</a:t>
            </a:r>
            <a:r>
              <a:rPr lang="it-IT" dirty="0"/>
              <a:t>. </a:t>
            </a:r>
            <a:r>
              <a:rPr lang="it-IT" dirty="0" err="1"/>
              <a:t>Appears</a:t>
            </a:r>
            <a:r>
              <a:rPr lang="it-IT" dirty="0"/>
              <a:t> in </a:t>
            </a:r>
            <a:r>
              <a:rPr lang="it-IT" dirty="0" err="1"/>
              <a:t>responses</a:t>
            </a:r>
            <a:r>
              <a:rPr lang="it-IT" dirty="0"/>
              <a:t> and are </a:t>
            </a:r>
            <a:r>
              <a:rPr lang="it-IT" dirty="0" err="1"/>
              <a:t>encrypted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portions</a:t>
            </a:r>
            <a:r>
              <a:rPr lang="it-IT" dirty="0"/>
              <a:t> of the </a:t>
            </a:r>
            <a:r>
              <a:rPr lang="it-IT" dirty="0" err="1"/>
              <a:t>exchange</a:t>
            </a:r>
            <a:r>
              <a:rPr lang="it-IT" dirty="0"/>
              <a:t> to secure </a:t>
            </a:r>
            <a:r>
              <a:rPr lang="it-IT" dirty="0" err="1"/>
              <a:t>their</a:t>
            </a:r>
            <a:r>
              <a:rPr lang="it-IT" dirty="0"/>
              <a:t> use.</a:t>
            </a:r>
          </a:p>
          <a:p>
            <a:r>
              <a:rPr lang="it-IT" dirty="0"/>
              <a:t>3 authentication </a:t>
            </a:r>
            <a:r>
              <a:rPr lang="it-IT" dirty="0" err="1"/>
              <a:t>methods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sith</a:t>
            </a:r>
            <a:r>
              <a:rPr lang="it-IT" dirty="0"/>
              <a:t> IKE key </a:t>
            </a:r>
            <a:r>
              <a:rPr lang="it-IT" dirty="0" err="1"/>
              <a:t>determination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Digital signatures: the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authenticated</a:t>
            </a:r>
            <a:r>
              <a:rPr lang="it-IT" dirty="0"/>
              <a:t> by </a:t>
            </a:r>
            <a:r>
              <a:rPr lang="it-IT" dirty="0" err="1"/>
              <a:t>signing</a:t>
            </a:r>
            <a:r>
              <a:rPr lang="it-IT" dirty="0"/>
              <a:t> a </a:t>
            </a:r>
            <a:r>
              <a:rPr lang="it-IT" dirty="0" err="1"/>
              <a:t>mutually</a:t>
            </a:r>
            <a:r>
              <a:rPr lang="it-IT" dirty="0"/>
              <a:t> </a:t>
            </a:r>
            <a:r>
              <a:rPr lang="it-IT" dirty="0" err="1"/>
              <a:t>obtainable</a:t>
            </a:r>
            <a:r>
              <a:rPr lang="it-IT" dirty="0"/>
              <a:t> </a:t>
            </a:r>
            <a:r>
              <a:rPr lang="it-IT" dirty="0" err="1"/>
              <a:t>hash</a:t>
            </a:r>
            <a:r>
              <a:rPr lang="it-IT" dirty="0"/>
              <a:t>: </a:t>
            </a:r>
            <a:r>
              <a:rPr lang="it-IT" dirty="0" err="1"/>
              <a:t>each</a:t>
            </a:r>
            <a:r>
              <a:rPr lang="it-IT" dirty="0"/>
              <a:t> party </a:t>
            </a:r>
            <a:r>
              <a:rPr lang="it-IT" dirty="0" err="1"/>
              <a:t>encrypts</a:t>
            </a:r>
            <a:r>
              <a:rPr lang="it-IT" dirty="0"/>
              <a:t> the </a:t>
            </a:r>
            <a:r>
              <a:rPr lang="it-IT" dirty="0" err="1"/>
              <a:t>hash</a:t>
            </a:r>
            <a:r>
              <a:rPr lang="it-IT" dirty="0"/>
              <a:t> with </a:t>
            </a:r>
            <a:r>
              <a:rPr lang="it-IT" dirty="0" err="1"/>
              <a:t>its</a:t>
            </a:r>
            <a:r>
              <a:rPr lang="it-IT" dirty="0"/>
              <a:t> private key. The </a:t>
            </a:r>
            <a:r>
              <a:rPr lang="it-IT" dirty="0" err="1"/>
              <a:t>hash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over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user </a:t>
            </a:r>
            <a:r>
              <a:rPr lang="it-IT" dirty="0" err="1"/>
              <a:t>Ids</a:t>
            </a:r>
            <a:r>
              <a:rPr lang="it-IT" dirty="0"/>
              <a:t> and </a:t>
            </a:r>
            <a:r>
              <a:rPr lang="it-IT" dirty="0" err="1"/>
              <a:t>nonces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Public key </a:t>
            </a:r>
            <a:r>
              <a:rPr lang="it-IT" dirty="0" err="1"/>
              <a:t>encryption</a:t>
            </a:r>
            <a:r>
              <a:rPr lang="it-IT" dirty="0"/>
              <a:t>: the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authenticated</a:t>
            </a:r>
            <a:r>
              <a:rPr lang="it-IT" dirty="0"/>
              <a:t> by </a:t>
            </a:r>
            <a:r>
              <a:rPr lang="it-IT" dirty="0" err="1"/>
              <a:t>encrypting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Ids</a:t>
            </a:r>
            <a:r>
              <a:rPr lang="it-IT" dirty="0"/>
              <a:t> and </a:t>
            </a:r>
            <a:r>
              <a:rPr lang="it-IT" dirty="0" err="1"/>
              <a:t>nonces</a:t>
            </a:r>
            <a:r>
              <a:rPr lang="it-IT" dirty="0"/>
              <a:t> with the </a:t>
            </a:r>
            <a:r>
              <a:rPr lang="it-IT" dirty="0" err="1"/>
              <a:t>sender’s</a:t>
            </a:r>
            <a:r>
              <a:rPr lang="it-IT" dirty="0"/>
              <a:t> private key</a:t>
            </a:r>
          </a:p>
          <a:p>
            <a:pPr lvl="1"/>
            <a:r>
              <a:rPr lang="it-IT" dirty="0" err="1"/>
              <a:t>Symmetric</a:t>
            </a:r>
            <a:r>
              <a:rPr lang="it-IT" dirty="0"/>
              <a:t>-key </a:t>
            </a:r>
            <a:r>
              <a:rPr lang="it-IT" dirty="0" err="1"/>
              <a:t>encryption</a:t>
            </a:r>
            <a:r>
              <a:rPr lang="it-IT" dirty="0"/>
              <a:t>: a key </a:t>
            </a:r>
            <a:r>
              <a:rPr lang="it-IT" dirty="0" err="1"/>
              <a:t>derived</a:t>
            </a:r>
            <a:r>
              <a:rPr lang="it-IT" dirty="0"/>
              <a:t> by some </a:t>
            </a:r>
            <a:r>
              <a:rPr lang="it-IT" dirty="0" err="1"/>
              <a:t>outof</a:t>
            </a:r>
            <a:r>
              <a:rPr lang="it-IT" dirty="0"/>
              <a:t> band </a:t>
            </a:r>
            <a:r>
              <a:rPr lang="it-IT" dirty="0" err="1"/>
              <a:t>mechnaism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authenticate</a:t>
            </a:r>
            <a:r>
              <a:rPr lang="it-IT" dirty="0"/>
              <a:t> the </a:t>
            </a:r>
            <a:r>
              <a:rPr lang="it-IT" dirty="0" err="1"/>
              <a:t>exchange</a:t>
            </a:r>
            <a:r>
              <a:rPr lang="it-IT" dirty="0"/>
              <a:t> by </a:t>
            </a:r>
            <a:r>
              <a:rPr lang="it-IT" dirty="0" err="1"/>
              <a:t>symmetric</a:t>
            </a:r>
            <a:r>
              <a:rPr lang="it-IT" dirty="0"/>
              <a:t> </a:t>
            </a:r>
            <a:r>
              <a:rPr lang="it-IT" dirty="0" err="1"/>
              <a:t>encryption</a:t>
            </a:r>
            <a:r>
              <a:rPr lang="it-IT" dirty="0"/>
              <a:t> of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544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602107-9F74-4F51-6E84-0C67D0E3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IKEv2 Exchange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FECE82-C5E4-28A2-4C54-B3C53A9C2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The IKev2protocol </a:t>
            </a:r>
            <a:r>
              <a:rPr lang="it-IT" dirty="0" err="1"/>
              <a:t>involves</a:t>
            </a:r>
            <a:r>
              <a:rPr lang="it-IT" dirty="0"/>
              <a:t> the </a:t>
            </a:r>
            <a:r>
              <a:rPr lang="it-IT" dirty="0" err="1"/>
              <a:t>exchange</a:t>
            </a:r>
            <a:r>
              <a:rPr lang="it-IT" dirty="0"/>
              <a:t> of </a:t>
            </a:r>
            <a:r>
              <a:rPr lang="it-IT" dirty="0" err="1"/>
              <a:t>messages</a:t>
            </a:r>
            <a:r>
              <a:rPr lang="it-IT" dirty="0"/>
              <a:t> in </a:t>
            </a:r>
            <a:r>
              <a:rPr lang="it-IT" dirty="0" err="1"/>
              <a:t>pairs</a:t>
            </a:r>
            <a:r>
              <a:rPr lang="it-IT" dirty="0"/>
              <a:t>.</a:t>
            </a:r>
          </a:p>
          <a:p>
            <a:r>
              <a:rPr lang="it-IT" dirty="0"/>
              <a:t>The first 2 </a:t>
            </a:r>
            <a:r>
              <a:rPr lang="it-IT" dirty="0" err="1"/>
              <a:t>pairs</a:t>
            </a:r>
            <a:r>
              <a:rPr lang="it-IT" dirty="0"/>
              <a:t> of </a:t>
            </a:r>
            <a:r>
              <a:rPr lang="it-IT" dirty="0" err="1"/>
              <a:t>exchanges</a:t>
            </a:r>
            <a:r>
              <a:rPr lang="it-IT" dirty="0"/>
              <a:t> are </a:t>
            </a:r>
            <a:r>
              <a:rPr lang="it-IT" dirty="0" err="1"/>
              <a:t>referred</a:t>
            </a:r>
            <a:r>
              <a:rPr lang="it-IT" dirty="0"/>
              <a:t> to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exchanges</a:t>
            </a:r>
            <a:r>
              <a:rPr lang="it-IT" dirty="0"/>
              <a:t>.</a:t>
            </a:r>
          </a:p>
          <a:p>
            <a:r>
              <a:rPr lang="it-IT" dirty="0"/>
              <a:t>In the first </a:t>
            </a:r>
            <a:r>
              <a:rPr lang="it-IT" dirty="0" err="1"/>
              <a:t>exchange</a:t>
            </a:r>
            <a:r>
              <a:rPr lang="it-IT" dirty="0"/>
              <a:t> the 2 </a:t>
            </a:r>
            <a:r>
              <a:rPr lang="it-IT" dirty="0" err="1"/>
              <a:t>peers</a:t>
            </a:r>
            <a:r>
              <a:rPr lang="it-IT" dirty="0"/>
              <a:t> </a:t>
            </a:r>
            <a:r>
              <a:rPr lang="it-IT" dirty="0" err="1"/>
              <a:t>exchange</a:t>
            </a:r>
            <a:r>
              <a:rPr lang="it-IT" dirty="0"/>
              <a:t> information </a:t>
            </a:r>
            <a:r>
              <a:rPr lang="it-IT" dirty="0" err="1"/>
              <a:t>concerning</a:t>
            </a:r>
            <a:r>
              <a:rPr lang="it-IT" dirty="0"/>
              <a:t> </a:t>
            </a:r>
            <a:r>
              <a:rPr lang="it-IT" dirty="0" err="1"/>
              <a:t>cryptographic</a:t>
            </a:r>
            <a:r>
              <a:rPr lang="it-IT" dirty="0"/>
              <a:t> </a:t>
            </a:r>
            <a:r>
              <a:rPr lang="it-IT" dirty="0" err="1"/>
              <a:t>algorithms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security </a:t>
            </a:r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willing</a:t>
            </a:r>
            <a:r>
              <a:rPr lang="it-IT" dirty="0"/>
              <a:t> to use </a:t>
            </a:r>
            <a:r>
              <a:rPr lang="it-IT" dirty="0" err="1"/>
              <a:t>along</a:t>
            </a:r>
            <a:r>
              <a:rPr lang="it-IT" dirty="0"/>
              <a:t> with </a:t>
            </a:r>
            <a:r>
              <a:rPr lang="it-IT" dirty="0" err="1"/>
              <a:t>nonces</a:t>
            </a:r>
            <a:r>
              <a:rPr lang="it-IT" dirty="0"/>
              <a:t> and </a:t>
            </a:r>
            <a:r>
              <a:rPr lang="it-IT" dirty="0" err="1"/>
              <a:t>Dhvalues</a:t>
            </a:r>
            <a:r>
              <a:rPr lang="it-IT" dirty="0"/>
              <a:t>.</a:t>
            </a:r>
          </a:p>
          <a:p>
            <a:r>
              <a:rPr lang="it-IT" dirty="0"/>
              <a:t>The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set up a special SA </a:t>
            </a:r>
            <a:r>
              <a:rPr lang="it-IT" dirty="0" err="1"/>
              <a:t>called</a:t>
            </a:r>
            <a:r>
              <a:rPr lang="it-IT" dirty="0"/>
              <a:t> the IKE SA.</a:t>
            </a:r>
          </a:p>
          <a:p>
            <a:r>
              <a:rPr lang="it-IT" dirty="0"/>
              <a:t>The SA </a:t>
            </a:r>
            <a:r>
              <a:rPr lang="it-IT" dirty="0" err="1"/>
              <a:t>defines</a:t>
            </a:r>
            <a:r>
              <a:rPr lang="it-IT" dirty="0"/>
              <a:t> the </a:t>
            </a:r>
            <a:r>
              <a:rPr lang="it-IT" dirty="0" err="1"/>
              <a:t>parameters</a:t>
            </a:r>
            <a:r>
              <a:rPr lang="it-IT" dirty="0"/>
              <a:t> for a secure </a:t>
            </a:r>
            <a:r>
              <a:rPr lang="it-IT" dirty="0" err="1"/>
              <a:t>channel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peers</a:t>
            </a:r>
            <a:r>
              <a:rPr lang="it-IT" dirty="0"/>
              <a:t> over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subsequent</a:t>
            </a:r>
            <a:r>
              <a:rPr lang="it-IT" dirty="0"/>
              <a:t> </a:t>
            </a:r>
            <a:r>
              <a:rPr lang="it-IT" dirty="0" err="1"/>
              <a:t>message</a:t>
            </a:r>
            <a:r>
              <a:rPr lang="it-IT" dirty="0"/>
              <a:t> </a:t>
            </a:r>
            <a:r>
              <a:rPr lang="it-IT" dirty="0" err="1"/>
              <a:t>exchanges</a:t>
            </a:r>
            <a:r>
              <a:rPr lang="it-IT" dirty="0"/>
              <a:t> take place.</a:t>
            </a:r>
          </a:p>
          <a:p>
            <a:r>
              <a:rPr lang="it-IT" dirty="0" err="1"/>
              <a:t>Thus</a:t>
            </a:r>
            <a:r>
              <a:rPr lang="it-IT" dirty="0"/>
              <a:t>,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subsequent</a:t>
            </a:r>
            <a:r>
              <a:rPr lang="it-IT" dirty="0"/>
              <a:t> IKE </a:t>
            </a:r>
            <a:r>
              <a:rPr lang="it-IT" dirty="0" err="1"/>
              <a:t>message</a:t>
            </a:r>
            <a:r>
              <a:rPr lang="it-IT" dirty="0"/>
              <a:t> </a:t>
            </a:r>
            <a:r>
              <a:rPr lang="it-IT" dirty="0" err="1"/>
              <a:t>exchanges</a:t>
            </a:r>
            <a:r>
              <a:rPr lang="it-IT" dirty="0"/>
              <a:t> are </a:t>
            </a:r>
            <a:r>
              <a:rPr lang="it-IT" dirty="0" err="1"/>
              <a:t>protected</a:t>
            </a:r>
            <a:r>
              <a:rPr lang="it-IT" dirty="0"/>
              <a:t> by </a:t>
            </a:r>
            <a:r>
              <a:rPr lang="it-IT" dirty="0" err="1"/>
              <a:t>encryption</a:t>
            </a:r>
            <a:r>
              <a:rPr lang="it-IT" dirty="0"/>
              <a:t> and </a:t>
            </a:r>
            <a:r>
              <a:rPr lang="it-IT" dirty="0" err="1"/>
              <a:t>message</a:t>
            </a:r>
            <a:r>
              <a:rPr lang="it-IT" dirty="0"/>
              <a:t> authentication.</a:t>
            </a:r>
          </a:p>
          <a:p>
            <a:r>
              <a:rPr lang="it-IT" dirty="0"/>
              <a:t>In the second </a:t>
            </a:r>
            <a:r>
              <a:rPr lang="it-IT" dirty="0" err="1"/>
              <a:t>exchange</a:t>
            </a:r>
            <a:r>
              <a:rPr lang="it-IT" dirty="0"/>
              <a:t> the 2 parties </a:t>
            </a:r>
            <a:r>
              <a:rPr lang="it-IT" dirty="0" err="1"/>
              <a:t>authenticate</a:t>
            </a:r>
            <a:r>
              <a:rPr lang="it-IT" dirty="0"/>
              <a:t> one </a:t>
            </a:r>
            <a:r>
              <a:rPr lang="it-IT" dirty="0" err="1"/>
              <a:t>other</a:t>
            </a:r>
            <a:r>
              <a:rPr lang="it-IT" dirty="0"/>
              <a:t> and set up a first IPSec SA to be </a:t>
            </a:r>
            <a:r>
              <a:rPr lang="it-IT" dirty="0" err="1"/>
              <a:t>placesd</a:t>
            </a:r>
            <a:r>
              <a:rPr lang="it-IT" dirty="0"/>
              <a:t> in the SADB and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protecting</a:t>
            </a:r>
            <a:r>
              <a:rPr lang="it-IT" dirty="0"/>
              <a:t> </a:t>
            </a:r>
            <a:r>
              <a:rPr lang="it-IT" dirty="0" err="1"/>
              <a:t>ordinary</a:t>
            </a:r>
            <a:r>
              <a:rPr lang="it-IT" dirty="0"/>
              <a:t> </a:t>
            </a:r>
            <a:r>
              <a:rPr lang="it-IT" dirty="0" err="1"/>
              <a:t>communications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peers</a:t>
            </a:r>
            <a:r>
              <a:rPr 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87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C8FE1-7821-58F9-E65B-CBF8F994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IPSec VPN scenario</a:t>
            </a:r>
          </a:p>
        </p:txBody>
      </p:sp>
      <p:pic>
        <p:nvPicPr>
          <p:cNvPr id="1026" name="Picture 2" descr="IPsec">
            <a:extLst>
              <a:ext uri="{FF2B5EF4-FFF2-40B4-BE49-F238E27FC236}">
                <a16:creationId xmlns:a16="http://schemas.microsoft.com/office/drawing/2014/main" id="{5BDA0607-51F4-ECAD-B489-E96514397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83" y="1825625"/>
            <a:ext cx="67370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C2EF06-A9AD-DF9C-5CAD-BA7B913F57BF}"/>
              </a:ext>
            </a:extLst>
          </p:cNvPr>
          <p:cNvSpPr txBox="1"/>
          <p:nvPr/>
        </p:nvSpPr>
        <p:spPr>
          <a:xfrm>
            <a:off x="9972675" y="2152650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IPSec </a:t>
            </a:r>
            <a:r>
              <a:rPr lang="it-IT" dirty="0" err="1"/>
              <a:t>traffic</a:t>
            </a:r>
            <a:endParaRPr lang="it-IT" dirty="0"/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AA0C8A8D-7A78-75C4-E8D8-E5D06B6541F3}"/>
              </a:ext>
            </a:extLst>
          </p:cNvPr>
          <p:cNvCxnSpPr>
            <a:stCxn id="1026" idx="0"/>
            <a:endCxn id="3" idx="0"/>
          </p:cNvCxnSpPr>
          <p:nvPr/>
        </p:nvCxnSpPr>
        <p:spPr>
          <a:xfrm rot="16200000" flipH="1">
            <a:off x="8342312" y="-420688"/>
            <a:ext cx="327025" cy="4819650"/>
          </a:xfrm>
          <a:prstGeom prst="bentConnector3">
            <a:avLst>
              <a:gd name="adj1" fmla="val -69903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BF1C7EA9-8A6A-9444-0F04-DC02EB37DF1C}"/>
              </a:ext>
            </a:extLst>
          </p:cNvPr>
          <p:cNvCxnSpPr>
            <a:endCxn id="3" idx="2"/>
          </p:cNvCxnSpPr>
          <p:nvPr/>
        </p:nvCxnSpPr>
        <p:spPr>
          <a:xfrm flipV="1">
            <a:off x="8750808" y="2521982"/>
            <a:ext cx="2164842" cy="105332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5C9BFE4-11AD-8CF4-CE48-26E44C76EB73}"/>
              </a:ext>
            </a:extLst>
          </p:cNvPr>
          <p:cNvCxnSpPr>
            <a:endCxn id="3" idx="1"/>
          </p:cNvCxnSpPr>
          <p:nvPr/>
        </p:nvCxnSpPr>
        <p:spPr>
          <a:xfrm flipV="1">
            <a:off x="9098280" y="2337316"/>
            <a:ext cx="874395" cy="94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1D713F1-F13E-E1CD-2760-41B3ED0B03CF}"/>
              </a:ext>
            </a:extLst>
          </p:cNvPr>
          <p:cNvCxnSpPr/>
          <p:nvPr/>
        </p:nvCxnSpPr>
        <p:spPr>
          <a:xfrm>
            <a:off x="6519672" y="3575304"/>
            <a:ext cx="138988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35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99D85-88E5-2B2B-D854-DE08ABE6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Benefits of IPSec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A49D20-898E-8BC9-2176-43ED78E23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When</a:t>
            </a:r>
            <a:r>
              <a:rPr lang="it-IT" dirty="0"/>
              <a:t> IPSec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implemented</a:t>
            </a:r>
            <a:r>
              <a:rPr lang="it-IT" dirty="0"/>
              <a:t> in a firewall or router,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provides</a:t>
            </a:r>
            <a:r>
              <a:rPr lang="it-IT" dirty="0"/>
              <a:t> strong security </a:t>
            </a:r>
            <a:r>
              <a:rPr lang="it-IT" dirty="0" err="1"/>
              <a:t>that</a:t>
            </a:r>
            <a:r>
              <a:rPr lang="it-IT" dirty="0"/>
              <a:t> can be </a:t>
            </a:r>
            <a:r>
              <a:rPr lang="it-IT" dirty="0" err="1"/>
              <a:t>applied</a:t>
            </a:r>
            <a:r>
              <a:rPr lang="it-IT" dirty="0"/>
              <a:t> to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traffic</a:t>
            </a:r>
            <a:r>
              <a:rPr lang="it-IT" dirty="0"/>
              <a:t> crossing the </a:t>
            </a:r>
            <a:r>
              <a:rPr lang="it-IT" dirty="0" err="1"/>
              <a:t>perimeter</a:t>
            </a:r>
            <a:r>
              <a:rPr lang="it-IT" dirty="0"/>
              <a:t>.</a:t>
            </a:r>
          </a:p>
          <a:p>
            <a:r>
              <a:rPr lang="it-IT" dirty="0"/>
              <a:t>IPSec in a firewall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resistant</a:t>
            </a:r>
            <a:r>
              <a:rPr lang="it-IT" dirty="0"/>
              <a:t> to bypass </a:t>
            </a:r>
          </a:p>
          <a:p>
            <a:r>
              <a:rPr lang="it-IT" dirty="0"/>
              <a:t>IPSec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the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and so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transparent</a:t>
            </a:r>
            <a:r>
              <a:rPr lang="it-IT" dirty="0"/>
              <a:t> to </a:t>
            </a:r>
            <a:r>
              <a:rPr lang="it-IT" dirty="0" err="1"/>
              <a:t>applications</a:t>
            </a:r>
            <a:endParaRPr lang="it-IT" dirty="0"/>
          </a:p>
          <a:p>
            <a:r>
              <a:rPr lang="it-IT" dirty="0"/>
              <a:t>IPSec can be </a:t>
            </a:r>
            <a:r>
              <a:rPr lang="it-IT" dirty="0" err="1"/>
              <a:t>transparent</a:t>
            </a:r>
            <a:r>
              <a:rPr lang="it-IT" dirty="0"/>
              <a:t> to end users</a:t>
            </a:r>
          </a:p>
          <a:p>
            <a:r>
              <a:rPr lang="it-IT" dirty="0"/>
              <a:t>IPSec can </a:t>
            </a:r>
            <a:r>
              <a:rPr lang="it-IT" dirty="0" err="1"/>
              <a:t>provide</a:t>
            </a:r>
            <a:r>
              <a:rPr lang="it-IT" dirty="0"/>
              <a:t> security for </a:t>
            </a:r>
            <a:r>
              <a:rPr lang="it-IT" dirty="0" err="1"/>
              <a:t>individual</a:t>
            </a:r>
            <a:r>
              <a:rPr lang="it-IT" dirty="0"/>
              <a:t> users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needed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23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7AE1E-C6A9-2721-996A-AE87D522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Routing Applications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6738B0-6E41-2AB6-8DE5-ACFAAB320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IPSec can </a:t>
            </a:r>
            <a:r>
              <a:rPr lang="it-IT" dirty="0" err="1"/>
              <a:t>assure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A router advertisement </a:t>
            </a:r>
            <a:r>
              <a:rPr lang="it-IT" dirty="0" err="1"/>
              <a:t>comes</a:t>
            </a:r>
            <a:r>
              <a:rPr lang="it-IT" dirty="0"/>
              <a:t> from an </a:t>
            </a:r>
            <a:r>
              <a:rPr lang="it-IT" dirty="0" err="1"/>
              <a:t>authorized</a:t>
            </a:r>
            <a:r>
              <a:rPr lang="it-IT" dirty="0"/>
              <a:t> router</a:t>
            </a:r>
          </a:p>
          <a:p>
            <a:pPr lvl="1"/>
            <a:r>
              <a:rPr lang="it-IT" dirty="0"/>
              <a:t>A </a:t>
            </a:r>
            <a:r>
              <a:rPr lang="it-IT" dirty="0" err="1"/>
              <a:t>neighbor</a:t>
            </a:r>
            <a:r>
              <a:rPr lang="it-IT" dirty="0"/>
              <a:t> advertisement (a router </a:t>
            </a:r>
            <a:r>
              <a:rPr lang="it-IT" dirty="0" err="1"/>
              <a:t>seeks</a:t>
            </a:r>
            <a:r>
              <a:rPr lang="it-IT" dirty="0"/>
              <a:t> to </a:t>
            </a:r>
            <a:r>
              <a:rPr lang="it-IT" dirty="0" err="1"/>
              <a:t>establish</a:t>
            </a:r>
            <a:r>
              <a:rPr lang="it-IT" dirty="0"/>
              <a:t> or </a:t>
            </a:r>
            <a:r>
              <a:rPr lang="it-IT" dirty="0" err="1"/>
              <a:t>maintain</a:t>
            </a:r>
            <a:r>
              <a:rPr lang="it-IT" dirty="0"/>
              <a:t> a </a:t>
            </a:r>
            <a:r>
              <a:rPr lang="it-IT" dirty="0" err="1"/>
              <a:t>neighbor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r>
              <a:rPr lang="it-IT" dirty="0"/>
              <a:t> with a router in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routing</a:t>
            </a:r>
            <a:r>
              <a:rPr lang="it-IT" dirty="0"/>
              <a:t> domain) </a:t>
            </a:r>
            <a:r>
              <a:rPr lang="it-IT" dirty="0" err="1"/>
              <a:t>comes</a:t>
            </a:r>
            <a:r>
              <a:rPr lang="it-IT" dirty="0"/>
              <a:t> from an </a:t>
            </a:r>
            <a:r>
              <a:rPr lang="it-IT" dirty="0" err="1"/>
              <a:t>authorized</a:t>
            </a:r>
            <a:r>
              <a:rPr lang="it-IT" dirty="0"/>
              <a:t> router</a:t>
            </a:r>
          </a:p>
          <a:p>
            <a:pPr lvl="1"/>
            <a:r>
              <a:rPr lang="it-IT" dirty="0"/>
              <a:t>A </a:t>
            </a:r>
            <a:r>
              <a:rPr lang="it-IT" dirty="0" err="1"/>
              <a:t>redirect</a:t>
            </a:r>
            <a:r>
              <a:rPr lang="it-IT" dirty="0"/>
              <a:t> </a:t>
            </a:r>
            <a:r>
              <a:rPr lang="it-IT" dirty="0" err="1"/>
              <a:t>message</a:t>
            </a:r>
            <a:r>
              <a:rPr lang="it-IT" dirty="0"/>
              <a:t> </a:t>
            </a:r>
            <a:r>
              <a:rPr lang="it-IT" dirty="0" err="1"/>
              <a:t>comes</a:t>
            </a:r>
            <a:r>
              <a:rPr lang="it-IT" dirty="0"/>
              <a:t> from the router to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initial</a:t>
            </a:r>
            <a:r>
              <a:rPr lang="it-IT" dirty="0"/>
              <a:t> IP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sent</a:t>
            </a:r>
            <a:endParaRPr lang="it-IT" dirty="0"/>
          </a:p>
          <a:p>
            <a:pPr lvl="1"/>
            <a:r>
              <a:rPr lang="it-IT" dirty="0"/>
              <a:t>A </a:t>
            </a:r>
            <a:r>
              <a:rPr lang="it-IT" dirty="0" err="1"/>
              <a:t>routing</a:t>
            </a:r>
            <a:r>
              <a:rPr lang="it-IT" dirty="0"/>
              <a:t> update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forged</a:t>
            </a:r>
            <a:r>
              <a:rPr lang="it-IT" dirty="0"/>
              <a:t>.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05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6E361-0EF0-437F-2653-9A07BAFC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IPSec </a:t>
            </a:r>
            <a:r>
              <a:rPr lang="it-IT" dirty="0" err="1"/>
              <a:t>Documents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32C53E-C468-8923-5BA7-FAEC0D35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IPSec </a:t>
            </a:r>
            <a:r>
              <a:rPr lang="it-IT" dirty="0" err="1"/>
              <a:t>encompasses</a:t>
            </a:r>
            <a:r>
              <a:rPr lang="it-IT" dirty="0"/>
              <a:t> 3 key </a:t>
            </a:r>
            <a:r>
              <a:rPr lang="it-IT" dirty="0" err="1"/>
              <a:t>areas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Authentication</a:t>
            </a:r>
          </a:p>
          <a:p>
            <a:pPr lvl="1"/>
            <a:r>
              <a:rPr lang="it-IT" dirty="0" err="1"/>
              <a:t>Confidentiality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Key management</a:t>
            </a:r>
          </a:p>
          <a:p>
            <a:r>
              <a:rPr lang="it-IT" dirty="0"/>
              <a:t>RFC 6071: IP Security and Internet Key Exchange (IKE) </a:t>
            </a:r>
            <a:r>
              <a:rPr lang="it-IT" dirty="0" err="1"/>
              <a:t>Document</a:t>
            </a:r>
            <a:r>
              <a:rPr lang="it-IT" dirty="0"/>
              <a:t> Roadmap</a:t>
            </a:r>
          </a:p>
          <a:p>
            <a:r>
              <a:rPr lang="it-IT" dirty="0"/>
              <a:t>Architecture: RFC 4301, Security Architecture for the Internet </a:t>
            </a:r>
            <a:r>
              <a:rPr lang="it-IT" dirty="0" err="1"/>
              <a:t>Protocol</a:t>
            </a:r>
            <a:endParaRPr lang="it-IT" dirty="0"/>
          </a:p>
          <a:p>
            <a:r>
              <a:rPr lang="it-IT" dirty="0"/>
              <a:t>Authentication </a:t>
            </a:r>
            <a:r>
              <a:rPr lang="it-IT" dirty="0" err="1"/>
              <a:t>Header</a:t>
            </a:r>
            <a:r>
              <a:rPr lang="it-IT" dirty="0"/>
              <a:t> (AH) RFC 4302, IP </a:t>
            </a:r>
            <a:r>
              <a:rPr lang="it-IT" dirty="0" err="1"/>
              <a:t>Authenticaton</a:t>
            </a:r>
            <a:r>
              <a:rPr lang="it-IT" dirty="0"/>
              <a:t> </a:t>
            </a:r>
            <a:r>
              <a:rPr lang="it-IT" dirty="0" err="1"/>
              <a:t>Header</a:t>
            </a:r>
            <a:endParaRPr lang="it-IT" dirty="0"/>
          </a:p>
          <a:p>
            <a:r>
              <a:rPr lang="it-IT" dirty="0" err="1"/>
              <a:t>Encapsulating</a:t>
            </a:r>
            <a:r>
              <a:rPr lang="it-IT" dirty="0"/>
              <a:t> Security Payload (ESP): RFC 4303, IP </a:t>
            </a:r>
            <a:r>
              <a:rPr lang="it-IT" dirty="0" err="1"/>
              <a:t>Encapsulating</a:t>
            </a:r>
            <a:r>
              <a:rPr lang="it-IT" dirty="0"/>
              <a:t> Security Payload (ESP)</a:t>
            </a:r>
          </a:p>
          <a:p>
            <a:r>
              <a:rPr lang="it-IT" dirty="0"/>
              <a:t>Internet Key </a:t>
            </a:r>
            <a:r>
              <a:rPr lang="it-IT" dirty="0" err="1"/>
              <a:t>exchange</a:t>
            </a:r>
            <a:r>
              <a:rPr lang="it-IT" dirty="0"/>
              <a:t> (IKE): RFC 7296, Internet Key Exchange(IKEv2) </a:t>
            </a:r>
            <a:r>
              <a:rPr lang="it-IT" dirty="0" err="1"/>
              <a:t>Protocol</a:t>
            </a:r>
            <a:endParaRPr lang="it-IT" dirty="0"/>
          </a:p>
          <a:p>
            <a:r>
              <a:rPr lang="it-IT" dirty="0" err="1"/>
              <a:t>Cryptographic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73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E5BC7-2823-4981-7154-EF0D7DEE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IPSec Services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8391D-0B6A-445D-410C-23B42BD08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RFC 4301 lists the following services:</a:t>
            </a:r>
          </a:p>
          <a:p>
            <a:endParaRPr lang="it-IT" dirty="0"/>
          </a:p>
          <a:p>
            <a:r>
              <a:rPr lang="it-IT" dirty="0"/>
              <a:t>Access Control</a:t>
            </a:r>
          </a:p>
          <a:p>
            <a:r>
              <a:rPr lang="it-IT" dirty="0" err="1"/>
              <a:t>Conncetionless</a:t>
            </a:r>
            <a:r>
              <a:rPr lang="it-IT" dirty="0"/>
              <a:t> </a:t>
            </a:r>
            <a:r>
              <a:rPr lang="it-IT" dirty="0" err="1"/>
              <a:t>Integrity</a:t>
            </a:r>
            <a:endParaRPr lang="it-IT" dirty="0"/>
          </a:p>
          <a:p>
            <a:r>
              <a:rPr lang="it-IT" dirty="0"/>
              <a:t>Data </a:t>
            </a:r>
            <a:r>
              <a:rPr lang="it-IT" dirty="0" err="1"/>
              <a:t>origin</a:t>
            </a:r>
            <a:r>
              <a:rPr lang="it-IT" dirty="0"/>
              <a:t> authentication</a:t>
            </a:r>
          </a:p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replayed</a:t>
            </a:r>
            <a:r>
              <a:rPr lang="it-IT" dirty="0"/>
              <a:t> </a:t>
            </a:r>
            <a:r>
              <a:rPr lang="it-IT" dirty="0" err="1"/>
              <a:t>packets</a:t>
            </a:r>
            <a:endParaRPr lang="it-IT" dirty="0"/>
          </a:p>
          <a:p>
            <a:r>
              <a:rPr lang="it-IT" dirty="0" err="1"/>
              <a:t>Confidentiality</a:t>
            </a:r>
            <a:endParaRPr lang="it-IT" dirty="0"/>
          </a:p>
          <a:p>
            <a:r>
              <a:rPr lang="it-IT" dirty="0"/>
              <a:t>Limited </a:t>
            </a:r>
            <a:r>
              <a:rPr lang="it-IT" dirty="0" err="1"/>
              <a:t>traffic</a:t>
            </a:r>
            <a:r>
              <a:rPr lang="it-IT" dirty="0"/>
              <a:t> flow </a:t>
            </a:r>
            <a:r>
              <a:rPr lang="it-IT" dirty="0" err="1"/>
              <a:t>confidentiality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137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D8BEA-BE48-92AE-DB25-C854B8ED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Transport</a:t>
            </a:r>
            <a:r>
              <a:rPr lang="it-IT" dirty="0"/>
              <a:t> Mode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CB9D9-3224-A98D-C179-A4C29193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/>
              <a:t>AH and ESP support </a:t>
            </a:r>
            <a:r>
              <a:rPr lang="it-IT" dirty="0" err="1"/>
              <a:t>transport</a:t>
            </a:r>
            <a:r>
              <a:rPr lang="it-IT" dirty="0"/>
              <a:t> and tunnel </a:t>
            </a:r>
            <a:r>
              <a:rPr lang="it-IT" dirty="0" err="1"/>
              <a:t>modes</a:t>
            </a:r>
            <a:endParaRPr lang="it-IT" dirty="0"/>
          </a:p>
          <a:p>
            <a:r>
              <a:rPr lang="it-IT" dirty="0" err="1"/>
              <a:t>Transort</a:t>
            </a:r>
            <a:r>
              <a:rPr lang="it-IT" dirty="0"/>
              <a:t> mode </a:t>
            </a:r>
            <a:r>
              <a:rPr lang="it-IT" dirty="0" err="1"/>
              <a:t>provides</a:t>
            </a:r>
            <a:r>
              <a:rPr lang="it-IT" dirty="0"/>
              <a:t> security for upper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protocols</a:t>
            </a:r>
            <a:r>
              <a:rPr lang="it-IT" dirty="0"/>
              <a:t> (end-to-end </a:t>
            </a:r>
            <a:r>
              <a:rPr lang="it-IT" dirty="0" err="1"/>
              <a:t>communications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hosts</a:t>
            </a:r>
            <a:r>
              <a:rPr lang="it-IT" dirty="0"/>
              <a:t>)</a:t>
            </a:r>
          </a:p>
          <a:p>
            <a:r>
              <a:rPr lang="it-IT" dirty="0"/>
              <a:t>AH/ESP over IPv4-&gt; the payload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follows IP </a:t>
            </a:r>
            <a:r>
              <a:rPr lang="it-IT" dirty="0" err="1"/>
              <a:t>header</a:t>
            </a:r>
            <a:endParaRPr lang="it-IT" dirty="0"/>
          </a:p>
          <a:p>
            <a:r>
              <a:rPr lang="it-IT" dirty="0"/>
              <a:t>AH/ESP over IPv6-&gt; the payload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follows IP </a:t>
            </a:r>
            <a:r>
              <a:rPr lang="it-IT" dirty="0" err="1"/>
              <a:t>header</a:t>
            </a:r>
            <a:r>
              <a:rPr lang="it-IT" dirty="0"/>
              <a:t> and IPv6 extension </a:t>
            </a:r>
            <a:r>
              <a:rPr lang="it-IT" dirty="0" err="1"/>
              <a:t>headers</a:t>
            </a:r>
            <a:endParaRPr lang="it-IT" dirty="0"/>
          </a:p>
          <a:p>
            <a:r>
              <a:rPr lang="it-IT" dirty="0"/>
              <a:t>ESP in </a:t>
            </a:r>
            <a:r>
              <a:rPr lang="it-IT" dirty="0" err="1"/>
              <a:t>transport</a:t>
            </a:r>
            <a:r>
              <a:rPr lang="it-IT" dirty="0"/>
              <a:t> mode </a:t>
            </a:r>
            <a:r>
              <a:rPr lang="it-IT" dirty="0" err="1"/>
              <a:t>encrypts</a:t>
            </a:r>
            <a:r>
              <a:rPr lang="it-IT" dirty="0"/>
              <a:t> and </a:t>
            </a:r>
            <a:r>
              <a:rPr lang="it-IT" dirty="0" err="1"/>
              <a:t>optionally</a:t>
            </a:r>
            <a:r>
              <a:rPr lang="it-IT" dirty="0"/>
              <a:t> </a:t>
            </a:r>
            <a:r>
              <a:rPr lang="it-IT" dirty="0" err="1"/>
              <a:t>authenticates</a:t>
            </a:r>
            <a:r>
              <a:rPr lang="it-IT" dirty="0"/>
              <a:t> the IP payload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the IP </a:t>
            </a:r>
            <a:r>
              <a:rPr lang="it-IT" dirty="0" err="1"/>
              <a:t>header</a:t>
            </a:r>
            <a:r>
              <a:rPr lang="it-IT" dirty="0"/>
              <a:t>.</a:t>
            </a:r>
          </a:p>
          <a:p>
            <a:r>
              <a:rPr lang="it-IT" dirty="0"/>
              <a:t>AH  in </a:t>
            </a:r>
            <a:r>
              <a:rPr lang="it-IT" dirty="0" err="1"/>
              <a:t>transport</a:t>
            </a:r>
            <a:r>
              <a:rPr lang="it-IT" dirty="0"/>
              <a:t> mode </a:t>
            </a:r>
            <a:r>
              <a:rPr lang="it-IT" dirty="0" err="1"/>
              <a:t>authenticates</a:t>
            </a:r>
            <a:r>
              <a:rPr lang="it-IT" dirty="0"/>
              <a:t> the IP payload and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portions</a:t>
            </a:r>
            <a:r>
              <a:rPr lang="it-IT" dirty="0"/>
              <a:t> of the IP </a:t>
            </a:r>
            <a:r>
              <a:rPr lang="it-IT" dirty="0" err="1"/>
              <a:t>header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2598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2627</Words>
  <Application>Microsoft Office PowerPoint</Application>
  <PresentationFormat>Widescreen</PresentationFormat>
  <Paragraphs>192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di Office</vt:lpstr>
      <vt:lpstr>IP Security</vt:lpstr>
      <vt:lpstr>The needs</vt:lpstr>
      <vt:lpstr>Overview </vt:lpstr>
      <vt:lpstr>An IPSec VPN scenario</vt:lpstr>
      <vt:lpstr>Benefits of IPSec </vt:lpstr>
      <vt:lpstr>Routing Applications</vt:lpstr>
      <vt:lpstr>IPSec Documents</vt:lpstr>
      <vt:lpstr>IPSec Services </vt:lpstr>
      <vt:lpstr>Transport Mode</vt:lpstr>
      <vt:lpstr>Tunnel Mode</vt:lpstr>
      <vt:lpstr>Presentazione standard di PowerPoint</vt:lpstr>
      <vt:lpstr>IP Security Policy </vt:lpstr>
      <vt:lpstr>Security Association Database </vt:lpstr>
      <vt:lpstr>Security Policy Database</vt:lpstr>
      <vt:lpstr>Presentazione standard di PowerPoint</vt:lpstr>
      <vt:lpstr>Processing model for outbound packets</vt:lpstr>
      <vt:lpstr>Processing model for inbound packets</vt:lpstr>
      <vt:lpstr>Presentazione standard di PowerPoint</vt:lpstr>
      <vt:lpstr>Padding </vt:lpstr>
      <vt:lpstr>Presentazione standard di PowerPoint</vt:lpstr>
      <vt:lpstr>Transport Mode ESP </vt:lpstr>
      <vt:lpstr>Presentazione standard di PowerPoint</vt:lpstr>
      <vt:lpstr>Tunnel Mode ESP</vt:lpstr>
      <vt:lpstr>Presentazione standard di PowerPoint</vt:lpstr>
      <vt:lpstr>Combining Security Associations</vt:lpstr>
      <vt:lpstr>Authentication + Confidentiality</vt:lpstr>
      <vt:lpstr>Transport-Tunnel Bundle </vt:lpstr>
      <vt:lpstr>Basic combination of Security Associations</vt:lpstr>
      <vt:lpstr>Internet Key Exchange</vt:lpstr>
      <vt:lpstr>Presentazione standard di PowerPoint</vt:lpstr>
      <vt:lpstr>Presentazione standard di PowerPoint</vt:lpstr>
      <vt:lpstr>Presentazione standard di PowerPoint</vt:lpstr>
      <vt:lpstr>IKEv2 Exchange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Visaggio</dc:creator>
  <cp:lastModifiedBy>Aaron Visaggio</cp:lastModifiedBy>
  <cp:revision>14</cp:revision>
  <dcterms:created xsi:type="dcterms:W3CDTF">2024-08-19T14:16:23Z</dcterms:created>
  <dcterms:modified xsi:type="dcterms:W3CDTF">2024-12-09T08:31:40Z</dcterms:modified>
</cp:coreProperties>
</file>