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70" r:id="rId5"/>
    <p:sldId id="271" r:id="rId6"/>
    <p:sldId id="264" r:id="rId7"/>
    <p:sldId id="265" r:id="rId8"/>
    <p:sldId id="266" r:id="rId9"/>
    <p:sldId id="267" r:id="rId10"/>
    <p:sldId id="268" r:id="rId11"/>
    <p:sldId id="269" r:id="rId12"/>
    <p:sldId id="258" r:id="rId13"/>
    <p:sldId id="259" r:id="rId14"/>
    <p:sldId id="260" r:id="rId15"/>
    <p:sldId id="261" r:id="rId16"/>
    <p:sldId id="262" r:id="rId17"/>
    <p:sldId id="263" r:id="rId1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8ECB9D-FB81-4D20-8A91-6BC8FA4CD1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1A5DFC7-5E16-4E18-B150-E427B433FD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9A2B3C-EDB1-41DA-8E09-D1D847A24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6BA1-7ED7-4681-80C7-AAACCEA15AAE}" type="datetimeFigureOut">
              <a:rPr lang="it-IT" smtClean="0"/>
              <a:t>02/10/2017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ADD4B52-17B2-4DCD-834C-9A1A7A3B1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797B1BF-046F-47B1-9C60-40CF42B87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E6B5-2311-42C3-8064-FA40AC3C85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5126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F7AF60-F3CB-467F-9C30-E88EA4479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5C0589C-9056-4633-BD77-0CE8C667D2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BBF41A9-3B0D-4316-977F-2EE75F5B3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6BA1-7ED7-4681-80C7-AAACCEA15AAE}" type="datetimeFigureOut">
              <a:rPr lang="it-IT" smtClean="0"/>
              <a:t>02/10/2017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1611EB9-B32F-49AE-8FEF-89C3B0830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DAFCC8F-AE2A-40DB-B7B5-C20B628F7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E6B5-2311-42C3-8064-FA40AC3C85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8818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7F34073A-5AE0-427F-9E5D-957E8865AC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BD85EE7-9F7F-4E26-B801-512C7D0B47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F5208A3-6705-4BED-A88F-041D64B2B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6BA1-7ED7-4681-80C7-AAACCEA15AAE}" type="datetimeFigureOut">
              <a:rPr lang="it-IT" smtClean="0"/>
              <a:t>02/10/2017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4681336-FBFC-4595-8007-212809341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5D0FAD4-B116-4A44-A7FA-383473523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E6B5-2311-42C3-8064-FA40AC3C85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9667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93BF99-C9EB-400F-BE8E-DEBD88C6D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08B32D-DDAB-4AA0-8FB6-0BEACFD7C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F0375FF-3AD7-4A8E-A18B-D0F787FDD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6BA1-7ED7-4681-80C7-AAACCEA15AAE}" type="datetimeFigureOut">
              <a:rPr lang="it-IT" smtClean="0"/>
              <a:t>02/10/2017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619D6BF-C416-4615-AAC2-3E6E1E067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82E49EB-2F8B-412E-B410-B422E0AD4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E6B5-2311-42C3-8064-FA40AC3C85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8583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913B76-25BF-40C9-A5D9-AA5AC6DEE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CC01932-8675-4A01-95BB-6C4B3589AE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E35D0FF-5BF4-4487-8B53-DFF88D3A1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6BA1-7ED7-4681-80C7-AAACCEA15AAE}" type="datetimeFigureOut">
              <a:rPr lang="it-IT" smtClean="0"/>
              <a:t>02/10/2017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4F7C7CC-0D0F-494A-BB08-5A48F8436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3CFE33A-9ECB-4DA2-837C-748BCF8BE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E6B5-2311-42C3-8064-FA40AC3C85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8937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F4CCFD-D442-43DB-99D8-08974A93C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C91C8FB-BBE7-4D16-8943-0956610740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8DBB9BF-639B-4CDB-87A6-AD4DDD52B1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AC9980E-9735-4F3B-9648-0A217C37B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6BA1-7ED7-4681-80C7-AAACCEA15AAE}" type="datetimeFigureOut">
              <a:rPr lang="it-IT" smtClean="0"/>
              <a:t>02/10/2017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FAC5CFE-61EB-47F0-96B4-8A7D39591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538D83B-AE64-434D-AEAD-95EEFB391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E6B5-2311-42C3-8064-FA40AC3C85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8171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92EE20-4C69-43D0-BA25-27BF0F1CA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89668D1-D19A-4865-8774-11EF61511D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8B0432B-3841-4523-886A-324F907072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F7455C8-905A-42A0-8F46-0C1E7B22DF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CDDC553-BE73-4DD8-8133-C07D8C2251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1678608-5C19-4FAB-988D-A6EE15C4A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6BA1-7ED7-4681-80C7-AAACCEA15AAE}" type="datetimeFigureOut">
              <a:rPr lang="it-IT" smtClean="0"/>
              <a:t>02/10/2017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56EF654-1FA8-4254-A0AF-04B72E5CC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885720B-9C6F-4F99-92C7-CAED25ACA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E6B5-2311-42C3-8064-FA40AC3C85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4151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7C2838-20FC-4C82-A6A8-7AED5B028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ACB5572-2772-4F3D-8B77-B5EF71E86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6BA1-7ED7-4681-80C7-AAACCEA15AAE}" type="datetimeFigureOut">
              <a:rPr lang="it-IT" smtClean="0"/>
              <a:t>02/10/2017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6FC3CBA-90E3-484F-8CD5-FF52C54ED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D002DC7-966C-46C6-811C-1EC49A462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E6B5-2311-42C3-8064-FA40AC3C85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4136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1EBCF4B-D7B3-463F-9B46-01D5A7358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6BA1-7ED7-4681-80C7-AAACCEA15AAE}" type="datetimeFigureOut">
              <a:rPr lang="it-IT" smtClean="0"/>
              <a:t>02/10/2017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5525277-E8FD-4203-A6BE-C3069A30D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844BFE4-9457-4AEB-BCB7-2AAD2AF9B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E6B5-2311-42C3-8064-FA40AC3C85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5238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0C1D73-7FBB-42AF-B910-F222FE3AC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F4F594-AB9E-451D-AF18-DB98F1F61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BE39389-69B0-49F0-914D-6403BBA341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0240EA6-7D80-409E-866A-050854497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6BA1-7ED7-4681-80C7-AAACCEA15AAE}" type="datetimeFigureOut">
              <a:rPr lang="it-IT" smtClean="0"/>
              <a:t>02/10/2017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DF91BB5-9B3D-4B53-A2F0-6FEAC080F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8969C94-6A03-4517-9029-39680B066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E6B5-2311-42C3-8064-FA40AC3C85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859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5742C2-7843-4A31-8A97-834C1FC37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EC6A982-924E-4B6F-A456-67A27FECB2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B2AE92C-74CB-44C1-B0B6-05C82E729A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F0408C3-3AE4-473E-8394-929607DCE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6BA1-7ED7-4681-80C7-AAACCEA15AAE}" type="datetimeFigureOut">
              <a:rPr lang="it-IT" smtClean="0"/>
              <a:t>02/10/2017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065C12B-7257-4C4E-9949-04F06AAD6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96C5812-660C-4EF2-8A6A-7CFD24600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E6B5-2311-42C3-8064-FA40AC3C85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7744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4513D4E-C16C-4F61-8DB1-EC1C96B97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D47E6FA-6728-4A46-8951-E683212D03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5EAD1FD-1BB5-4A93-81B9-F342C7F191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D6BA1-7ED7-4681-80C7-AAACCEA15AAE}" type="datetimeFigureOut">
              <a:rPr lang="it-IT" smtClean="0"/>
              <a:t>02/10/2017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62199BB-55F8-43BA-9426-827BA4E9A3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407C24B-64A7-431B-83DC-BD6FB5965A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6E6B5-2311-42C3-8064-FA40AC3C85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2311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nvd.nist.gov/vuln-metrics/cvss/v3-calculator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yberthreatsummit.com/speakers.ph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cve.mitre.org/cgi-bin/cvekey.cgi?keyword=sql+injectio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A53EA4-E776-4B11-A82C-F653DFBDFE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CVE</a:t>
            </a:r>
          </a:p>
        </p:txBody>
      </p:sp>
    </p:spTree>
    <p:extLst>
      <p:ext uri="{BB962C8B-B14F-4D97-AF65-F5344CB8AC3E}">
        <p14:creationId xmlns:p14="http://schemas.microsoft.com/office/powerpoint/2010/main" val="2770133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4ED80D-0200-4BE7-AB7E-7DE98D51F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CVE </a:t>
            </a:r>
            <a:r>
              <a:rPr lang="it-IT" dirty="0" err="1"/>
              <a:t>Editorial</a:t>
            </a:r>
            <a:r>
              <a:rPr lang="it-IT" dirty="0"/>
              <a:t> Board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118E3C9-6050-47FD-B9FF-27E81771F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Members from 25 different organizations including researchers, tool vendors, response teams, and end users</a:t>
            </a:r>
          </a:p>
          <a:p>
            <a:r>
              <a:rPr lang="en-US" dirty="0"/>
              <a:t>Mostly technical representatives</a:t>
            </a:r>
          </a:p>
          <a:p>
            <a:r>
              <a:rPr lang="en-US" dirty="0"/>
              <a:t>Review and approve CVE entries</a:t>
            </a:r>
          </a:p>
          <a:p>
            <a:r>
              <a:rPr lang="en-US" dirty="0"/>
              <a:t>Discuss issues related to CVE maintenance</a:t>
            </a:r>
          </a:p>
          <a:p>
            <a:r>
              <a:rPr lang="en-US" dirty="0"/>
              <a:t>Monthly meetings (face-to-face or phone)</a:t>
            </a:r>
          </a:p>
          <a:p>
            <a:r>
              <a:rPr lang="en-US" dirty="0"/>
              <a:t>Publicly viewable mailing list archives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06973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9F3668-B8E5-4240-83CF-8CBD76A73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Adding</a:t>
            </a:r>
            <a:r>
              <a:rPr lang="it-IT" dirty="0"/>
              <a:t> new entries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E2C122-882C-40F1-AB3E-DC81C1F6A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Board member submits raw information to MITRE</a:t>
            </a:r>
          </a:p>
          <a:p>
            <a:r>
              <a:rPr lang="en-US" dirty="0"/>
              <a:t>Submissions are grouped, refined, and proposed back to the Board as candidates</a:t>
            </a:r>
          </a:p>
          <a:p>
            <a:pPr lvl="1"/>
            <a:r>
              <a:rPr lang="en-US" dirty="0"/>
              <a:t>Form:  CAN-YYYY-NNNN</a:t>
            </a:r>
          </a:p>
          <a:p>
            <a:pPr lvl="1"/>
            <a:r>
              <a:rPr lang="en-US" dirty="0"/>
              <a:t>Strong likelihood of becoming CVE-YYYY-NNNN</a:t>
            </a:r>
          </a:p>
          <a:p>
            <a:pPr lvl="1"/>
            <a:r>
              <a:rPr lang="en-US" dirty="0"/>
              <a:t>Delicate balance between timeliness and accuracy</a:t>
            </a:r>
          </a:p>
          <a:p>
            <a:r>
              <a:rPr lang="en-US" dirty="0"/>
              <a:t>Board reviews and votes on candidates</a:t>
            </a:r>
          </a:p>
          <a:p>
            <a:pPr lvl="1"/>
            <a:r>
              <a:rPr lang="en-US" dirty="0"/>
              <a:t>Accept, modify, recast, reject, reviewing</a:t>
            </a:r>
          </a:p>
          <a:p>
            <a:r>
              <a:rPr lang="en-US" dirty="0"/>
              <a:t>If approved, the candidate becomes a CVE entry</a:t>
            </a:r>
          </a:p>
          <a:p>
            <a:r>
              <a:rPr lang="en-US" dirty="0"/>
              <a:t>Entry is included in a subsequent CVE version</a:t>
            </a:r>
          </a:p>
          <a:p>
            <a:pPr lvl="1"/>
            <a:r>
              <a:rPr lang="en-US" dirty="0"/>
              <a:t>Published on CVE web site</a:t>
            </a:r>
          </a:p>
          <a:p>
            <a:r>
              <a:rPr lang="en-US" dirty="0"/>
              <a:t>Entries may later be modified or deprecated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93697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377FCA-B7CF-4D5D-B7C3-79CA22D26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CVE </a:t>
            </a:r>
            <a:r>
              <a:rPr lang="it-IT" dirty="0" err="1"/>
              <a:t>is</a:t>
            </a:r>
            <a:r>
              <a:rPr lang="it-IT" dirty="0"/>
              <a:t>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DD9F3A-044C-4892-848F-A6548A0CA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One name for one vulnerability or exposure</a:t>
            </a:r>
          </a:p>
          <a:p>
            <a:r>
              <a:rPr lang="en-US" dirty="0"/>
              <a:t>One standardized description for each vulnerability or exposure</a:t>
            </a:r>
          </a:p>
          <a:p>
            <a:r>
              <a:rPr lang="en-US" dirty="0"/>
              <a:t>A dictionary rather than a database</a:t>
            </a:r>
          </a:p>
          <a:p>
            <a:r>
              <a:rPr lang="en-US" dirty="0"/>
              <a:t>How disparate databases and tools can "speak" the same language</a:t>
            </a:r>
          </a:p>
          <a:p>
            <a:r>
              <a:rPr lang="en-US" dirty="0"/>
              <a:t>The way to interoperability and better security coverage</a:t>
            </a:r>
          </a:p>
          <a:p>
            <a:r>
              <a:rPr lang="en-US" dirty="0"/>
              <a:t>A basis for evaluation among tools and databases</a:t>
            </a:r>
          </a:p>
          <a:p>
            <a:r>
              <a:rPr lang="en-US" dirty="0"/>
              <a:t>Free for public download and use</a:t>
            </a:r>
          </a:p>
          <a:p>
            <a:r>
              <a:rPr lang="en-US" dirty="0"/>
              <a:t>Industry-endorsed via the CVE Numbering Authorities, CVE Board, and CVE-Compatible Products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876272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B82B89-A6B4-4A61-BBAF-633BAF1D6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Why</a:t>
            </a:r>
            <a:r>
              <a:rPr lang="it-IT" dirty="0"/>
              <a:t> CVE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9AE156-F330-4356-9CB1-941605650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CVE was launched in 1999, as a government US program</a:t>
            </a:r>
          </a:p>
          <a:p>
            <a:r>
              <a:rPr lang="en-US" dirty="0"/>
              <a:t>different metrics to state the number of vulnerabilities or exposures they detected</a:t>
            </a:r>
          </a:p>
          <a:p>
            <a:r>
              <a:rPr lang="en-US" dirty="0"/>
              <a:t>CVE is now the industry standard for vulnerability and exposure names.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417921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EA01EA-2749-42FF-83E7-BBEF291BC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CVE </a:t>
            </a:r>
            <a:r>
              <a:rPr lang="it-IT" dirty="0" err="1"/>
              <a:t>Identifier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38F694-D2DC-4B41-A170-D9FCA8483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CVE Identifiers (also referred to by the community as "CVE IDs," "CVE entries," "CVE names," "CVE numbers," and "CVEs") are </a:t>
            </a:r>
            <a:r>
              <a:rPr lang="en-US" b="1" i="1" dirty="0"/>
              <a:t>unique</a:t>
            </a:r>
            <a:r>
              <a:rPr lang="en-US" dirty="0"/>
              <a:t>, </a:t>
            </a:r>
            <a:r>
              <a:rPr lang="en-US" b="1" i="1" dirty="0"/>
              <a:t>common identifiers </a:t>
            </a:r>
            <a:r>
              <a:rPr lang="en-US" dirty="0"/>
              <a:t>for publicly known cyber security vulnerabilities.</a:t>
            </a:r>
          </a:p>
          <a:p>
            <a:endParaRPr lang="en-US" dirty="0"/>
          </a:p>
          <a:p>
            <a:r>
              <a:rPr lang="en-US" dirty="0"/>
              <a:t>Each CVE Identifier includes the following:</a:t>
            </a:r>
          </a:p>
          <a:p>
            <a:endParaRPr lang="en-US" dirty="0"/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CVE identifier number </a:t>
            </a:r>
            <a:r>
              <a:rPr lang="en-US" dirty="0"/>
              <a:t>with four or more digits in the sequence number portion of the ID (i.e., "CVE-1999-0067", "CVE-2014-12345", "CVE-2016-7654321").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Brief description </a:t>
            </a:r>
            <a:r>
              <a:rPr lang="en-US" dirty="0"/>
              <a:t>of the security vulnerability or exposure.</a:t>
            </a:r>
          </a:p>
          <a:p>
            <a:pPr lvl="1"/>
            <a:r>
              <a:rPr lang="en-US" dirty="0"/>
              <a:t>Any </a:t>
            </a:r>
            <a:r>
              <a:rPr lang="en-US" b="1" dirty="0">
                <a:solidFill>
                  <a:srgbClr val="FF0000"/>
                </a:solidFill>
              </a:rPr>
              <a:t>pertinent references </a:t>
            </a:r>
            <a:r>
              <a:rPr lang="en-US" dirty="0"/>
              <a:t>(i.e., vulnerability reports and advisories).</a:t>
            </a:r>
          </a:p>
          <a:p>
            <a:pPr lvl="1"/>
            <a:r>
              <a:rPr lang="en-US" dirty="0"/>
              <a:t>CVE Identifiers are used by information security product/service vendors and researchers as </a:t>
            </a:r>
            <a:r>
              <a:rPr lang="en-US" b="1" dirty="0">
                <a:solidFill>
                  <a:srgbClr val="FF0000"/>
                </a:solidFill>
              </a:rPr>
              <a:t>a standard method for identifying vulnerabilities </a:t>
            </a:r>
            <a:r>
              <a:rPr lang="en-US" dirty="0"/>
              <a:t>and for </a:t>
            </a:r>
            <a:r>
              <a:rPr lang="en-US" b="1" dirty="0">
                <a:solidFill>
                  <a:srgbClr val="FF0000"/>
                </a:solidFill>
              </a:rPr>
              <a:t>cross-linking with other repositories </a:t>
            </a:r>
            <a:r>
              <a:rPr lang="en-US" dirty="0"/>
              <a:t>that also use CVE Identifiers.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544953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AA3442-73D3-4ECE-B25B-5C95111D8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4E4C11F-324C-48FE-9844-4567CA129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CVE IDs have the format </a:t>
            </a:r>
            <a:r>
              <a:rPr lang="en-US" b="1" dirty="0">
                <a:solidFill>
                  <a:srgbClr val="FF0000"/>
                </a:solidFill>
              </a:rPr>
              <a:t>CVE-YYYY-NNNNN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The YYYY portion is the year that the CVE ID was </a:t>
            </a:r>
            <a:r>
              <a:rPr lang="en-US" b="1" dirty="0">
                <a:solidFill>
                  <a:srgbClr val="FF0000"/>
                </a:solidFill>
              </a:rPr>
              <a:t>assigned</a:t>
            </a:r>
            <a:r>
              <a:rPr lang="en-US" dirty="0"/>
              <a:t> OR the year the vulnerability was </a:t>
            </a:r>
            <a:r>
              <a:rPr lang="en-US" b="1" dirty="0">
                <a:solidFill>
                  <a:srgbClr val="FF0000"/>
                </a:solidFill>
              </a:rPr>
              <a:t>made public </a:t>
            </a:r>
            <a:r>
              <a:rPr lang="en-US" dirty="0"/>
              <a:t>(if before the CVE ID was assigned).</a:t>
            </a:r>
          </a:p>
          <a:p>
            <a:r>
              <a:rPr lang="en-US" dirty="0"/>
              <a:t>The "</a:t>
            </a:r>
            <a:r>
              <a:rPr lang="en-US" b="1" dirty="0">
                <a:solidFill>
                  <a:srgbClr val="FF0000"/>
                </a:solidFill>
              </a:rPr>
              <a:t>Description</a:t>
            </a:r>
            <a:r>
              <a:rPr lang="en-US" dirty="0"/>
              <a:t>" portion of CVE Identifier (CVE ID) entries are typically written by </a:t>
            </a:r>
            <a:r>
              <a:rPr lang="en-US" b="1" dirty="0">
                <a:solidFill>
                  <a:srgbClr val="FF0000"/>
                </a:solidFill>
              </a:rPr>
              <a:t>CVE Numbering Authorities </a:t>
            </a:r>
            <a:r>
              <a:rPr lang="en-US" dirty="0"/>
              <a:t>(CNAs), </a:t>
            </a:r>
            <a:r>
              <a:rPr lang="en-US" b="1" dirty="0">
                <a:solidFill>
                  <a:srgbClr val="FF0000"/>
                </a:solidFill>
              </a:rPr>
              <a:t>MITRE's CVE Content Team</a:t>
            </a:r>
            <a:r>
              <a:rPr lang="en-US" dirty="0"/>
              <a:t>, or </a:t>
            </a:r>
            <a:r>
              <a:rPr lang="en-US" b="1" dirty="0">
                <a:solidFill>
                  <a:srgbClr val="FF0000"/>
                </a:solidFill>
              </a:rPr>
              <a:t>individuals</a:t>
            </a:r>
            <a:r>
              <a:rPr lang="en-US" dirty="0"/>
              <a:t> requesting a CVE ID.</a:t>
            </a:r>
          </a:p>
          <a:p>
            <a:r>
              <a:rPr lang="en-US" dirty="0"/>
              <a:t>to write a CVE Description, the MITRE CVE Content Team analyzes public, third-party reports of vulnerabilities (i.e., "references"); extracts the relevant information from each reference; resolves any conflicting information or inconsistent usage of terminology; and then writes the description.</a:t>
            </a:r>
          </a:p>
          <a:p>
            <a:r>
              <a:rPr lang="en-US" dirty="0"/>
              <a:t>Each CVE Identifier includes </a:t>
            </a:r>
            <a:r>
              <a:rPr lang="en-US" dirty="0">
                <a:solidFill>
                  <a:srgbClr val="FF0000"/>
                </a:solidFill>
              </a:rPr>
              <a:t>appropriate References</a:t>
            </a:r>
            <a:r>
              <a:rPr lang="en-US" dirty="0"/>
              <a:t>. Each reference used in CVE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identifies the source,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includes a well-defined identifier to facilitate searching on a source's website, and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notes the associated CVE Identifier.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063953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C6166D-D9A4-4325-926F-B38C22DE6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State of CVE </a:t>
            </a:r>
            <a:r>
              <a:rPr lang="it-IT" dirty="0" err="1"/>
              <a:t>IDs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6229016-0C0D-4CFB-8D37-455368992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RESERVED -&gt; </a:t>
            </a:r>
            <a:r>
              <a:rPr lang="en-US" dirty="0"/>
              <a:t>it has been reserved for use by a CVE Numbering Authority (CNA)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the CVE is </a:t>
            </a:r>
            <a:r>
              <a:rPr lang="en-US" b="1" dirty="0"/>
              <a:t>populated</a:t>
            </a:r>
            <a:r>
              <a:rPr lang="en-US" dirty="0"/>
              <a:t> with details and </a:t>
            </a:r>
            <a:r>
              <a:rPr lang="en-US" b="1" dirty="0">
                <a:solidFill>
                  <a:srgbClr val="FF0000"/>
                </a:solidFill>
              </a:rPr>
              <a:t>published on the CVE List</a:t>
            </a:r>
            <a:r>
              <a:rPr lang="en-US" dirty="0"/>
              <a:t>,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it will become </a:t>
            </a:r>
            <a:r>
              <a:rPr lang="en-US" b="1" dirty="0"/>
              <a:t>available</a:t>
            </a:r>
            <a:r>
              <a:rPr lang="en-US" dirty="0"/>
              <a:t> in the </a:t>
            </a:r>
            <a:r>
              <a:rPr lang="en-US" b="1" dirty="0">
                <a:solidFill>
                  <a:srgbClr val="FF0000"/>
                </a:solidFill>
              </a:rPr>
              <a:t>U.S. National Vulnerability Database (NVD)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 As one of the final steps in the process, the </a:t>
            </a:r>
            <a:r>
              <a:rPr lang="en-US" b="1" dirty="0">
                <a:solidFill>
                  <a:srgbClr val="FF0000"/>
                </a:solidFill>
              </a:rPr>
              <a:t>NVD Common Vulnerability Scoring System (CVSS) scores for the CVE ID </a:t>
            </a:r>
            <a:r>
              <a:rPr lang="en-US" dirty="0"/>
              <a:t>are assigned by the </a:t>
            </a:r>
            <a:r>
              <a:rPr lang="en-US" b="1" dirty="0"/>
              <a:t>NIST NVD team</a:t>
            </a:r>
            <a:r>
              <a:rPr lang="en-US" dirty="0"/>
              <a:t>.</a:t>
            </a:r>
          </a:p>
          <a:p>
            <a:r>
              <a:rPr lang="en-US" b="1" dirty="0"/>
              <a:t>DISPUTED</a:t>
            </a:r>
            <a:r>
              <a:rPr lang="en-US" dirty="0"/>
              <a:t> -&gt; When one party disagrees with another party's assertion that a particular issue in software is a vulnerability</a:t>
            </a:r>
          </a:p>
          <a:p>
            <a:r>
              <a:rPr lang="it-IT" b="1" dirty="0"/>
              <a:t>REJECT </a:t>
            </a:r>
            <a:r>
              <a:rPr lang="it-IT" dirty="0"/>
              <a:t>-&gt;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accepted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CVE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959611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ECF23A6-D4DC-4EB4-B1CE-A6FE08280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solidFill>
                  <a:srgbClr val="FF0000"/>
                </a:solidFill>
              </a:rPr>
              <a:t>Common Vulnerability Scoring System (CVSS) </a:t>
            </a:r>
            <a:r>
              <a:rPr lang="en-US" dirty="0"/>
              <a:t>provides an open framework for communicating the characteristics and impacts of IT vulnerabilities.</a:t>
            </a:r>
            <a:endParaRPr lang="it-IT" dirty="0"/>
          </a:p>
        </p:txBody>
      </p:sp>
      <p:pic>
        <p:nvPicPr>
          <p:cNvPr id="7" name="Segnaposto contenuto 4">
            <a:extLst>
              <a:ext uri="{FF2B5EF4-FFF2-40B4-BE49-F238E27FC236}">
                <a16:creationId xmlns:a16="http://schemas.microsoft.com/office/drawing/2014/main" id="{740C14EF-9FBA-4F26-879B-203CC49153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33204"/>
            <a:ext cx="3371850" cy="1325880"/>
          </a:xfrm>
          <a:prstGeom prst="rect">
            <a:avLst/>
          </a:prstGeom>
        </p:spPr>
      </p:pic>
      <p:pic>
        <p:nvPicPr>
          <p:cNvPr id="9" name="Immagine 8">
            <a:hlinkClick r:id="rId3"/>
            <a:extLst>
              <a:ext uri="{FF2B5EF4-FFF2-40B4-BE49-F238E27FC236}">
                <a16:creationId xmlns:a16="http://schemas.microsoft.com/office/drawing/2014/main" id="{F4309521-1409-46EA-B987-7A46BA32B2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490" y="3600450"/>
            <a:ext cx="4846320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455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4757F4-E565-4B08-8D9A-F92601B21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4994BD-D40D-4F6F-9FE7-20DBB16AF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hlinkClick r:id="rId2"/>
              </a:rPr>
              <a:t>https://cyberthreatsummit.com/speakers.php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36831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F1F2B2-76ED-4E72-898C-FC6C3C932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 CVE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1308E7F-8D8F-48D8-8152-B99044F55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Common Vulnerabilities and Exposures </a:t>
            </a:r>
            <a:r>
              <a:rPr lang="en-US" dirty="0"/>
              <a:t>(CVE®) is a list of common identifiers for publicly known cyber security vulnerabilities.</a:t>
            </a:r>
          </a:p>
          <a:p>
            <a:endParaRPr lang="en-US" dirty="0"/>
          </a:p>
          <a:p>
            <a:r>
              <a:rPr lang="en-US" dirty="0"/>
              <a:t>Use of "CVE Identifiers (CVE IDs)," which are assigned by CVE Numbering Authorities (CNAs) from around the world, </a:t>
            </a:r>
          </a:p>
          <a:p>
            <a:pPr lvl="1"/>
            <a:r>
              <a:rPr lang="en-US" dirty="0"/>
              <a:t>ensures confidence among parties when used to discuss or share information about a </a:t>
            </a:r>
            <a:r>
              <a:rPr lang="en-US" b="1" dirty="0">
                <a:solidFill>
                  <a:srgbClr val="FF0000"/>
                </a:solidFill>
              </a:rPr>
              <a:t>unique software vulnerability</a:t>
            </a:r>
            <a:r>
              <a:rPr lang="en-US" dirty="0"/>
              <a:t>, </a:t>
            </a:r>
          </a:p>
          <a:p>
            <a:pPr lvl="1"/>
            <a:r>
              <a:rPr lang="en-US" dirty="0"/>
              <a:t>provides a </a:t>
            </a:r>
            <a:r>
              <a:rPr lang="en-US" b="1" dirty="0">
                <a:solidFill>
                  <a:srgbClr val="FF0000"/>
                </a:solidFill>
              </a:rPr>
              <a:t>baseline for tool evaluation</a:t>
            </a:r>
            <a:r>
              <a:rPr lang="en-US" dirty="0"/>
              <a:t>, and </a:t>
            </a:r>
          </a:p>
          <a:p>
            <a:pPr lvl="1"/>
            <a:r>
              <a:rPr lang="en-US" dirty="0"/>
              <a:t>enables </a:t>
            </a:r>
            <a:r>
              <a:rPr lang="en-US" b="1" dirty="0">
                <a:solidFill>
                  <a:srgbClr val="FF0000"/>
                </a:solidFill>
              </a:rPr>
              <a:t>data exchange for cyber security automation</a:t>
            </a:r>
            <a:r>
              <a:rPr lang="en-US" dirty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75447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C7CDE7-E4D4-469F-B47F-92BE17449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E7831B-1942-49D2-8C74-ED9BAF4B1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36F42125-617C-4C36-86B7-0A66DD5B06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022"/>
            <a:ext cx="12192000" cy="6858000"/>
          </a:xfrm>
          <a:prstGeom prst="rect">
            <a:avLst/>
          </a:pr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E3807240-34C8-4AF3-B740-ABB48BEC944A}"/>
              </a:ext>
            </a:extLst>
          </p:cNvPr>
          <p:cNvSpPr/>
          <p:nvPr/>
        </p:nvSpPr>
        <p:spPr>
          <a:xfrm>
            <a:off x="2112885" y="1367161"/>
            <a:ext cx="1482571" cy="39061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104CA973-753E-4758-8FA9-60F698D5971B}"/>
              </a:ext>
            </a:extLst>
          </p:cNvPr>
          <p:cNvSpPr/>
          <p:nvPr/>
        </p:nvSpPr>
        <p:spPr>
          <a:xfrm>
            <a:off x="2112885" y="1835897"/>
            <a:ext cx="9765437" cy="39061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F4D62E3B-D763-4596-9729-F496152B65F0}"/>
              </a:ext>
            </a:extLst>
          </p:cNvPr>
          <p:cNvSpPr/>
          <p:nvPr/>
        </p:nvSpPr>
        <p:spPr>
          <a:xfrm>
            <a:off x="2112885" y="2302105"/>
            <a:ext cx="9765437" cy="1018143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5677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87A55B-4D11-4BF1-9263-B71BC73FF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" name="Immagine 4">
            <a:hlinkClick r:id="rId2"/>
            <a:extLst>
              <a:ext uri="{FF2B5EF4-FFF2-40B4-BE49-F238E27FC236}">
                <a16:creationId xmlns:a16="http://schemas.microsoft.com/office/drawing/2014/main" id="{402B4DE1-7A58-4F4C-9F6B-F70A5D9763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1280" y="2975610"/>
            <a:ext cx="6949440" cy="90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860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4F3448-9A32-4A92-8CB2-EBF2239FD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1075" y="365125"/>
            <a:ext cx="10515600" cy="1325563"/>
          </a:xfrm>
        </p:spPr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B0E215-E8F6-4169-BB50-B7D0F985F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1075" y="1825625"/>
            <a:ext cx="10515600" cy="4351338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75A8A8A-D947-45E5-8E1A-7CAA6AADC05C}"/>
              </a:ext>
            </a:extLst>
          </p:cNvPr>
          <p:cNvSpPr txBox="1">
            <a:spLocks noChangeArrowheads="1"/>
          </p:cNvSpPr>
          <p:nvPr/>
        </p:nvSpPr>
        <p:spPr>
          <a:xfrm>
            <a:off x="1663563" y="152400"/>
            <a:ext cx="8255000" cy="9493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/>
              <a:t>Context: The Vulnerability Life Cycle</a:t>
            </a:r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7C43F63E-A507-4D34-8484-122DB6FB17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5563" y="1665288"/>
            <a:ext cx="4022725" cy="3959225"/>
          </a:xfrm>
          <a:prstGeom prst="ellipse">
            <a:avLst/>
          </a:prstGeom>
          <a:solidFill>
            <a:srgbClr val="C0C0C0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A25485D4-2A55-4D9F-BFA4-C2E8D6D6788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43288" y="3963988"/>
            <a:ext cx="582612" cy="5921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D8560B94-3621-46D7-AE79-2A8EC5B8C0B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0900" y="2763838"/>
            <a:ext cx="600075" cy="4413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8" name="Line 6">
            <a:extLst>
              <a:ext uri="{FF2B5EF4-FFF2-40B4-BE49-F238E27FC236}">
                <a16:creationId xmlns:a16="http://schemas.microsoft.com/office/drawing/2014/main" id="{139448BF-4F55-496C-A968-9522FCB686C5}"/>
              </a:ext>
            </a:extLst>
          </p:cNvPr>
          <p:cNvSpPr>
            <a:spLocks noChangeShapeType="1"/>
          </p:cNvSpPr>
          <p:nvPr/>
        </p:nvSpPr>
        <p:spPr bwMode="auto">
          <a:xfrm>
            <a:off x="5673588" y="2076450"/>
            <a:ext cx="0" cy="8286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" name="Line 7">
            <a:extLst>
              <a:ext uri="{FF2B5EF4-FFF2-40B4-BE49-F238E27FC236}">
                <a16:creationId xmlns:a16="http://schemas.microsoft.com/office/drawing/2014/main" id="{7F66447C-C912-42C9-93E9-FE33369E4BD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54613" y="2763838"/>
            <a:ext cx="635000" cy="476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" name="Line 8">
            <a:extLst>
              <a:ext uri="{FF2B5EF4-FFF2-40B4-BE49-F238E27FC236}">
                <a16:creationId xmlns:a16="http://schemas.microsoft.com/office/drawing/2014/main" id="{47F1A1D0-89A1-44F0-B31B-1E1B52630F4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30788" y="4033838"/>
            <a:ext cx="688975" cy="6175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1" name="Line 9">
            <a:extLst>
              <a:ext uri="{FF2B5EF4-FFF2-40B4-BE49-F238E27FC236}">
                <a16:creationId xmlns:a16="http://schemas.microsoft.com/office/drawing/2014/main" id="{F6EA211A-FA81-4718-ABF8-6D2A957F4B96}"/>
              </a:ext>
            </a:extLst>
          </p:cNvPr>
          <p:cNvSpPr>
            <a:spLocks noChangeShapeType="1"/>
          </p:cNvSpPr>
          <p:nvPr/>
        </p:nvSpPr>
        <p:spPr bwMode="auto">
          <a:xfrm>
            <a:off x="5708513" y="4244975"/>
            <a:ext cx="0" cy="10064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grpSp>
        <p:nvGrpSpPr>
          <p:cNvPr id="12" name="Group 10">
            <a:extLst>
              <a:ext uri="{FF2B5EF4-FFF2-40B4-BE49-F238E27FC236}">
                <a16:creationId xmlns:a16="http://schemas.microsoft.com/office/drawing/2014/main" id="{B8196060-01BA-4C77-B052-50DB299B729B}"/>
              </a:ext>
            </a:extLst>
          </p:cNvPr>
          <p:cNvGrpSpPr>
            <a:grpSpLocks/>
          </p:cNvGrpSpPr>
          <p:nvPr/>
        </p:nvGrpSpPr>
        <p:grpSpPr bwMode="auto">
          <a:xfrm>
            <a:off x="4984613" y="2906713"/>
            <a:ext cx="1339850" cy="1339850"/>
            <a:chOff x="2534" y="2034"/>
            <a:chExt cx="844" cy="844"/>
          </a:xfrm>
        </p:grpSpPr>
        <p:sp>
          <p:nvSpPr>
            <p:cNvPr id="13" name="Oval 11">
              <a:extLst>
                <a:ext uri="{FF2B5EF4-FFF2-40B4-BE49-F238E27FC236}">
                  <a16:creationId xmlns:a16="http://schemas.microsoft.com/office/drawing/2014/main" id="{44155671-69A8-424C-A742-7E55A87B77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4" y="2034"/>
              <a:ext cx="844" cy="844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4" name="Text Box 12">
              <a:extLst>
                <a:ext uri="{FF2B5EF4-FFF2-40B4-BE49-F238E27FC236}">
                  <a16:creationId xmlns:a16="http://schemas.microsoft.com/office/drawing/2014/main" id="{6EE64965-DC84-4B0A-B968-3AFCF17CD9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8" y="2284"/>
              <a:ext cx="657" cy="3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buFontTx/>
                <a:buNone/>
              </a:pPr>
              <a:r>
                <a:rPr lang="en-US" altLang="en-US" sz="3200">
                  <a:solidFill>
                    <a:srgbClr val="FFCC00"/>
                  </a:solidFill>
                  <a:latin typeface="Times New Roman" panose="02020603050405020304" pitchFamily="18" charset="0"/>
                </a:rPr>
                <a:t>CVE</a:t>
              </a:r>
              <a:endParaRPr lang="en-US" altLang="en-US" sz="3200">
                <a:latin typeface="Times New Roman" panose="02020603050405020304" pitchFamily="18" charset="0"/>
              </a:endParaRPr>
            </a:p>
          </p:txBody>
        </p:sp>
      </p:grpSp>
      <p:sp>
        <p:nvSpPr>
          <p:cNvPr id="15" name="Text Box 13">
            <a:extLst>
              <a:ext uri="{FF2B5EF4-FFF2-40B4-BE49-F238E27FC236}">
                <a16:creationId xmlns:a16="http://schemas.microsoft.com/office/drawing/2014/main" id="{CB9EDAA7-8717-4A0C-A7C6-ABA533949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4463" y="1644650"/>
            <a:ext cx="1268412" cy="409575"/>
          </a:xfrm>
          <a:prstGeom prst="rect">
            <a:avLst/>
          </a:prstGeom>
          <a:solidFill>
            <a:srgbClr val="99CC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Discovery</a:t>
            </a:r>
          </a:p>
        </p:txBody>
      </p:sp>
      <p:sp>
        <p:nvSpPr>
          <p:cNvPr id="16" name="Text Box 14">
            <a:extLst>
              <a:ext uri="{FF2B5EF4-FFF2-40B4-BE49-F238E27FC236}">
                <a16:creationId xmlns:a16="http://schemas.microsoft.com/office/drawing/2014/main" id="{179D2D13-7D07-4B8A-B1C8-2B7CD6E5F9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0125" y="1260475"/>
            <a:ext cx="4543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en-US" i="1">
                <a:latin typeface="Copperplate Gothic Light" panose="020E0507020206020404" pitchFamily="34" charset="0"/>
              </a:rPr>
              <a:t>Mailing lists, Newsgroups, Hacker sites</a:t>
            </a:r>
          </a:p>
        </p:txBody>
      </p:sp>
      <p:sp>
        <p:nvSpPr>
          <p:cNvPr id="17" name="Text Box 15">
            <a:extLst>
              <a:ext uri="{FF2B5EF4-FFF2-40B4-BE49-F238E27FC236}">
                <a16:creationId xmlns:a16="http://schemas.microsoft.com/office/drawing/2014/main" id="{C9E252D9-EF01-424C-AFF2-F9B1FD21F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4850" y="2573338"/>
            <a:ext cx="1112838" cy="409575"/>
          </a:xfrm>
          <a:prstGeom prst="rect">
            <a:avLst/>
          </a:prstGeom>
          <a:solidFill>
            <a:srgbClr val="CC99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Analysis</a:t>
            </a:r>
          </a:p>
        </p:txBody>
      </p:sp>
      <p:sp>
        <p:nvSpPr>
          <p:cNvPr id="18" name="Text Box 16">
            <a:extLst>
              <a:ext uri="{FF2B5EF4-FFF2-40B4-BE49-F238E27FC236}">
                <a16:creationId xmlns:a16="http://schemas.microsoft.com/office/drawing/2014/main" id="{C588942F-FBC9-4736-BCFD-84656ECCAA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3888" y="2359025"/>
            <a:ext cx="170973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en-US" i="1">
                <a:latin typeface="Copperplate Gothic Light" panose="020E0507020206020404" pitchFamily="34" charset="0"/>
              </a:rPr>
              <a:t>Academic Study</a:t>
            </a:r>
          </a:p>
          <a:p>
            <a:pPr>
              <a:lnSpc>
                <a:spcPct val="100000"/>
              </a:lnSpc>
            </a:pPr>
            <a:r>
              <a:rPr lang="en-US" altLang="en-US" i="1">
                <a:latin typeface="Copperplate Gothic Light" panose="020E0507020206020404" pitchFamily="34" charset="0"/>
              </a:rPr>
              <a:t>Advisories</a:t>
            </a:r>
          </a:p>
        </p:txBody>
      </p:sp>
      <p:sp>
        <p:nvSpPr>
          <p:cNvPr id="19" name="Text Box 17">
            <a:extLst>
              <a:ext uri="{FF2B5EF4-FFF2-40B4-BE49-F238E27FC236}">
                <a16:creationId xmlns:a16="http://schemas.microsoft.com/office/drawing/2014/main" id="{2E6CE8B7-C1E3-4303-B0F2-53D213B068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0325" y="5249863"/>
            <a:ext cx="1323975" cy="409575"/>
          </a:xfrm>
          <a:prstGeom prst="rect">
            <a:avLst/>
          </a:prstGeom>
          <a:solidFill>
            <a:srgbClr val="FF99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Protection</a:t>
            </a:r>
          </a:p>
        </p:txBody>
      </p:sp>
      <p:sp>
        <p:nvSpPr>
          <p:cNvPr id="20" name="Text Box 18">
            <a:extLst>
              <a:ext uri="{FF2B5EF4-FFF2-40B4-BE49-F238E27FC236}">
                <a16:creationId xmlns:a16="http://schemas.microsoft.com/office/drawing/2014/main" id="{9D662E12-F1AA-4D7E-95EA-941E49E443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2863" y="5711825"/>
            <a:ext cx="3717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en-US" i="1">
                <a:latin typeface="Copperplate Gothic Light" panose="020E0507020206020404" pitchFamily="34" charset="0"/>
              </a:rPr>
              <a:t>Vulnerability Assessment Tools</a:t>
            </a:r>
          </a:p>
        </p:txBody>
      </p:sp>
      <p:sp>
        <p:nvSpPr>
          <p:cNvPr id="21" name="Text Box 19">
            <a:extLst>
              <a:ext uri="{FF2B5EF4-FFF2-40B4-BE49-F238E27FC236}">
                <a16:creationId xmlns:a16="http://schemas.microsoft.com/office/drawing/2014/main" id="{A909BA7E-17DB-4A03-843E-8B32A0F1D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1988" y="4421188"/>
            <a:ext cx="1295400" cy="409575"/>
          </a:xfrm>
          <a:prstGeom prst="rect">
            <a:avLst/>
          </a:prstGeom>
          <a:solidFill>
            <a:srgbClr val="E0B5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Collection</a:t>
            </a:r>
          </a:p>
        </p:txBody>
      </p:sp>
      <p:sp>
        <p:nvSpPr>
          <p:cNvPr id="22" name="Text Box 20">
            <a:extLst>
              <a:ext uri="{FF2B5EF4-FFF2-40B4-BE49-F238E27FC236}">
                <a16:creationId xmlns:a16="http://schemas.microsoft.com/office/drawing/2014/main" id="{CEFF43EA-70A8-4B48-88A8-76F436E0F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8650" y="4298950"/>
            <a:ext cx="18319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en-US" sz="1600" i="1">
                <a:latin typeface="Copperplate Gothic Light" panose="020E0507020206020404" pitchFamily="34" charset="0"/>
              </a:rPr>
              <a:t>Databases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Copperplate Gothic Light" panose="020E0507020206020404" pitchFamily="34" charset="0"/>
              </a:rPr>
              <a:t>Newsletters</a:t>
            </a:r>
          </a:p>
        </p:txBody>
      </p:sp>
      <p:sp>
        <p:nvSpPr>
          <p:cNvPr id="23" name="Text Box 21">
            <a:extLst>
              <a:ext uri="{FF2B5EF4-FFF2-40B4-BE49-F238E27FC236}">
                <a16:creationId xmlns:a16="http://schemas.microsoft.com/office/drawing/2014/main" id="{C5B94BE7-D018-445A-9F39-A2D750DF59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113" y="4371975"/>
            <a:ext cx="1225550" cy="409575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Detection</a:t>
            </a:r>
          </a:p>
        </p:txBody>
      </p:sp>
      <p:sp>
        <p:nvSpPr>
          <p:cNvPr id="24" name="Text Box 22">
            <a:extLst>
              <a:ext uri="{FF2B5EF4-FFF2-40B4-BE49-F238E27FC236}">
                <a16:creationId xmlns:a16="http://schemas.microsoft.com/office/drawing/2014/main" id="{258DFD32-497A-46F1-9E07-DB255C4811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5800" y="4138613"/>
            <a:ext cx="17970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en-US" i="1">
                <a:latin typeface="Copperplate Gothic Light" panose="020E0507020206020404" pitchFamily="34" charset="0"/>
              </a:rPr>
              <a:t>Intrusion Detection Systems</a:t>
            </a:r>
          </a:p>
        </p:txBody>
      </p:sp>
      <p:sp>
        <p:nvSpPr>
          <p:cNvPr id="25" name="Text Box 23">
            <a:extLst>
              <a:ext uri="{FF2B5EF4-FFF2-40B4-BE49-F238E27FC236}">
                <a16:creationId xmlns:a16="http://schemas.microsoft.com/office/drawing/2014/main" id="{7F346838-CBB6-4877-9655-8278D0E8F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463" y="2428875"/>
            <a:ext cx="1211262" cy="7143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Incident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Handling</a:t>
            </a:r>
          </a:p>
        </p:txBody>
      </p:sp>
      <p:sp>
        <p:nvSpPr>
          <p:cNvPr id="26" name="Text Box 24">
            <a:extLst>
              <a:ext uri="{FF2B5EF4-FFF2-40B4-BE49-F238E27FC236}">
                <a16:creationId xmlns:a16="http://schemas.microsoft.com/office/drawing/2014/main" id="{81BC4B6B-78EC-4C0E-997F-DD091F0B3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7400" y="2138363"/>
            <a:ext cx="1404938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en-US" i="1">
                <a:latin typeface="Copperplate Gothic Light" panose="020E0507020206020404" pitchFamily="34" charset="0"/>
              </a:rPr>
              <a:t>Incident Response Teams</a:t>
            </a:r>
          </a:p>
          <a:p>
            <a:pPr>
              <a:lnSpc>
                <a:spcPct val="100000"/>
              </a:lnSpc>
            </a:pPr>
            <a:r>
              <a:rPr lang="en-US" altLang="en-US" i="1">
                <a:latin typeface="Copperplate Gothic Light" panose="020E0507020206020404" pitchFamily="34" charset="0"/>
              </a:rPr>
              <a:t>Incident Reports</a:t>
            </a:r>
          </a:p>
        </p:txBody>
      </p:sp>
      <p:sp>
        <p:nvSpPr>
          <p:cNvPr id="27" name="Text Box 26">
            <a:extLst>
              <a:ext uri="{FF2B5EF4-FFF2-40B4-BE49-F238E27FC236}">
                <a16:creationId xmlns:a16="http://schemas.microsoft.com/office/drawing/2014/main" id="{6E5058D1-4EC8-452C-AA08-31F8926DB0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8013" y="1522413"/>
            <a:ext cx="2254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US" altLang="en-US" sz="3600" dirty="0">
                <a:solidFill>
                  <a:schemeClr val="bg2"/>
                </a:solidFill>
                <a:latin typeface="Times New Roman" panose="02020603050405020304" pitchFamily="18" charset="0"/>
              </a:rPr>
              <a:t>Start Here</a:t>
            </a:r>
          </a:p>
        </p:txBody>
      </p:sp>
      <p:sp>
        <p:nvSpPr>
          <p:cNvPr id="28" name="Line 27">
            <a:extLst>
              <a:ext uri="{FF2B5EF4-FFF2-40B4-BE49-F238E27FC236}">
                <a16:creationId xmlns:a16="http://schemas.microsoft.com/office/drawing/2014/main" id="{35C31CBA-632C-4315-9AEF-E9BB94519DD7}"/>
              </a:ext>
            </a:extLst>
          </p:cNvPr>
          <p:cNvSpPr>
            <a:spLocks noChangeShapeType="1"/>
          </p:cNvSpPr>
          <p:nvPr/>
        </p:nvSpPr>
        <p:spPr bwMode="auto">
          <a:xfrm>
            <a:off x="3916225" y="1897063"/>
            <a:ext cx="727075" cy="0"/>
          </a:xfrm>
          <a:prstGeom prst="line">
            <a:avLst/>
          </a:prstGeom>
          <a:noFill/>
          <a:ln w="889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5001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2F2BE6-6AFD-4619-AB04-5B67DCF29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Implications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9EF2C1-9381-467E-9685-DFCC300BD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Difficult to correlate </a:t>
            </a:r>
            <a:r>
              <a:rPr lang="en-US" b="1" dirty="0">
                <a:solidFill>
                  <a:srgbClr val="FF0000"/>
                </a:solidFill>
              </a:rPr>
              <a:t>data across multiple organizations </a:t>
            </a:r>
            <a:r>
              <a:rPr lang="en-US" dirty="0"/>
              <a:t>and tools</a:t>
            </a:r>
          </a:p>
          <a:p>
            <a:pPr lvl="1"/>
            <a:r>
              <a:rPr lang="en-US" dirty="0"/>
              <a:t>E.g. IDS and assessment tools</a:t>
            </a:r>
          </a:p>
          <a:p>
            <a:pPr lvl="1"/>
            <a:r>
              <a:rPr lang="en-US" dirty="0"/>
              <a:t>E.g. security tools and fix information</a:t>
            </a:r>
          </a:p>
          <a:p>
            <a:r>
              <a:rPr lang="en-US" b="1" dirty="0">
                <a:solidFill>
                  <a:srgbClr val="FF0000"/>
                </a:solidFill>
              </a:rPr>
              <a:t>Incident information</a:t>
            </a:r>
          </a:p>
          <a:p>
            <a:r>
              <a:rPr lang="en-US" dirty="0"/>
              <a:t>Difficult to conduct a </a:t>
            </a:r>
            <a:r>
              <a:rPr lang="en-US" b="1" dirty="0">
                <a:solidFill>
                  <a:srgbClr val="FF0000"/>
                </a:solidFill>
              </a:rPr>
              <a:t>detailed comparison </a:t>
            </a:r>
            <a:r>
              <a:rPr lang="en-US" dirty="0"/>
              <a:t>of tools or databases</a:t>
            </a:r>
          </a:p>
          <a:p>
            <a:r>
              <a:rPr lang="en-US" dirty="0"/>
              <a:t>Vulnerabilities are counted differently</a:t>
            </a:r>
          </a:p>
          <a:p>
            <a:r>
              <a:rPr lang="en-US" dirty="0"/>
              <a:t>Which is more comprehensive?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52018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64F23D-D016-4372-B614-5E98BB5EB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Vulnerabilities and Exposures (CVE):</a:t>
            </a:r>
            <a:br>
              <a:rPr lang="en-US" dirty="0"/>
            </a:br>
            <a:r>
              <a:rPr lang="en-US" dirty="0"/>
              <a:t>One Common Language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2C0EA71-779E-4CDC-A00F-BACB94FD2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96791"/>
            <a:ext cx="10515600" cy="188017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Lists all publicly known security problems</a:t>
            </a:r>
          </a:p>
          <a:p>
            <a:r>
              <a:rPr lang="en-US" dirty="0"/>
              <a:t>Assigns </a:t>
            </a:r>
            <a:r>
              <a:rPr lang="en-US" b="1" dirty="0">
                <a:solidFill>
                  <a:srgbClr val="FF0000"/>
                </a:solidFill>
              </a:rPr>
              <a:t>unique identifier </a:t>
            </a:r>
            <a:r>
              <a:rPr lang="en-US" dirty="0"/>
              <a:t>to each problem</a:t>
            </a:r>
          </a:p>
          <a:p>
            <a:r>
              <a:rPr lang="en-US" dirty="0"/>
              <a:t>Remains </a:t>
            </a:r>
            <a:r>
              <a:rPr lang="en-US" b="1" dirty="0">
                <a:solidFill>
                  <a:srgbClr val="FF0000"/>
                </a:solidFill>
              </a:rPr>
              <a:t>independent</a:t>
            </a:r>
            <a:r>
              <a:rPr lang="en-US" dirty="0"/>
              <a:t> of multiple perspectives</a:t>
            </a:r>
          </a:p>
          <a:p>
            <a:r>
              <a:rPr lang="en-US" dirty="0"/>
              <a:t>Is </a:t>
            </a:r>
            <a:r>
              <a:rPr lang="en-US" b="1" dirty="0">
                <a:solidFill>
                  <a:srgbClr val="FF0000"/>
                </a:solidFill>
              </a:rPr>
              <a:t>publicly open </a:t>
            </a:r>
            <a:r>
              <a:rPr lang="en-US" dirty="0"/>
              <a:t>and shareable</a:t>
            </a:r>
          </a:p>
          <a:p>
            <a:r>
              <a:rPr lang="en-US" b="1" dirty="0">
                <a:solidFill>
                  <a:srgbClr val="FF0000"/>
                </a:solidFill>
              </a:rPr>
              <a:t>Community-wide effort </a:t>
            </a:r>
            <a:r>
              <a:rPr lang="en-US" dirty="0"/>
              <a:t>via the CVE Editorial Board</a:t>
            </a:r>
          </a:p>
          <a:p>
            <a:endParaRPr lang="it-IT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312A63B9-C3E8-4BC8-8842-C39721D579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2380766"/>
              </p:ext>
            </p:extLst>
          </p:nvPr>
        </p:nvGraphicFramePr>
        <p:xfrm>
          <a:off x="3213716" y="1988548"/>
          <a:ext cx="4701898" cy="22078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" r:id="rId3" imgW="7412400" imgH="3479400" progId="Word.Document.8">
                  <p:embed/>
                </p:oleObj>
              </mc:Choice>
              <mc:Fallback>
                <p:oleObj name="Document" r:id="rId3" imgW="7412400" imgH="3479400" progId="Word.Document.8">
                  <p:embed/>
                  <p:pic>
                    <p:nvPicPr>
                      <p:cNvPr id="27651" name="Object 3">
                        <a:extLst>
                          <a:ext uri="{FF2B5EF4-FFF2-40B4-BE49-F238E27FC236}">
                            <a16:creationId xmlns:a16="http://schemas.microsoft.com/office/drawing/2014/main" id="{6F8A117C-CBF4-4A2E-A971-CFC9CF00439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3716" y="1988548"/>
                        <a:ext cx="4701898" cy="22078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82314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EF3B51-E0B2-43EA-97C2-3D0AD6CF9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Addressing Common Misconceptions of CVE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DB1084-78D5-4E17-B70C-CD0271B87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Not a full-fledged vulnerability database</a:t>
            </a:r>
          </a:p>
          <a:p>
            <a:pPr lvl="1"/>
            <a:r>
              <a:rPr lang="en-US" dirty="0"/>
              <a:t>Simplicity avoids competition, limits debate</a:t>
            </a:r>
          </a:p>
          <a:p>
            <a:pPr lvl="1"/>
            <a:r>
              <a:rPr lang="en-US" dirty="0"/>
              <a:t>Intended for use by vulnerability database maintainers</a:t>
            </a:r>
          </a:p>
          <a:p>
            <a:r>
              <a:rPr lang="en-US" dirty="0"/>
              <a:t>Not a taxonomy or classification scheme</a:t>
            </a:r>
          </a:p>
          <a:p>
            <a:r>
              <a:rPr lang="en-US" dirty="0"/>
              <a:t>Focuses on vulnerabilities instead of attacks</a:t>
            </a:r>
          </a:p>
          <a:p>
            <a:pPr lvl="1"/>
            <a:r>
              <a:rPr lang="en-US" dirty="0"/>
              <a:t>Does not cover activities such as port mapping</a:t>
            </a:r>
          </a:p>
          <a:p>
            <a:r>
              <a:rPr lang="en-US" dirty="0"/>
              <a:t>Not just “vulnerabilities” in the classical sense</a:t>
            </a:r>
          </a:p>
          <a:p>
            <a:pPr lvl="1"/>
            <a:r>
              <a:rPr lang="en-US" dirty="0"/>
              <a:t>Definitions of “vulnerability” vary greatly</a:t>
            </a:r>
          </a:p>
          <a:p>
            <a:pPr lvl="1"/>
            <a:r>
              <a:rPr lang="en-US" dirty="0"/>
              <a:t>“Exposure” covers a broader notion of “vulnerability”</a:t>
            </a:r>
          </a:p>
          <a:p>
            <a:r>
              <a:rPr lang="en-US" dirty="0"/>
              <a:t>Competing vendors are working together to adopt CVE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42439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948</Words>
  <Application>Microsoft Office PowerPoint</Application>
  <PresentationFormat>Widescreen</PresentationFormat>
  <Paragraphs>110</Paragraphs>
  <Slides>17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Copperplate Gothic Light</vt:lpstr>
      <vt:lpstr>Times New Roman</vt:lpstr>
      <vt:lpstr>Tema di Office</vt:lpstr>
      <vt:lpstr>Microsoft Word Document</vt:lpstr>
      <vt:lpstr>CVE</vt:lpstr>
      <vt:lpstr>Presentazione standard di PowerPoint</vt:lpstr>
      <vt:lpstr>What is a CVE</vt:lpstr>
      <vt:lpstr>Presentazione standard di PowerPoint</vt:lpstr>
      <vt:lpstr>Presentazione standard di PowerPoint</vt:lpstr>
      <vt:lpstr>Presentazione standard di PowerPoint</vt:lpstr>
      <vt:lpstr>Implications</vt:lpstr>
      <vt:lpstr>Common Vulnerabilities and Exposures (CVE): One Common Language</vt:lpstr>
      <vt:lpstr>Addressing Common Misconceptions of CVE</vt:lpstr>
      <vt:lpstr>CVE Editorial Board</vt:lpstr>
      <vt:lpstr>Adding new entries</vt:lpstr>
      <vt:lpstr>CVE is:</vt:lpstr>
      <vt:lpstr>Why CVE</vt:lpstr>
      <vt:lpstr>CVE Identifier</vt:lpstr>
      <vt:lpstr>Presentazione standard di PowerPoint</vt:lpstr>
      <vt:lpstr>State of CVE IDs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CVE</dc:title>
  <dc:creator>corrado aaron visaggio</dc:creator>
  <cp:lastModifiedBy>corrado aaron visaggio</cp:lastModifiedBy>
  <cp:revision>7</cp:revision>
  <dcterms:created xsi:type="dcterms:W3CDTF">2017-10-02T09:19:23Z</dcterms:created>
  <dcterms:modified xsi:type="dcterms:W3CDTF">2017-10-02T10:44:49Z</dcterms:modified>
</cp:coreProperties>
</file>