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notesMasterIdLst>
    <p:notesMasterId r:id="rId64"/>
  </p:notesMasterIdLst>
  <p:sldIdLst>
    <p:sldId id="256" r:id="rId2"/>
    <p:sldId id="257" r:id="rId3"/>
    <p:sldId id="317" r:id="rId4"/>
    <p:sldId id="311" r:id="rId5"/>
    <p:sldId id="319" r:id="rId6"/>
    <p:sldId id="312" r:id="rId7"/>
    <p:sldId id="321" r:id="rId8"/>
    <p:sldId id="261" r:id="rId9"/>
    <p:sldId id="259" r:id="rId10"/>
    <p:sldId id="260" r:id="rId11"/>
    <p:sldId id="262" r:id="rId12"/>
    <p:sldId id="263" r:id="rId13"/>
    <p:sldId id="264" r:id="rId14"/>
    <p:sldId id="265" r:id="rId15"/>
    <p:sldId id="266" r:id="rId16"/>
    <p:sldId id="267" r:id="rId17"/>
    <p:sldId id="320" r:id="rId18"/>
    <p:sldId id="269" r:id="rId19"/>
    <p:sldId id="316" r:id="rId20"/>
    <p:sldId id="268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0" r:id="rId31"/>
    <p:sldId id="284" r:id="rId32"/>
    <p:sldId id="281" r:id="rId33"/>
    <p:sldId id="282" r:id="rId34"/>
    <p:sldId id="283" r:id="rId35"/>
    <p:sldId id="279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3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904" autoAdjust="0"/>
  </p:normalViewPr>
  <p:slideViewPr>
    <p:cSldViewPr snapToGrid="0">
      <p:cViewPr varScale="1">
        <p:scale>
          <a:sx n="66" d="100"/>
          <a:sy n="66" d="100"/>
        </p:scale>
        <p:origin x="13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61C08-8A39-4606-866D-32262E71C7CA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FB201-373E-4D1B-AE36-76AA9BE40F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34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All'inizio è un gioco crittografico, ma dopo poco, si inizia a dare un valore reale al </a:t>
            </a:r>
            <a:r>
              <a:rPr lang="it-IT" dirty="0" err="1"/>
              <a:t>Bitcoin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FB201-373E-4D1B-AE36-76AA9BE40F2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90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FB201-373E-4D1B-AE36-76AA9BE40F28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146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nuovo </a:t>
            </a:r>
            <a:r>
              <a:rPr lang="it-IT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Blocco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viene aggiunto alla catena di </a:t>
            </a:r>
            <a:r>
              <a:rPr lang="it-IT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blocchi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che forma la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blockchain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è accessibile a tutti i partecipanti ed è nell’archivio di tutti i partecipanti. Diventa il riferimento permanente, immutabile e immodificabile di quella specifica transazione.</a:t>
            </a:r>
          </a:p>
          <a:p>
            <a:r>
              <a:rPr lang="it-IT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Blocco che comprende anche la Transazione tra Paolo ed Anna viene aggiunto alla </a:t>
            </a:r>
            <a:r>
              <a:rPr lang="it-IT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blockchain</a:t>
            </a:r>
            <a:r>
              <a:rPr lang="it-IT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 entra a far parte della “catena” di Blocchi.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FB201-373E-4D1B-AE36-76AA9BE40F28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757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FB201-373E-4D1B-AE36-76AA9BE40F28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746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030303"/>
                </a:solidFill>
                <a:effectLst/>
                <a:latin typeface="Roboto"/>
              </a:rPr>
              <a:t>bitcoin è stata la prima vera implementazione della tecnologia chain</a:t>
            </a:r>
          </a:p>
          <a:p>
            <a:r>
              <a:rPr lang="it-IT" b="0" i="0" dirty="0">
                <a:solidFill>
                  <a:srgbClr val="030303"/>
                </a:solidFill>
                <a:effectLst/>
                <a:latin typeface="Roboto"/>
              </a:rPr>
              <a:t>bitcoin ha avuto il merito di renderla famosa e di aver creato interesse intorno ad essa </a:t>
            </a:r>
            <a:r>
              <a:rPr lang="it-IT" b="0" i="0" dirty="0" err="1">
                <a:solidFill>
                  <a:srgbClr val="030303"/>
                </a:solidFill>
                <a:effectLst/>
                <a:latin typeface="Roboto"/>
              </a:rPr>
              <a:t>block</a:t>
            </a:r>
            <a:r>
              <a:rPr lang="it-IT" b="0" i="0" dirty="0">
                <a:solidFill>
                  <a:srgbClr val="030303"/>
                </a:solidFill>
                <a:effectLst/>
                <a:latin typeface="Roboto"/>
              </a:rPr>
              <a:t> chain in realtà è</a:t>
            </a:r>
          </a:p>
          <a:p>
            <a:r>
              <a:rPr lang="it-IT" b="0" i="0" dirty="0">
                <a:solidFill>
                  <a:srgbClr val="030303"/>
                </a:solidFill>
                <a:effectLst/>
                <a:latin typeface="Roboto"/>
              </a:rPr>
              <a:t>l'infrastruttura che sta sotto al bitcoin è anche alle altre </a:t>
            </a:r>
            <a:r>
              <a:rPr lang="it-IT" b="0" i="0" dirty="0" err="1">
                <a:solidFill>
                  <a:srgbClr val="030303"/>
                </a:solidFill>
                <a:effectLst/>
                <a:latin typeface="Roboto"/>
              </a:rPr>
              <a:t>cryptocurrency</a:t>
            </a:r>
            <a:endParaRPr lang="it-IT" b="0" i="0" dirty="0">
              <a:solidFill>
                <a:srgbClr val="030303"/>
              </a:solidFill>
              <a:effectLst/>
              <a:latin typeface="Roboto"/>
            </a:endParaRPr>
          </a:p>
          <a:p>
            <a:r>
              <a:rPr lang="it-IT" b="0" i="0" dirty="0">
                <a:solidFill>
                  <a:srgbClr val="030303"/>
                </a:solidFill>
                <a:effectLst/>
                <a:latin typeface="Roboto"/>
              </a:rPr>
              <a:t>è il meccanismo che le fa funzionare è che le rende così sicure.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B201-373E-4D1B-AE36-76AA9BE40F2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163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B201-373E-4D1B-AE36-76AA9BE40F2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883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FB201-373E-4D1B-AE36-76AA9BE40F2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1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FB201-373E-4D1B-AE36-76AA9BE40F2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948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B201-373E-4D1B-AE36-76AA9BE40F2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529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tal modo, </a:t>
            </a:r>
            <a:r>
              <a:rPr lang="it-IT" b="1" dirty="0"/>
              <a:t>si risolvono due problemi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La remunerazione del </a:t>
            </a:r>
            <a:r>
              <a:rPr lang="it-IT" dirty="0" err="1"/>
              <a:t>mining</a:t>
            </a:r>
            <a:endParaRPr lang="it-IT" dirty="0"/>
          </a:p>
          <a:p>
            <a:pPr lvl="1"/>
            <a:r>
              <a:rPr lang="it-IT" dirty="0"/>
              <a:t>La messa graduale in circolazione di nuova valuta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FB201-373E-4D1B-AE36-76AA9BE40F28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521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FB201-373E-4D1B-AE36-76AA9BE40F28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743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Viene creata una Transazione costituita da una serie di elementi come l’indirizzo pubblico del ricevente, le informazioni relative alla transazione e  le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Cryptographic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Nell’esempio di Paolo e Anna, la transazione comprende le informazioni sull’immobile, sul prezzo, sulla disponibilità economica di Anna, sull’effettiva proprietà dell’immobile da parte di Paolo ed eventuali altre informazioni necessarie a completare il quadro di riferimento per la vendita e per l’acquisto.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FB201-373E-4D1B-AE36-76AA9BE40F28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64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79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77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9770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6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3401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602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11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7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1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2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53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36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03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2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79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9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2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thereum.org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nodejs.org/" TargetMode="External"/><Relationship Id="rId2" Type="http://schemas.openxmlformats.org/officeDocument/2006/relationships/hyperlink" Target="https://www.trufflesuite.com/docs/truffle/quickstar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35327" y="2585337"/>
            <a:ext cx="4858757" cy="1349829"/>
          </a:xfrm>
        </p:spPr>
        <p:txBody>
          <a:bodyPr/>
          <a:lstStyle/>
          <a:p>
            <a:pPr algn="ctr"/>
            <a:r>
              <a:rPr lang="it-IT" dirty="0" err="1"/>
              <a:t>Blockchain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09046" y="5152466"/>
            <a:ext cx="7766936" cy="1096899"/>
          </a:xfrm>
        </p:spPr>
        <p:txBody>
          <a:bodyPr/>
          <a:lstStyle/>
          <a:p>
            <a:r>
              <a:rPr lang="it-IT" dirty="0"/>
              <a:t>Michele Fredella</a:t>
            </a:r>
          </a:p>
          <a:p>
            <a:r>
              <a:rPr lang="it-IT" dirty="0"/>
              <a:t>fredella@unisannio.it</a:t>
            </a:r>
          </a:p>
        </p:txBody>
      </p:sp>
      <p:pic>
        <p:nvPicPr>
          <p:cNvPr id="4" name="Picture 2" descr="logo_h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9" y="5409"/>
            <a:ext cx="8679614" cy="228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6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Crittografia asimmetrica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481321"/>
            <a:ext cx="8889576" cy="4450849"/>
          </a:xfrm>
        </p:spPr>
        <p:txBody>
          <a:bodyPr>
            <a:normAutofit/>
          </a:bodyPr>
          <a:lstStyle/>
          <a:p>
            <a:r>
              <a:rPr lang="it-IT"/>
              <a:t>Usata nella firma digitale</a:t>
            </a:r>
          </a:p>
          <a:p>
            <a:r>
              <a:rPr lang="it-IT"/>
              <a:t>Serve a garantire la proprietà esclusiva di un numero, la </a:t>
            </a:r>
            <a:r>
              <a:rPr lang="it-IT" i="1"/>
              <a:t>chiave pubblica</a:t>
            </a:r>
            <a:r>
              <a:rPr lang="it-IT"/>
              <a:t>, ovvero un </a:t>
            </a:r>
            <a:r>
              <a:rPr lang="it-IT" i="1"/>
              <a:t>indirizzo </a:t>
            </a:r>
            <a:r>
              <a:rPr lang="it-IT"/>
              <a:t>(</a:t>
            </a:r>
            <a:r>
              <a:rPr lang="it-IT" i="1"/>
              <a:t>address</a:t>
            </a:r>
            <a:r>
              <a:rPr lang="it-IT"/>
              <a:t>) da questa generato</a:t>
            </a:r>
          </a:p>
          <a:p>
            <a:r>
              <a:rPr lang="it-IT"/>
              <a:t>Tale numero è un'etichetta associata a un documento o a un bene (nel nostro caso è un importo di Bitcoin)</a:t>
            </a:r>
          </a:p>
          <a:p>
            <a:r>
              <a:rPr lang="it-IT"/>
              <a:t>L'utente genera due numeri molto grandi a cui vengono associati:</a:t>
            </a:r>
          </a:p>
          <a:p>
            <a:pPr lvl="1"/>
            <a:r>
              <a:rPr lang="it-IT"/>
              <a:t>la chiave privata – per codificare un documento</a:t>
            </a:r>
          </a:p>
          <a:p>
            <a:pPr lvl="1"/>
            <a:r>
              <a:rPr lang="it-IT"/>
              <a:t>la chiave pubblica, a partire da quella privata – per decodificarlo</a:t>
            </a:r>
          </a:p>
          <a:p>
            <a:pPr lvl="1"/>
            <a:r>
              <a:rPr lang="it-IT"/>
              <a:t>poi genera anche l'indirizzo (address) a partire dalla chiave pubblica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3874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Impronte </a:t>
            </a:r>
            <a:r>
              <a:rPr lang="it-IT" dirty="0" err="1"/>
              <a:t>hash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16671" y="1838372"/>
            <a:ext cx="8596668" cy="3880773"/>
          </a:xfrm>
        </p:spPr>
        <p:txBody>
          <a:bodyPr>
            <a:normAutofit/>
          </a:bodyPr>
          <a:lstStyle/>
          <a:p>
            <a:r>
              <a:rPr lang="it-IT" dirty="0"/>
              <a:t>L'altra tecnologia chiave delle </a:t>
            </a:r>
            <a:r>
              <a:rPr lang="it-IT" dirty="0" err="1"/>
              <a:t>criptovalute</a:t>
            </a:r>
            <a:r>
              <a:rPr lang="it-IT" dirty="0"/>
              <a:t> è l'impronta </a:t>
            </a:r>
            <a:r>
              <a:rPr lang="it-IT" dirty="0" err="1"/>
              <a:t>hash</a:t>
            </a:r>
            <a:r>
              <a:rPr lang="it-IT" dirty="0"/>
              <a:t>.</a:t>
            </a:r>
          </a:p>
          <a:p>
            <a:r>
              <a:rPr lang="it-IT" dirty="0"/>
              <a:t>Una funzione </a:t>
            </a:r>
            <a:r>
              <a:rPr lang="it-IT" dirty="0" err="1"/>
              <a:t>hash</a:t>
            </a:r>
            <a:r>
              <a:rPr lang="it-IT" dirty="0"/>
              <a:t> H() associa un insieme qualsiasi di bit (ad es. un documento) ad un numero di lunghezza data.</a:t>
            </a:r>
          </a:p>
          <a:p>
            <a:r>
              <a:rPr lang="it-IT" dirty="0"/>
              <a:t>Le caratteristiche delle funzioni </a:t>
            </a:r>
            <a:r>
              <a:rPr lang="it-IT" dirty="0" err="1"/>
              <a:t>hash</a:t>
            </a:r>
            <a:r>
              <a:rPr lang="it-IT" dirty="0"/>
              <a:t> sono:</a:t>
            </a:r>
          </a:p>
          <a:p>
            <a:pPr lvl="1"/>
            <a:r>
              <a:rPr lang="it-IT" dirty="0"/>
              <a:t>H(x) è </a:t>
            </a:r>
            <a:r>
              <a:rPr lang="it-IT" b="1" dirty="0"/>
              <a:t>molto diverso </a:t>
            </a:r>
            <a:r>
              <a:rPr lang="it-IT" dirty="0"/>
              <a:t>da H(y), anche se x e y differiscono di </a:t>
            </a:r>
            <a:r>
              <a:rPr lang="it-IT" b="1" dirty="0"/>
              <a:t>molto poco </a:t>
            </a:r>
            <a:r>
              <a:rPr lang="it-IT" dirty="0"/>
              <a:t>(anche un solo bit).</a:t>
            </a:r>
          </a:p>
          <a:p>
            <a:pPr lvl="1"/>
            <a:r>
              <a:rPr lang="it-IT" dirty="0"/>
              <a:t>Se </a:t>
            </a:r>
            <a:r>
              <a:rPr lang="it-IT" b="1" dirty="0"/>
              <a:t>x è un documento</a:t>
            </a:r>
            <a:r>
              <a:rPr lang="it-IT" dirty="0"/>
              <a:t>, è praticamente impossibile alterarlo in modo che il documento alterato abbia lo stesso valore </a:t>
            </a:r>
            <a:r>
              <a:rPr lang="it-IT" dirty="0" err="1"/>
              <a:t>hash</a:t>
            </a:r>
            <a:r>
              <a:rPr lang="it-IT" dirty="0"/>
              <a:t> dell'originale</a:t>
            </a:r>
          </a:p>
          <a:p>
            <a:pPr lvl="1"/>
            <a:r>
              <a:rPr lang="it-IT" dirty="0"/>
              <a:t>Noto x, è facile calcolare H(x), ma noto H(x) si può risalire ad x solo per tentativi (provando tutte le combinazioni possibili).</a:t>
            </a:r>
          </a:p>
        </p:txBody>
      </p:sp>
    </p:spTree>
    <p:extLst>
      <p:ext uri="{BB962C8B-B14F-4D97-AF65-F5344CB8AC3E}">
        <p14:creationId xmlns:p14="http://schemas.microsoft.com/office/powerpoint/2010/main" val="1117003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Esempio di impronte </a:t>
            </a:r>
            <a:r>
              <a:rPr lang="it-IT" dirty="0" err="1"/>
              <a:t>hash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3" y="2160589"/>
            <a:ext cx="9250437" cy="3917994"/>
          </a:xfrm>
        </p:spPr>
        <p:txBody>
          <a:bodyPr/>
          <a:lstStyle/>
          <a:p>
            <a:r>
              <a:rPr lang="it-IT" dirty="0" err="1"/>
              <a:t>echo</a:t>
            </a:r>
            <a:r>
              <a:rPr lang="it-IT" dirty="0"/>
              <a:t> ELLITTICO | sha256sum</a:t>
            </a:r>
          </a:p>
          <a:p>
            <a:pPr marL="0" indent="0">
              <a:buNone/>
            </a:pPr>
            <a:r>
              <a:rPr lang="it-IT" b="1" dirty="0"/>
              <a:t>      0bafaefcd3d968bd632d02ef4e8d74e43a9052811cdc84dac76fde7cfff7ff07</a:t>
            </a:r>
          </a:p>
          <a:p>
            <a:r>
              <a:rPr lang="it-IT" dirty="0" err="1"/>
              <a:t>echo</a:t>
            </a:r>
            <a:r>
              <a:rPr lang="it-IT" dirty="0"/>
              <a:t> ELLITTICP | sha256sum</a:t>
            </a:r>
          </a:p>
          <a:p>
            <a:pPr marL="0" indent="0">
              <a:buNone/>
            </a:pPr>
            <a:r>
              <a:rPr lang="it-IT" b="1" dirty="0"/>
              <a:t>	Ba51d350f4bd38af2091f37f387dd17a892931d4ae45a5d7ddb8445b11f9e65a</a:t>
            </a:r>
          </a:p>
          <a:p>
            <a:endParaRPr lang="it-IT" dirty="0"/>
          </a:p>
          <a:p>
            <a:r>
              <a:rPr lang="it-IT" dirty="0"/>
              <a:t>Le due stringhe “ELLITTICO” ed “ELLITTICP” differiscono di un solo bit, ma i rispettivi </a:t>
            </a:r>
            <a:r>
              <a:rPr lang="it-IT" dirty="0" err="1"/>
              <a:t>hash</a:t>
            </a:r>
            <a:r>
              <a:rPr lang="it-IT" dirty="0"/>
              <a:t> sono totalmente diversi</a:t>
            </a:r>
          </a:p>
          <a:p>
            <a:r>
              <a:rPr lang="it-IT" dirty="0"/>
              <a:t>L'algoritmo usato e SHA-2 (</a:t>
            </a:r>
            <a:r>
              <a:rPr lang="it-IT" dirty="0" err="1"/>
              <a:t>Secure</a:t>
            </a:r>
            <a:r>
              <a:rPr lang="it-IT" dirty="0"/>
              <a:t> </a:t>
            </a:r>
            <a:r>
              <a:rPr lang="it-IT" dirty="0" err="1"/>
              <a:t>Hash</a:t>
            </a:r>
            <a:r>
              <a:rPr lang="it-IT" dirty="0"/>
              <a:t> </a:t>
            </a:r>
            <a:r>
              <a:rPr lang="it-IT" dirty="0" err="1"/>
              <a:t>Algorithm</a:t>
            </a:r>
            <a:r>
              <a:rPr lang="it-IT" dirty="0"/>
              <a:t> 2) a 256 bit, </a:t>
            </a:r>
            <a:r>
              <a:rPr lang="en-US" dirty="0"/>
              <a:t>standard NIST ( National Institute of Standards and Technology)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7961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Dalla chiave pubblica all'indirizzo </a:t>
            </a:r>
            <a:r>
              <a:rPr lang="it-IT" dirty="0" err="1"/>
              <a:t>Bitcoin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691" y="1365520"/>
            <a:ext cx="7567748" cy="459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62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Quanto è facile violare la crittografia?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755711" y="1707743"/>
                <a:ext cx="8596668" cy="3880773"/>
              </a:xfrm>
            </p:spPr>
            <p:txBody>
              <a:bodyPr>
                <a:normAutofit/>
              </a:bodyPr>
              <a:lstStyle/>
              <a:p>
                <a:r>
                  <a:rPr lang="it-IT" dirty="0" err="1"/>
                  <a:t>Bitcoin</a:t>
                </a:r>
                <a:r>
                  <a:rPr lang="it-IT" dirty="0"/>
                  <a:t> usa chiavi e impronte a 256 bit (circa 77 cifre decimali)</a:t>
                </a:r>
              </a:p>
              <a:p>
                <a:r>
                  <a:rPr lang="it-IT" dirty="0"/>
                  <a:t>L'unico modo </a:t>
                </a:r>
                <a:r>
                  <a:rPr lang="it-IT" b="1" dirty="0"/>
                  <a:t>noto </a:t>
                </a:r>
                <a:r>
                  <a:rPr lang="it-IT" dirty="0"/>
                  <a:t>per violarle è provare tutte le combinazioni possibili sino a trovare quella giusta</a:t>
                </a:r>
              </a:p>
              <a:p>
                <a:r>
                  <a:rPr lang="it-IT" dirty="0"/>
                  <a:t>Poniamo di avere un sistema con 1000 “core” in ogni metro quadrato delle terre emerse (</a:t>
                </a:r>
                <a:r>
                  <a:rPr lang="it-IT" b="1" dirty="0"/>
                  <a:t>150 milioni di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1" dirty="0"/>
                          <m:t>Km</m:t>
                        </m:r>
                      </m:e>
                      <m:sup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dirty="0"/>
                  <a:t>), capaci ciascuno di fare mille miliardi di tentativi al secondo. Il numero di computazioni pari all'età della terra (circa </a:t>
                </a:r>
                <a:r>
                  <a:rPr lang="it-IT" b="1" dirty="0"/>
                  <a:t>10 miliardi di anni</a:t>
                </a:r>
                <a:r>
                  <a:rPr lang="it-IT" dirty="0"/>
                  <a:t>) richieste per provare tutti i numeri di 77 cifre è di circa 10 seguito da 30 zeri! Se avessimo un tale sistema di calcolo per ogni stella di tutte le galassie conosciute (</a:t>
                </a:r>
                <a:r>
                  <a:rPr lang="it-IT" b="1" dirty="0"/>
                  <a:t>mille miliardi di galassie, ciascuna con mille miliardi di stelle</a:t>
                </a:r>
                <a:r>
                  <a:rPr lang="it-IT" dirty="0"/>
                  <a:t>), il numero di computazioni necessarie sarebbe ancora di circa </a:t>
                </a:r>
                <a:r>
                  <a:rPr lang="it-IT" b="1" dirty="0"/>
                  <a:t>un milione</a:t>
                </a:r>
                <a:r>
                  <a:rPr lang="it-IT" dirty="0"/>
                  <a:t>!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711" y="1707743"/>
                <a:ext cx="8596668" cy="3880773"/>
              </a:xfrm>
              <a:blipFill>
                <a:blip r:embed="rId2"/>
                <a:stretch>
                  <a:fillRect l="-213" t="-942" r="-4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2515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basi informatiche delle </a:t>
            </a:r>
            <a:r>
              <a:rPr lang="it-IT" dirty="0" err="1"/>
              <a:t>criptovalute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524863"/>
            <a:ext cx="8596668" cy="3880773"/>
          </a:xfrm>
        </p:spPr>
        <p:txBody>
          <a:bodyPr>
            <a:normAutofit/>
          </a:bodyPr>
          <a:lstStyle/>
          <a:p>
            <a:r>
              <a:rPr lang="it-IT" dirty="0"/>
              <a:t>Le </a:t>
            </a:r>
            <a:r>
              <a:rPr lang="it-IT" dirty="0" err="1"/>
              <a:t>criptovalute</a:t>
            </a:r>
            <a:r>
              <a:rPr lang="it-IT" dirty="0"/>
              <a:t> possono esistere solo grazie a Internet:</a:t>
            </a:r>
          </a:p>
          <a:p>
            <a:pPr lvl="1"/>
            <a:r>
              <a:rPr lang="it-IT" dirty="0"/>
              <a:t>richiedono la trasmissione in tempo reale delle transazioni sulla rete</a:t>
            </a:r>
          </a:p>
          <a:p>
            <a:pPr lvl="1"/>
            <a:r>
              <a:rPr lang="it-IT" dirty="0"/>
              <a:t>richiedono la connessione di molte centinaia/ migliaia di nodi che contengono il registro di validazione delle transazioni (</a:t>
            </a:r>
            <a:r>
              <a:rPr lang="it-IT" dirty="0" err="1"/>
              <a:t>blockchain</a:t>
            </a:r>
            <a:r>
              <a:rPr lang="it-IT" dirty="0"/>
              <a:t>)</a:t>
            </a:r>
          </a:p>
          <a:p>
            <a:pPr marL="457200" lvl="1" indent="0">
              <a:buNone/>
            </a:pPr>
            <a:endParaRPr lang="it-IT" dirty="0"/>
          </a:p>
          <a:p>
            <a:r>
              <a:rPr lang="it-IT" dirty="0"/>
              <a:t>Tali nodi sono connessi in modo peer-to-peer, senza alcun controllo centralizzato: la rete </a:t>
            </a:r>
            <a:r>
              <a:rPr lang="it-IT" b="1" dirty="0"/>
              <a:t>è </a:t>
            </a:r>
            <a:r>
              <a:rPr lang="it-IT" dirty="0"/>
              <a:t>la </a:t>
            </a:r>
            <a:r>
              <a:rPr lang="it-IT" dirty="0" err="1"/>
              <a:t>criptovaluta</a:t>
            </a:r>
            <a:r>
              <a:rPr lang="it-IT" dirty="0"/>
              <a:t>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Sui nodi gira software open source sviluppato da una comunità (o da una società)</a:t>
            </a:r>
          </a:p>
        </p:txBody>
      </p:sp>
    </p:spTree>
    <p:extLst>
      <p:ext uri="{BB962C8B-B14F-4D97-AF65-F5344CB8AC3E}">
        <p14:creationId xmlns:p14="http://schemas.microsoft.com/office/powerpoint/2010/main" val="2826217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L'idea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568406"/>
            <a:ext cx="4552392" cy="4784268"/>
          </a:xfrm>
        </p:spPr>
        <p:txBody>
          <a:bodyPr>
            <a:normAutofit/>
          </a:bodyPr>
          <a:lstStyle/>
          <a:p>
            <a:r>
              <a:rPr lang="it-IT" dirty="0"/>
              <a:t>La moneta è una </a:t>
            </a:r>
            <a:r>
              <a:rPr lang="it-IT" b="1" dirty="0"/>
              <a:t>registrazione </a:t>
            </a:r>
            <a:r>
              <a:rPr lang="it-IT" dirty="0"/>
              <a:t>in un registro pubblico (</a:t>
            </a:r>
            <a:r>
              <a:rPr lang="it-IT" i="1" dirty="0" err="1"/>
              <a:t>BlockChain</a:t>
            </a:r>
            <a:r>
              <a:rPr lang="it-IT" dirty="0"/>
              <a:t>), condiviso su Internet da migliaia di nodi e gestito in modo </a:t>
            </a:r>
            <a:r>
              <a:rPr lang="it-IT" i="1" dirty="0"/>
              <a:t>peer to peer</a:t>
            </a:r>
          </a:p>
          <a:p>
            <a:r>
              <a:rPr lang="it-IT" dirty="0"/>
              <a:t>Chiunque può collegarsi alla rete, con un nuovo nodo</a:t>
            </a:r>
          </a:p>
          <a:p>
            <a:r>
              <a:rPr lang="it-IT" dirty="0"/>
              <a:t>Il software per farlo è open source</a:t>
            </a:r>
          </a:p>
          <a:p>
            <a:r>
              <a:rPr lang="it-IT" dirty="0"/>
              <a:t>I trasferimenti di moneta (transazioni) sono comunicati  alla rete P2P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726" y="1930400"/>
            <a:ext cx="4478590" cy="268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93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A1D6B5-3BDA-47AB-ADBA-B197DFF3D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306245" cy="1026695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Distributed Ledger Technology</a:t>
            </a:r>
            <a:br>
              <a:rPr lang="it-IT" b="1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8C1BD0-5FE7-42D2-8CAA-F37B72C7C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647" y="1867788"/>
            <a:ext cx="5338396" cy="3526015"/>
          </a:xfrm>
        </p:spPr>
        <p:txBody>
          <a:bodyPr>
            <a:normAutofit/>
          </a:bodyPr>
          <a:lstStyle/>
          <a:p>
            <a:r>
              <a:rPr lang="it-IT" sz="2000" dirty="0"/>
              <a:t>Architettura peer to peer</a:t>
            </a:r>
          </a:p>
          <a:p>
            <a:pPr lvl="1"/>
            <a:r>
              <a:rPr lang="it-IT" sz="2000" dirty="0"/>
              <a:t>Ogni partecipante ha una copia degli stessi dati, che sono distribuiti su database diversi.</a:t>
            </a:r>
          </a:p>
          <a:p>
            <a:pPr lvl="1"/>
            <a:r>
              <a:rPr lang="it-IT" sz="2000" dirty="0" err="1"/>
              <a:t>Permissionless</a:t>
            </a:r>
            <a:r>
              <a:rPr lang="it-IT" sz="2000" dirty="0"/>
              <a:t> vs </a:t>
            </a:r>
            <a:r>
              <a:rPr lang="it-IT" sz="2000" dirty="0" err="1"/>
              <a:t>Permissioned</a:t>
            </a:r>
            <a:r>
              <a:rPr lang="it-IT" sz="2000" dirty="0"/>
              <a:t> </a:t>
            </a:r>
          </a:p>
          <a:p>
            <a:pPr lvl="2"/>
            <a:r>
              <a:rPr lang="it-IT" sz="2000" dirty="0" err="1"/>
              <a:t>Permissionless</a:t>
            </a:r>
            <a:r>
              <a:rPr lang="it-IT" sz="2000" dirty="0"/>
              <a:t> = Rete Pubblica</a:t>
            </a:r>
          </a:p>
          <a:p>
            <a:pPr lvl="2"/>
            <a:r>
              <a:rPr lang="it-IT" sz="2000" dirty="0" err="1"/>
              <a:t>Permissioned</a:t>
            </a:r>
            <a:r>
              <a:rPr lang="it-IT" sz="2000" dirty="0"/>
              <a:t> = Rete Privata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B1C2F83-2953-4CE3-A283-AAC2223E5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68096"/>
            <a:ext cx="2476625" cy="25720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B1EF1FD-9C4C-4D68-932B-3E4ACAA92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80" y="3940098"/>
            <a:ext cx="2389929" cy="2629869"/>
          </a:xfrm>
          <a:prstGeom prst="rect">
            <a:avLst/>
          </a:prstGeom>
        </p:spPr>
      </p:pic>
      <p:sp>
        <p:nvSpPr>
          <p:cNvPr id="8" name="Freccia circolare a sinistra 7">
            <a:extLst>
              <a:ext uri="{FF2B5EF4-FFF2-40B4-BE49-F238E27FC236}">
                <a16:creationId xmlns:a16="http://schemas.microsoft.com/office/drawing/2014/main" id="{899CA2C1-6316-402A-8294-F59FCBB27C51}"/>
              </a:ext>
            </a:extLst>
          </p:cNvPr>
          <p:cNvSpPr/>
          <p:nvPr/>
        </p:nvSpPr>
        <p:spPr>
          <a:xfrm>
            <a:off x="3440859" y="2654097"/>
            <a:ext cx="1246888" cy="248506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18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Perché si chiama </a:t>
            </a:r>
            <a:r>
              <a:rPr lang="it-IT" dirty="0" err="1"/>
              <a:t>BlockChain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550990"/>
            <a:ext cx="9124392" cy="2796422"/>
          </a:xfrm>
        </p:spPr>
        <p:txBody>
          <a:bodyPr/>
          <a:lstStyle/>
          <a:p>
            <a:r>
              <a:rPr lang="it-IT" dirty="0"/>
              <a:t>Le transazioni validate sono aggregate in </a:t>
            </a:r>
            <a:r>
              <a:rPr lang="it-IT" b="1" i="1" dirty="0"/>
              <a:t>blocchi </a:t>
            </a:r>
          </a:p>
          <a:p>
            <a:r>
              <a:rPr lang="it-IT" dirty="0"/>
              <a:t>Nella rete </a:t>
            </a:r>
            <a:r>
              <a:rPr lang="it-IT" dirty="0" err="1"/>
              <a:t>Bitcoin</a:t>
            </a:r>
            <a:r>
              <a:rPr lang="it-IT" dirty="0"/>
              <a:t>, si valida un nuovo blocco ogni circa 10 minuti </a:t>
            </a:r>
          </a:p>
          <a:p>
            <a:r>
              <a:rPr lang="it-IT" dirty="0"/>
              <a:t>Validare un blocco significa calcolarne l'</a:t>
            </a:r>
            <a:r>
              <a:rPr lang="it-IT" dirty="0" err="1"/>
              <a:t>hash</a:t>
            </a:r>
            <a:r>
              <a:rPr lang="it-IT" dirty="0"/>
              <a:t>, variando una parte del blocco in modo che esso sia minore di un numero dato</a:t>
            </a:r>
          </a:p>
          <a:p>
            <a:r>
              <a:rPr lang="it-IT" dirty="0"/>
              <a:t>Ogni blocco include anche l'</a:t>
            </a:r>
            <a:r>
              <a:rPr lang="it-IT" dirty="0" err="1"/>
              <a:t>hash</a:t>
            </a:r>
            <a:r>
              <a:rPr lang="it-IT" dirty="0"/>
              <a:t> del blocco precedente, e quindi i blocchi sono in una </a:t>
            </a:r>
            <a:r>
              <a:rPr lang="it-IT" i="1" dirty="0"/>
              <a:t>catena: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863" y="3904131"/>
            <a:ext cx="5148711" cy="280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13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12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24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26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A55E96A-AC22-4D5F-804B-3556D5503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733" y="164378"/>
            <a:ext cx="11266255" cy="633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87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5993" y="165171"/>
            <a:ext cx="8596668" cy="1320800"/>
          </a:xfrm>
        </p:spPr>
        <p:txBody>
          <a:bodyPr/>
          <a:lstStyle/>
          <a:p>
            <a:r>
              <a:rPr lang="it-IT" dirty="0"/>
              <a:t>Tutto è iniziato con i </a:t>
            </a:r>
            <a:r>
              <a:rPr lang="it-IT" dirty="0" err="1"/>
              <a:t>Bitcoin</a:t>
            </a:r>
            <a:r>
              <a:rPr lang="it-IT" dirty="0"/>
              <a:t>!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6675" y="889439"/>
            <a:ext cx="9183843" cy="5036232"/>
          </a:xfrm>
        </p:spPr>
        <p:txBody>
          <a:bodyPr>
            <a:normAutofit/>
          </a:bodyPr>
          <a:lstStyle/>
          <a:p>
            <a:r>
              <a:rPr lang="it-IT" dirty="0"/>
              <a:t>A inizio 2000, un gruppo di hacker e studiosi di crittografia si interrogarono su come creare una moneta digitale senza un'autorità centrale:</a:t>
            </a:r>
          </a:p>
          <a:p>
            <a:pPr lvl="1"/>
            <a:r>
              <a:rPr lang="it-IT" dirty="0"/>
              <a:t>basata su Internet</a:t>
            </a:r>
          </a:p>
          <a:p>
            <a:pPr lvl="1"/>
            <a:r>
              <a:rPr lang="it-IT" dirty="0"/>
              <a:t>decentralizzata, deve funzionare anche in presenza di tentativi di frode e attacchi massicci</a:t>
            </a:r>
            <a:endParaRPr lang="it-IT" i="1" dirty="0"/>
          </a:p>
          <a:p>
            <a:pPr lvl="1"/>
            <a:r>
              <a:rPr lang="it-IT" dirty="0"/>
              <a:t>anonima</a:t>
            </a:r>
          </a:p>
          <a:p>
            <a:pPr lvl="1"/>
            <a:r>
              <a:rPr lang="it-IT" dirty="0"/>
              <a:t>sicura: garanzia del possesso e impossibilità di duplicarla (ovvero di spenderla due o + volte)</a:t>
            </a:r>
          </a:p>
          <a:p>
            <a:pPr lvl="1"/>
            <a:r>
              <a:rPr lang="it-IT" dirty="0"/>
              <a:t>equa (distribuita gradualmente e senza preferenze)</a:t>
            </a:r>
          </a:p>
          <a:p>
            <a:pPr marL="457200" lvl="1" indent="0">
              <a:buNone/>
            </a:pPr>
            <a:endParaRPr lang="it-IT" dirty="0"/>
          </a:p>
          <a:p>
            <a:r>
              <a:rPr lang="it-IT" dirty="0"/>
              <a:t>Nel gennaio 2009 </a:t>
            </a:r>
            <a:r>
              <a:rPr lang="it-IT" dirty="0" err="1"/>
              <a:t>Satoshi</a:t>
            </a:r>
            <a:r>
              <a:rPr lang="it-IT" dirty="0"/>
              <a:t> </a:t>
            </a:r>
            <a:r>
              <a:rPr lang="it-IT" dirty="0" err="1"/>
              <a:t>Nakamoto</a:t>
            </a:r>
            <a:r>
              <a:rPr lang="it-IT" dirty="0"/>
              <a:t>, pseudonimo di una persona o di un gruppo tuttora ignoto, da inizio alla rete P2P dei </a:t>
            </a:r>
            <a:r>
              <a:rPr lang="it-IT" dirty="0" err="1"/>
              <a:t>Bitcoin</a:t>
            </a:r>
            <a:r>
              <a:rPr lang="it-IT" dirty="0"/>
              <a:t>!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616" y="165171"/>
            <a:ext cx="722400" cy="72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29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8956" y="426720"/>
            <a:ext cx="8596668" cy="1320800"/>
          </a:xfrm>
        </p:spPr>
        <p:txBody>
          <a:bodyPr/>
          <a:lstStyle/>
          <a:p>
            <a:r>
              <a:rPr lang="it-IT" dirty="0"/>
              <a:t>Indirizzi </a:t>
            </a:r>
            <a:r>
              <a:rPr lang="it-IT" dirty="0" err="1"/>
              <a:t>Bitcoin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Ogni trasferimento di moneta ha un indirizzo pubblico (derivato da una chiave crittografica pubblica): </a:t>
            </a:r>
          </a:p>
          <a:p>
            <a:pPr lvl="1"/>
            <a:r>
              <a:rPr lang="it-IT" dirty="0"/>
              <a:t>tutti sanno quanti BTC (o frazione) sono stati trasferiti a un dato indirizzo</a:t>
            </a:r>
          </a:p>
          <a:p>
            <a:r>
              <a:rPr lang="it-IT" dirty="0"/>
              <a:t>Il proprietario, anonimo, possiede la chiave privata associata</a:t>
            </a:r>
          </a:p>
          <a:p>
            <a:r>
              <a:rPr lang="it-IT" dirty="0"/>
              <a:t>Solo usando tale chiave privata si può trasferire (</a:t>
            </a:r>
            <a:r>
              <a:rPr lang="it-IT" b="1" i="1" dirty="0"/>
              <a:t>una sola volta!</a:t>
            </a:r>
            <a:r>
              <a:rPr lang="it-IT" dirty="0"/>
              <a:t>) la moneta verso un altro indirizzo pubblico, in modo </a:t>
            </a:r>
            <a:r>
              <a:rPr lang="it-IT" b="1" i="1" dirty="0"/>
              <a:t>irrevocabile</a:t>
            </a:r>
          </a:p>
          <a:p>
            <a:r>
              <a:rPr lang="it-IT" dirty="0"/>
              <a:t>Tale trasferimento (</a:t>
            </a:r>
            <a:r>
              <a:rPr lang="it-IT" b="1" dirty="0"/>
              <a:t>transazione</a:t>
            </a:r>
            <a:r>
              <a:rPr lang="it-IT" dirty="0"/>
              <a:t>) è validato e registrato nella </a:t>
            </a:r>
            <a:r>
              <a:rPr lang="it-IT" dirty="0" err="1"/>
              <a:t>BlockChain</a:t>
            </a:r>
            <a:r>
              <a:rPr lang="it-IT" dirty="0"/>
              <a:t> (BC)</a:t>
            </a:r>
          </a:p>
          <a:p>
            <a:r>
              <a:rPr lang="it-IT" dirty="0"/>
              <a:t>Ogni minuto, centinaia di transazioni sono create e inviate alla rete, per  essere validate e inserite nella BC</a:t>
            </a:r>
          </a:p>
        </p:txBody>
      </p:sp>
    </p:spTree>
    <p:extLst>
      <p:ext uri="{BB962C8B-B14F-4D97-AF65-F5344CB8AC3E}">
        <p14:creationId xmlns:p14="http://schemas.microsoft.com/office/powerpoint/2010/main" val="2350833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transazione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411705"/>
            <a:ext cx="8596668" cy="4629657"/>
          </a:xfrm>
        </p:spPr>
        <p:txBody>
          <a:bodyPr>
            <a:normAutofit/>
          </a:bodyPr>
          <a:lstStyle/>
          <a:p>
            <a:r>
              <a:rPr lang="it-IT" dirty="0"/>
              <a:t>Tutte le richieste di trasferimento di moneta, “firmate” tramite le chiavi private, sono inviate alla rete </a:t>
            </a:r>
            <a:r>
              <a:rPr lang="it-IT" i="1" dirty="0"/>
              <a:t>P2P</a:t>
            </a:r>
          </a:p>
          <a:p>
            <a:r>
              <a:rPr lang="it-IT" dirty="0"/>
              <a:t>Ogni transazione (trasferimento di moneta) è verificata per essere accettata:</a:t>
            </a:r>
          </a:p>
          <a:p>
            <a:pPr lvl="1"/>
            <a:r>
              <a:rPr lang="it-IT" dirty="0"/>
              <a:t>L'indirizzo pubblico di origine deve corrispondere a moneta </a:t>
            </a:r>
            <a:r>
              <a:rPr lang="it-IT" b="1" i="1" dirty="0"/>
              <a:t>esistente </a:t>
            </a:r>
            <a:r>
              <a:rPr lang="it-IT" dirty="0"/>
              <a:t>e </a:t>
            </a:r>
            <a:r>
              <a:rPr lang="it-IT" b="1" i="1" dirty="0"/>
              <a:t>non già spesa (UTXO)</a:t>
            </a:r>
          </a:p>
          <a:p>
            <a:pPr lvl="1"/>
            <a:r>
              <a:rPr lang="it-IT" dirty="0"/>
              <a:t>La transazione deve essere </a:t>
            </a:r>
            <a:r>
              <a:rPr lang="it-IT" b="1" i="1" dirty="0"/>
              <a:t>firmata </a:t>
            </a:r>
            <a:r>
              <a:rPr lang="it-IT" dirty="0"/>
              <a:t>dalla chiave privata	corrispondente all'indirizzo</a:t>
            </a:r>
          </a:p>
          <a:p>
            <a:pPr lvl="1"/>
            <a:r>
              <a:rPr lang="it-IT" dirty="0"/>
              <a:t>L'indirizzo di destinazione deve essere valido</a:t>
            </a:r>
          </a:p>
          <a:p>
            <a:r>
              <a:rPr lang="it-IT" dirty="0"/>
              <a:t>Tutte le transazioni validate sono inserite in un </a:t>
            </a:r>
            <a:r>
              <a:rPr lang="it-IT" i="1" dirty="0"/>
              <a:t>blocco </a:t>
            </a:r>
            <a:r>
              <a:rPr lang="it-IT" dirty="0"/>
              <a:t>e tale blocco è poi aggiunto alla BC</a:t>
            </a:r>
          </a:p>
          <a:p>
            <a:r>
              <a:rPr lang="it-IT" dirty="0"/>
              <a:t>Una volta inserita nella BC, la transazione </a:t>
            </a:r>
            <a:r>
              <a:rPr lang="it-IT" b="1" dirty="0"/>
              <a:t>non è più revocabile </a:t>
            </a:r>
            <a:r>
              <a:rPr lang="it-IT" dirty="0"/>
              <a:t>in alcun modo!</a:t>
            </a:r>
          </a:p>
        </p:txBody>
      </p:sp>
    </p:spTree>
    <p:extLst>
      <p:ext uri="{BB962C8B-B14F-4D97-AF65-F5344CB8AC3E}">
        <p14:creationId xmlns:p14="http://schemas.microsoft.com/office/powerpoint/2010/main" val="1842988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problema del consenso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638075"/>
            <a:ext cx="8596668" cy="3880773"/>
          </a:xfrm>
        </p:spPr>
        <p:txBody>
          <a:bodyPr>
            <a:normAutofit/>
          </a:bodyPr>
          <a:lstStyle/>
          <a:p>
            <a:r>
              <a:rPr lang="it-IT" dirty="0"/>
              <a:t>Ogni nodo può creare e trasmettere transazioni verso la  rete dei nodi</a:t>
            </a:r>
          </a:p>
          <a:p>
            <a:r>
              <a:rPr lang="it-IT" dirty="0"/>
              <a:t>Occorre che qualcuno validi le transazioni, crei i nuovi blocchi e li inserisca nella </a:t>
            </a:r>
            <a:r>
              <a:rPr lang="it-IT" dirty="0" err="1"/>
              <a:t>Blockchain</a:t>
            </a:r>
            <a:endParaRPr lang="it-IT" dirty="0"/>
          </a:p>
          <a:p>
            <a:r>
              <a:rPr lang="it-IT" dirty="0"/>
              <a:t>I </a:t>
            </a:r>
            <a:r>
              <a:rPr lang="it-IT" b="1" dirty="0" err="1"/>
              <a:t>miner</a:t>
            </a:r>
            <a:r>
              <a:rPr lang="it-IT" b="1" dirty="0"/>
              <a:t> </a:t>
            </a:r>
            <a:r>
              <a:rPr lang="it-IT" dirty="0"/>
              <a:t>fanno questo, gareggiando tra loro per risolvere un problema crittografico</a:t>
            </a:r>
          </a:p>
          <a:p>
            <a:r>
              <a:rPr lang="it-IT" b="1" dirty="0"/>
              <a:t>Il primo che risolve il problema </a:t>
            </a:r>
            <a:r>
              <a:rPr lang="it-IT" dirty="0"/>
              <a:t>lo comunica alla rete, che verifica e poi accetta il blocco validato inserendolo nella </a:t>
            </a:r>
            <a:r>
              <a:rPr lang="it-IT" dirty="0" err="1"/>
              <a:t>Blockchain</a:t>
            </a:r>
            <a:r>
              <a:rPr lang="it-IT" dirty="0"/>
              <a:t>, che viene aggiornata in tutti i nodi</a:t>
            </a:r>
          </a:p>
          <a:p>
            <a:r>
              <a:rPr lang="it-IT" dirty="0"/>
              <a:t>Il </a:t>
            </a:r>
            <a:r>
              <a:rPr lang="it-IT" dirty="0" err="1"/>
              <a:t>miner</a:t>
            </a:r>
            <a:r>
              <a:rPr lang="it-IT" dirty="0"/>
              <a:t> incassa un compenso in BTC</a:t>
            </a:r>
          </a:p>
          <a:p>
            <a:r>
              <a:rPr lang="it-IT" dirty="0"/>
              <a:t>Tutti i </a:t>
            </a:r>
            <a:r>
              <a:rPr lang="it-IT" dirty="0" err="1"/>
              <a:t>miner</a:t>
            </a:r>
            <a:r>
              <a:rPr lang="it-IT" dirty="0"/>
              <a:t> iniziano a validare un nuovo blocco</a:t>
            </a:r>
          </a:p>
          <a:p>
            <a:r>
              <a:rPr lang="it-IT" dirty="0"/>
              <a:t>Esistono meccanismi per risolvere conflitti e “collisioni”</a:t>
            </a:r>
          </a:p>
        </p:txBody>
      </p:sp>
    </p:spTree>
    <p:extLst>
      <p:ext uri="{BB962C8B-B14F-4D97-AF65-F5344CB8AC3E}">
        <p14:creationId xmlns:p14="http://schemas.microsoft.com/office/powerpoint/2010/main" val="3436556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</a:t>
            </a:r>
            <a:r>
              <a:rPr lang="it-IT" dirty="0" err="1"/>
              <a:t>miner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rete </a:t>
            </a:r>
            <a:r>
              <a:rPr lang="it-IT" dirty="0" err="1"/>
              <a:t>Bitcoin</a:t>
            </a:r>
            <a:r>
              <a:rPr lang="it-IT" dirty="0"/>
              <a:t> esiste grazie al lavoro dei </a:t>
            </a:r>
            <a:r>
              <a:rPr lang="it-IT" dirty="0" err="1"/>
              <a:t>miner</a:t>
            </a:r>
            <a:r>
              <a:rPr lang="it-IT" dirty="0"/>
              <a:t> </a:t>
            </a:r>
          </a:p>
          <a:p>
            <a:r>
              <a:rPr lang="it-IT" dirty="0"/>
              <a:t>Sono molte migliaia di persone che guadagnano BTC validando le transazioni e quindi permettendo alla rete di esistere</a:t>
            </a:r>
          </a:p>
          <a:p>
            <a:r>
              <a:rPr lang="it-IT" dirty="0"/>
              <a:t>I </a:t>
            </a:r>
            <a:r>
              <a:rPr lang="it-IT" dirty="0" err="1"/>
              <a:t>miner</a:t>
            </a:r>
            <a:r>
              <a:rPr lang="it-IT" dirty="0"/>
              <a:t> sono in competizione nel risolvere la </a:t>
            </a:r>
            <a:r>
              <a:rPr lang="it-IT" dirty="0" err="1"/>
              <a:t>Proof</a:t>
            </a:r>
            <a:r>
              <a:rPr lang="it-IT" dirty="0"/>
              <a:t> of Work → il primo che la risolve incassa i BTC</a:t>
            </a:r>
          </a:p>
          <a:p>
            <a:r>
              <a:rPr lang="it-IT" dirty="0"/>
              <a:t>Il costo totale dell'hardware in funzione per il </a:t>
            </a:r>
            <a:r>
              <a:rPr lang="it-IT" dirty="0" err="1"/>
              <a:t>mining</a:t>
            </a:r>
            <a:r>
              <a:rPr lang="it-IT" dirty="0"/>
              <a:t> è dell'ordine di alcuni miliardi di US$</a:t>
            </a:r>
          </a:p>
          <a:p>
            <a:r>
              <a:rPr lang="it-IT" dirty="0"/>
              <a:t>Questo uso di risorse in hardware e energia sono un spreco notevole, e sono una delle maggiori debolezze dei </a:t>
            </a:r>
            <a:r>
              <a:rPr lang="it-IT" dirty="0" err="1"/>
              <a:t>Bitcoin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076" y="275006"/>
            <a:ext cx="1828642" cy="159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26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Una </a:t>
            </a:r>
            <a:r>
              <a:rPr lang="it-IT" dirty="0" err="1"/>
              <a:t>mining</a:t>
            </a:r>
            <a:r>
              <a:rPr lang="it-IT" dirty="0"/>
              <a:t> farm moderna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508561"/>
            <a:ext cx="8002551" cy="450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47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Mining</a:t>
            </a:r>
            <a:r>
              <a:rPr lang="it-IT" dirty="0"/>
              <a:t> Pool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7665" y="1690326"/>
            <a:ext cx="8596668" cy="3880773"/>
          </a:xfrm>
        </p:spPr>
        <p:txBody>
          <a:bodyPr>
            <a:normAutofit/>
          </a:bodyPr>
          <a:lstStyle/>
          <a:p>
            <a:r>
              <a:rPr lang="it-IT" dirty="0"/>
              <a:t>In pratica, (quasi) nessun </a:t>
            </a:r>
            <a:r>
              <a:rPr lang="it-IT" dirty="0" err="1"/>
              <a:t>miner</a:t>
            </a:r>
            <a:r>
              <a:rPr lang="it-IT" dirty="0"/>
              <a:t> opera da solo</a:t>
            </a:r>
          </a:p>
          <a:p>
            <a:r>
              <a:rPr lang="it-IT" dirty="0"/>
              <a:t>I </a:t>
            </a:r>
            <a:r>
              <a:rPr lang="it-IT" dirty="0" err="1"/>
              <a:t>miner</a:t>
            </a:r>
            <a:r>
              <a:rPr lang="it-IT" dirty="0"/>
              <a:t> da vari anni sono riuniti in “pool” per mettere insieme le risorse e ottimizzare il </a:t>
            </a:r>
            <a:r>
              <a:rPr lang="it-IT" dirty="0" err="1"/>
              <a:t>mining</a:t>
            </a:r>
            <a:endParaRPr lang="it-IT" dirty="0"/>
          </a:p>
          <a:p>
            <a:r>
              <a:rPr lang="it-IT" dirty="0"/>
              <a:t>Un pool organizza il lavoro dell'hardware apportato, in modo che la ricerca dell'</a:t>
            </a:r>
            <a:r>
              <a:rPr lang="it-IT" dirty="0" err="1"/>
              <a:t>hash</a:t>
            </a:r>
            <a:r>
              <a:rPr lang="it-IT" dirty="0"/>
              <a:t> prescritto sia svolta da tutti in parallelo, senza duplicazioni</a:t>
            </a:r>
          </a:p>
          <a:p>
            <a:r>
              <a:rPr lang="it-IT" dirty="0"/>
              <a:t>I  più grandi validano circa 2/3 dei blocchi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4365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blocco e il </a:t>
            </a:r>
            <a:r>
              <a:rPr lang="it-IT" dirty="0" err="1"/>
              <a:t>mining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La verifica delle transazioni e la creazione dei blocchi è essenziale per il funzionamento della rete </a:t>
            </a:r>
            <a:r>
              <a:rPr lang="it-IT" dirty="0" err="1"/>
              <a:t>Bitcoin</a:t>
            </a:r>
            <a:endParaRPr lang="it-IT" dirty="0"/>
          </a:p>
          <a:p>
            <a:r>
              <a:rPr lang="it-IT" dirty="0"/>
              <a:t>L'idea è che </a:t>
            </a:r>
            <a:r>
              <a:rPr lang="it-IT" b="1" dirty="0"/>
              <a:t>chiunque </a:t>
            </a:r>
            <a:r>
              <a:rPr lang="it-IT" dirty="0"/>
              <a:t>possa validare blocchi: la rete è </a:t>
            </a:r>
            <a:r>
              <a:rPr lang="it-IT" b="1" dirty="0"/>
              <a:t>democratica </a:t>
            </a:r>
            <a:r>
              <a:rPr lang="it-IT" dirty="0"/>
              <a:t>e </a:t>
            </a:r>
            <a:r>
              <a:rPr lang="it-IT" b="1" dirty="0"/>
              <a:t>anonima </a:t>
            </a:r>
            <a:r>
              <a:rPr lang="it-IT" dirty="0"/>
              <a:t>– i nodi non danno informazioni sulla propria identità</a:t>
            </a:r>
          </a:p>
          <a:p>
            <a:r>
              <a:rPr lang="it-IT" b="1" i="1" dirty="0"/>
              <a:t>Problema</a:t>
            </a:r>
            <a:r>
              <a:rPr lang="it-IT" b="1" dirty="0"/>
              <a:t>: </a:t>
            </a:r>
            <a:r>
              <a:rPr lang="it-IT" dirty="0"/>
              <a:t>un attaccante potrebbe creare molti nodi anonimi apparentemente indipendenti, e prendere il controllo della rete (ciò è detto: </a:t>
            </a:r>
            <a:r>
              <a:rPr lang="it-IT" b="1" i="1" dirty="0" err="1"/>
              <a:t>Sibling</a:t>
            </a:r>
            <a:r>
              <a:rPr lang="it-IT" b="1" i="1" dirty="0"/>
              <a:t> Attack</a:t>
            </a:r>
            <a:r>
              <a:rPr lang="it-IT" dirty="0"/>
              <a:t>)</a:t>
            </a:r>
          </a:p>
          <a:p>
            <a:r>
              <a:rPr lang="it-IT" dirty="0"/>
              <a:t>Ma il sistema deve funzionare anche in presenza di attacchi e tentativi di frode: non richiede di avere fiducia in tutti i partecipanti!</a:t>
            </a:r>
          </a:p>
        </p:txBody>
      </p:sp>
    </p:spTree>
    <p:extLst>
      <p:ext uri="{BB962C8B-B14F-4D97-AF65-F5344CB8AC3E}">
        <p14:creationId xmlns:p14="http://schemas.microsoft.com/office/powerpoint/2010/main" val="2105308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Proof of Work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Il problema del </a:t>
            </a:r>
            <a:r>
              <a:rPr lang="it-IT" dirty="0" err="1"/>
              <a:t>Sibling</a:t>
            </a:r>
            <a:r>
              <a:rPr lang="it-IT" dirty="0"/>
              <a:t> Attack è risolto rendendo la validazione dei blocchi molto costosa (</a:t>
            </a:r>
            <a:r>
              <a:rPr lang="it-IT" b="1" i="1" dirty="0" err="1"/>
              <a:t>Proof</a:t>
            </a:r>
            <a:r>
              <a:rPr lang="it-IT" b="1" i="1" dirty="0"/>
              <a:t> of Work</a:t>
            </a:r>
            <a:r>
              <a:rPr lang="it-IT" dirty="0"/>
              <a:t>)</a:t>
            </a:r>
          </a:p>
          <a:p>
            <a:r>
              <a:rPr lang="it-IT" dirty="0"/>
              <a:t>In pratica, l'</a:t>
            </a:r>
            <a:r>
              <a:rPr lang="it-IT" dirty="0" err="1"/>
              <a:t>hash</a:t>
            </a:r>
            <a:r>
              <a:rPr lang="it-IT" dirty="0"/>
              <a:t> del blocco deve essere minore di un dato numero, e ciò si può risolvere solo </a:t>
            </a:r>
            <a:r>
              <a:rPr lang="it-IT" b="1" dirty="0"/>
              <a:t>per tentativi</a:t>
            </a:r>
          </a:p>
          <a:p>
            <a:r>
              <a:rPr lang="it-IT" dirty="0"/>
              <a:t>Occorre avere hardware molto veloce e quindi che costa e che consuma molta energia</a:t>
            </a:r>
          </a:p>
          <a:p>
            <a:r>
              <a:rPr lang="it-IT" dirty="0"/>
              <a:t>La validazione non può essere effettuata prima di qualche minuto (o svariati secondi): </a:t>
            </a:r>
            <a:r>
              <a:rPr lang="it-IT" b="1" i="1" dirty="0"/>
              <a:t>occorre dimostrare di aver fatto del lavoro!</a:t>
            </a:r>
          </a:p>
          <a:p>
            <a:r>
              <a:rPr lang="it-IT" dirty="0"/>
              <a:t>In tal modo, un attacco </a:t>
            </a:r>
            <a:r>
              <a:rPr lang="it-IT" dirty="0" err="1"/>
              <a:t>Sibling</a:t>
            </a:r>
            <a:r>
              <a:rPr lang="it-IT" dirty="0"/>
              <a:t> massiccio costerebbe troppo, diventando impraticabile</a:t>
            </a:r>
          </a:p>
        </p:txBody>
      </p:sp>
    </p:spTree>
    <p:extLst>
      <p:ext uri="{BB962C8B-B14F-4D97-AF65-F5344CB8AC3E}">
        <p14:creationId xmlns:p14="http://schemas.microsoft.com/office/powerpoint/2010/main" val="704255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creazione della valuta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3" y="1655492"/>
            <a:ext cx="8693089" cy="4153125"/>
          </a:xfrm>
        </p:spPr>
        <p:txBody>
          <a:bodyPr>
            <a:normAutofit/>
          </a:bodyPr>
          <a:lstStyle/>
          <a:p>
            <a:r>
              <a:rPr lang="it-IT" dirty="0"/>
              <a:t>Il primo nodo che riesce a risolvere il problema e validare il blocco corrente, lo inserisce nella </a:t>
            </a:r>
            <a:r>
              <a:rPr lang="it-IT" dirty="0" err="1"/>
              <a:t>Blockchain</a:t>
            </a:r>
            <a:r>
              <a:rPr lang="it-IT" dirty="0"/>
              <a:t> e guadagna una quantità fissata di </a:t>
            </a:r>
            <a:r>
              <a:rPr lang="it-IT" dirty="0" err="1"/>
              <a:t>criptovaluta</a:t>
            </a:r>
            <a:endParaRPr lang="it-IT" dirty="0"/>
          </a:p>
          <a:p>
            <a:r>
              <a:rPr lang="it-IT" dirty="0"/>
              <a:t>Tutti i nodi accettano il blocco validato, smettono di computare su di esso, e passano al blocco successivo</a:t>
            </a:r>
          </a:p>
          <a:p>
            <a:r>
              <a:rPr lang="it-IT" dirty="0"/>
              <a:t>La </a:t>
            </a:r>
            <a:r>
              <a:rPr lang="it-IT" b="1" dirty="0"/>
              <a:t>quantità totale di valuta </a:t>
            </a:r>
            <a:r>
              <a:rPr lang="it-IT" dirty="0"/>
              <a:t>è tipicamente </a:t>
            </a:r>
            <a:r>
              <a:rPr lang="it-IT" b="1" dirty="0"/>
              <a:t>limitata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La quantità data ai </a:t>
            </a:r>
            <a:r>
              <a:rPr lang="it-IT" dirty="0" err="1"/>
              <a:t>miner</a:t>
            </a:r>
            <a:r>
              <a:rPr lang="it-IT" dirty="0"/>
              <a:t> si dimezza ogni quattro anni</a:t>
            </a:r>
          </a:p>
        </p:txBody>
      </p:sp>
    </p:spTree>
    <p:extLst>
      <p:ext uri="{BB962C8B-B14F-4D97-AF65-F5344CB8AC3E}">
        <p14:creationId xmlns:p14="http://schemas.microsoft.com/office/powerpoint/2010/main" val="1980821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3 fasi di </a:t>
            </a:r>
            <a:r>
              <a:rPr lang="it-IT" dirty="0" err="1"/>
              <a:t>Bitcoin</a:t>
            </a:r>
            <a:r>
              <a:rPr lang="it-IT" dirty="0"/>
              <a:t> (o della </a:t>
            </a:r>
            <a:r>
              <a:rPr lang="it-IT" dirty="0" err="1"/>
              <a:t>criptovaluta</a:t>
            </a:r>
            <a:r>
              <a:rPr lang="it-IT" dirty="0"/>
              <a:t> dominante)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it-IT" b="1" dirty="0"/>
              <a:t> L'inizio</a:t>
            </a:r>
            <a:r>
              <a:rPr lang="it-IT" dirty="0"/>
              <a:t>: sperimentazioni tra pochi “nerd”:</a:t>
            </a:r>
          </a:p>
          <a:p>
            <a:pPr lvl="1"/>
            <a:r>
              <a:rPr lang="it-IT" dirty="0"/>
              <a:t>la rete funziona e genera BTC</a:t>
            </a:r>
          </a:p>
          <a:p>
            <a:pPr lvl="1"/>
            <a:r>
              <a:rPr lang="it-IT" dirty="0"/>
              <a:t>il valore è zero, ma piano piano aumenta</a:t>
            </a:r>
          </a:p>
          <a:p>
            <a:pPr lvl="1"/>
            <a:r>
              <a:rPr lang="it-IT" dirty="0"/>
              <a:t>l'uso per scambiare beni e servizi è minimo</a:t>
            </a:r>
          </a:p>
          <a:p>
            <a:r>
              <a:rPr lang="it-IT" b="1" dirty="0"/>
              <a:t>2. Oro Digitale </a:t>
            </a:r>
            <a:r>
              <a:rPr lang="it-IT" dirty="0"/>
              <a:t>(fase attuale):</a:t>
            </a:r>
          </a:p>
          <a:p>
            <a:pPr lvl="1"/>
            <a:r>
              <a:rPr lang="it-IT" dirty="0"/>
              <a:t> il valore dei BTC aumenta fortemente</a:t>
            </a:r>
          </a:p>
          <a:p>
            <a:pPr lvl="1"/>
            <a:r>
              <a:rPr lang="it-IT" dirty="0"/>
              <a:t>sempre più persone comprano BTC per arricchirsi</a:t>
            </a:r>
          </a:p>
          <a:p>
            <a:pPr lvl="1"/>
            <a:r>
              <a:rPr lang="it-IT" dirty="0"/>
              <a:t>l'uso di scambio è ancora ridotto, ma crescente</a:t>
            </a:r>
          </a:p>
          <a:p>
            <a:r>
              <a:rPr lang="it-IT" b="1" dirty="0"/>
              <a:t>3. Vera moneta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i BTC sono sempre più usati per pagare beni e servizi</a:t>
            </a:r>
          </a:p>
          <a:p>
            <a:pPr lvl="1"/>
            <a:r>
              <a:rPr lang="it-IT" dirty="0"/>
              <a:t>il prezzo si è stabilizzato</a:t>
            </a:r>
          </a:p>
        </p:txBody>
      </p:sp>
    </p:spTree>
    <p:extLst>
      <p:ext uri="{BB962C8B-B14F-4D97-AF65-F5344CB8AC3E}">
        <p14:creationId xmlns:p14="http://schemas.microsoft.com/office/powerpoint/2010/main" val="148772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93CBC90-B3C8-43F6-99F2-FEFB1B91F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40" y="1077521"/>
            <a:ext cx="3133872" cy="3591830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8FD919C-DAF8-4177-A99F-A706FEBCB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883" y="2332045"/>
            <a:ext cx="6982401" cy="2193910"/>
          </a:xfrm>
        </p:spPr>
        <p:txBody>
          <a:bodyPr>
            <a:noAutofit/>
          </a:bodyPr>
          <a:lstStyle/>
          <a:p>
            <a:r>
              <a:rPr lang="it-IT" sz="2400" dirty="0"/>
              <a:t>Bitcoin è stata la prima implementazione della tecnologia Blockchain</a:t>
            </a:r>
          </a:p>
          <a:p>
            <a:r>
              <a:rPr lang="it-IT" sz="2400" dirty="0"/>
              <a:t>Blockchain è l’infrastruttura che sta alla base del Bitcoin e delle altre </a:t>
            </a:r>
            <a:r>
              <a:rPr lang="it-IT" sz="2400" dirty="0" err="1"/>
              <a:t>cryptocurrency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92935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it-IT" b="1" dirty="0"/>
              <a:t>I componenti basilari della </a:t>
            </a:r>
            <a:r>
              <a:rPr lang="it-IT" b="1" dirty="0" err="1"/>
              <a:t>blockchain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523280"/>
            <a:ext cx="8596668" cy="3880773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it-IT" b="1" dirty="0"/>
              <a:t>Nodo</a:t>
            </a:r>
            <a:r>
              <a:rPr lang="it-IT" dirty="0"/>
              <a:t>: sono i partecipanti alla </a:t>
            </a:r>
            <a:r>
              <a:rPr lang="it-IT" dirty="0" err="1"/>
              <a:t>blockchain</a:t>
            </a:r>
            <a:r>
              <a:rPr lang="it-IT" dirty="0"/>
              <a:t> e sono costituiti fisicamente dai server di ciascun partecipante.</a:t>
            </a:r>
          </a:p>
          <a:p>
            <a:pPr fontAlgn="base"/>
            <a:r>
              <a:rPr lang="it-IT" b="1" dirty="0"/>
              <a:t>Transazione</a:t>
            </a:r>
            <a:r>
              <a:rPr lang="it-IT" dirty="0"/>
              <a:t>: è costituita dai dati che rappresentano i valori oggetto di “scambio” e che necessitano di essere verificati, approvati e poi archiviati.</a:t>
            </a:r>
          </a:p>
          <a:p>
            <a:pPr fontAlgn="base"/>
            <a:r>
              <a:rPr lang="it-IT" b="1" dirty="0"/>
              <a:t>Blocco</a:t>
            </a:r>
            <a:r>
              <a:rPr lang="it-IT" dirty="0"/>
              <a:t>: è rappresentato dal raggruppamento di un insieme di transazioni che sono unite per essere verificate, approvate e poi archiviate dai partecipanti alla </a:t>
            </a:r>
            <a:r>
              <a:rPr lang="it-IT" dirty="0" err="1"/>
              <a:t>blockchain</a:t>
            </a:r>
            <a:r>
              <a:rPr lang="it-IT" dirty="0"/>
              <a:t>.</a:t>
            </a:r>
          </a:p>
          <a:p>
            <a:pPr fontAlgn="base"/>
            <a:r>
              <a:rPr lang="it-IT" b="1" dirty="0" err="1"/>
              <a:t>Ledger</a:t>
            </a:r>
            <a:r>
              <a:rPr lang="it-IT" dirty="0"/>
              <a:t>: è il registro pubblico nel quale vengono “annotate” con la massima trasparenza e in modo immutabile tutte le transazioni effettuate in modo ordinato e sequenziale. Il </a:t>
            </a:r>
            <a:r>
              <a:rPr lang="it-IT" dirty="0" err="1"/>
              <a:t>Ledger</a:t>
            </a:r>
            <a:r>
              <a:rPr lang="it-IT" dirty="0"/>
              <a:t> è costituito dall’insieme dei blocchi che sono tra loro incatenati tramite una funzione di crittografia e grazie all’uso di </a:t>
            </a:r>
            <a:r>
              <a:rPr lang="it-IT" dirty="0" err="1"/>
              <a:t>hash</a:t>
            </a:r>
            <a:r>
              <a:rPr lang="it-IT" dirty="0"/>
              <a:t>.</a:t>
            </a:r>
          </a:p>
          <a:p>
            <a:pPr fontAlgn="base"/>
            <a:r>
              <a:rPr lang="it-IT" b="1" dirty="0" err="1"/>
              <a:t>Hash</a:t>
            </a:r>
            <a:r>
              <a:rPr lang="it-IT" dirty="0"/>
              <a:t>: è una operazione (Non Invertibile) che permette di mappare una stringa di testo e/o numerica di lunghezza variabile in una stringa unica ed univoca di lunghezza determinata. L’</a:t>
            </a:r>
            <a:r>
              <a:rPr lang="it-IT" dirty="0" err="1"/>
              <a:t>Hash</a:t>
            </a:r>
            <a:r>
              <a:rPr lang="it-IT" dirty="0"/>
              <a:t> identifica in modo univoco e sicuro ciascun blocco. Un </a:t>
            </a:r>
            <a:r>
              <a:rPr lang="it-IT" dirty="0" err="1"/>
              <a:t>hash</a:t>
            </a:r>
            <a:r>
              <a:rPr lang="it-IT" dirty="0"/>
              <a:t> non deve permettere di risalire al testo che lo ha generato.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2481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3494" y="243840"/>
            <a:ext cx="8596668" cy="1320800"/>
          </a:xfrm>
        </p:spPr>
        <p:txBody>
          <a:bodyPr/>
          <a:lstStyle/>
          <a:p>
            <a:pPr fontAlgn="base"/>
            <a:r>
              <a:rPr lang="it-IT" b="1" dirty="0"/>
              <a:t>Come funziona la </a:t>
            </a:r>
            <a:r>
              <a:rPr lang="it-IT" b="1" dirty="0" err="1"/>
              <a:t>blockchain</a:t>
            </a:r>
            <a:r>
              <a:rPr lang="it-IT" b="1" dirty="0"/>
              <a:t>: un esempio</a:t>
            </a:r>
          </a:p>
        </p:txBody>
      </p:sp>
      <p:pic>
        <p:nvPicPr>
          <p:cNvPr id="4098" name="Picture 2" descr="https://www.blockchain4innovation.it/wp-content/uploads/sites/4/2018/03/BLOCKCHAIN-1-1024x622.png?x2118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51" y="1440688"/>
            <a:ext cx="7904911" cy="480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973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0614" y="372239"/>
            <a:ext cx="8596668" cy="1320800"/>
          </a:xfrm>
        </p:spPr>
        <p:txBody>
          <a:bodyPr>
            <a:normAutofit/>
          </a:bodyPr>
          <a:lstStyle/>
          <a:p>
            <a:r>
              <a:rPr lang="it-IT" b="1" dirty="0"/>
              <a:t>Come funziona la </a:t>
            </a:r>
            <a:r>
              <a:rPr lang="it-IT" b="1" dirty="0" err="1"/>
              <a:t>blockchain</a:t>
            </a:r>
            <a:r>
              <a:rPr lang="it-IT" b="1" dirty="0"/>
              <a:t>: un esempio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0614" y="1840809"/>
            <a:ext cx="9561025" cy="1106867"/>
          </a:xfrm>
        </p:spPr>
        <p:txBody>
          <a:bodyPr/>
          <a:lstStyle/>
          <a:p>
            <a:r>
              <a:rPr lang="it-IT" dirty="0"/>
              <a:t>Due soggetti devono effettuare una transazione: ad esempio Paolo vende ad Anna un immobile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028" name="Picture 4" descr="http://www.blockchain4innovation.it/wp-content/uploads/sites/4/2017/03/Blockchain-transazione-persone-300x158.png?x211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2" y="3324982"/>
            <a:ext cx="2857500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78699" y="4606006"/>
            <a:ext cx="2766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Open Sans"/>
              </a:rPr>
              <a:t>Nasce la necessità di gestire una transazione commerciale tra due soggetti.</a:t>
            </a:r>
            <a:endParaRPr lang="it-IT" dirty="0"/>
          </a:p>
        </p:txBody>
      </p:sp>
      <p:pic>
        <p:nvPicPr>
          <p:cNvPr id="1030" name="Picture 6" descr="http://www.blockchain4innovation.it/wp-content/uploads/sites/4/2017/03/Blockchain-Cryptographic-key-300x150.png?x211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529" y="3363082"/>
            <a:ext cx="2857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892836" y="4531812"/>
            <a:ext cx="2293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Open Sans"/>
              </a:rPr>
              <a:t>vengono realizzate le </a:t>
            </a:r>
            <a:r>
              <a:rPr lang="it-IT" b="1" dirty="0" err="1">
                <a:solidFill>
                  <a:srgbClr val="000000"/>
                </a:solidFill>
                <a:latin typeface="Open Sans"/>
              </a:rPr>
              <a:t>Cryptographic</a:t>
            </a:r>
            <a:r>
              <a:rPr lang="it-IT" b="1" dirty="0">
                <a:solidFill>
                  <a:srgbClr val="000000"/>
                </a:solidFill>
                <a:latin typeface="Open Sans"/>
              </a:rPr>
              <a:t> Keys di Paolo e di Anna.</a:t>
            </a:r>
            <a:endParaRPr lang="it-IT" dirty="0"/>
          </a:p>
        </p:txBody>
      </p:sp>
      <p:cxnSp>
        <p:nvCxnSpPr>
          <p:cNvPr id="8" name="Connettore 2 7"/>
          <p:cNvCxnSpPr>
            <a:stCxn id="1028" idx="3"/>
            <a:endCxn id="1030" idx="1"/>
          </p:cNvCxnSpPr>
          <p:nvPr/>
        </p:nvCxnSpPr>
        <p:spPr>
          <a:xfrm flipV="1">
            <a:off x="3346512" y="4077457"/>
            <a:ext cx="3361017" cy="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544951" y="3243217"/>
            <a:ext cx="321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Open Sans"/>
              </a:rPr>
              <a:t>Preparazione della Transazione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3033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www.blockchain4innovation.it/wp-content/uploads/sites/4/2017/03/Blockchain-digital-signature-1024x371.png?x2118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43" y="1588008"/>
            <a:ext cx="9085961" cy="329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38454" y="801547"/>
            <a:ext cx="854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b="1" dirty="0">
                <a:solidFill>
                  <a:srgbClr val="000000"/>
                </a:solidFill>
                <a:latin typeface="Open Sans"/>
              </a:rPr>
              <a:t>La transazione parte con la Digital </a:t>
            </a:r>
            <a:r>
              <a:rPr lang="it-IT" b="1" dirty="0" err="1">
                <a:solidFill>
                  <a:srgbClr val="000000"/>
                </a:solidFill>
                <a:latin typeface="Open Sans"/>
              </a:rPr>
              <a:t>Signature</a:t>
            </a:r>
            <a:r>
              <a:rPr lang="it-IT" b="1" dirty="0">
                <a:solidFill>
                  <a:srgbClr val="000000"/>
                </a:solidFill>
                <a:latin typeface="Open Sans"/>
              </a:rPr>
              <a:t> e la Public </a:t>
            </a:r>
            <a:r>
              <a:rPr lang="it-IT" b="1" dirty="0" err="1">
                <a:solidFill>
                  <a:srgbClr val="000000"/>
                </a:solidFill>
                <a:latin typeface="Open Sans"/>
              </a:rPr>
              <a:t>Key</a:t>
            </a:r>
            <a:r>
              <a:rPr lang="it-IT" b="1" dirty="0">
                <a:solidFill>
                  <a:srgbClr val="000000"/>
                </a:solidFill>
                <a:latin typeface="Open Sans"/>
              </a:rPr>
              <a:t> di ciascun partecipante</a:t>
            </a:r>
            <a:endParaRPr lang="it-IT" b="1" i="0" dirty="0">
              <a:solidFill>
                <a:srgbClr val="000000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93608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blockchain4innovation.it/wp-content/uploads/sites/4/2017/03/Blocco-Blockchain-300x259.png?x211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01" y="835850"/>
            <a:ext cx="2857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24256" y="209563"/>
            <a:ext cx="7376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Open Sans"/>
              </a:rPr>
              <a:t>La transazione tra Paolo ed Anna entra a far parte di un Blocco che verrà verificato e “risolto” dai partecipanti alla </a:t>
            </a:r>
            <a:r>
              <a:rPr lang="it-IT" b="1" dirty="0" err="1">
                <a:solidFill>
                  <a:srgbClr val="000000"/>
                </a:solidFill>
                <a:latin typeface="Open Sans"/>
              </a:rPr>
              <a:t>blockchain</a:t>
            </a:r>
            <a:r>
              <a:rPr lang="it-IT" b="1" dirty="0">
                <a:solidFill>
                  <a:srgbClr val="000000"/>
                </a:solidFill>
                <a:latin typeface="Open Sans"/>
              </a:rPr>
              <a:t>.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852928" y="943749"/>
            <a:ext cx="3523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Open Sans"/>
              </a:rPr>
              <a:t>La transazione viene portata in Rete per essere verificata da parte dei partecipanti alla </a:t>
            </a:r>
            <a:r>
              <a:rPr lang="it-IT" dirty="0" err="1">
                <a:solidFill>
                  <a:srgbClr val="000000"/>
                </a:solidFill>
                <a:latin typeface="Open Sans"/>
              </a:rPr>
              <a:t>blockchain</a:t>
            </a:r>
            <a:r>
              <a:rPr lang="it-IT" dirty="0">
                <a:solidFill>
                  <a:srgbClr val="000000"/>
                </a:solidFill>
                <a:latin typeface="Open Sans"/>
              </a:rPr>
              <a:t>.</a:t>
            </a:r>
            <a:endParaRPr lang="it-IT" dirty="0"/>
          </a:p>
        </p:txBody>
      </p:sp>
      <p:pic>
        <p:nvPicPr>
          <p:cNvPr id="3076" name="Picture 4" descr="http://www.blockchain4innovation.it/wp-content/uploads/sites/4/2017/03/Blockchain-verifica-sulla-rete-300x280.png?x211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73" y="908434"/>
            <a:ext cx="2857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/>
          <p:cNvCxnSpPr>
            <a:endCxn id="3076" idx="1"/>
          </p:cNvCxnSpPr>
          <p:nvPr/>
        </p:nvCxnSpPr>
        <p:spPr>
          <a:xfrm>
            <a:off x="2852928" y="2226637"/>
            <a:ext cx="3382645" cy="15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4696841" y="3627974"/>
            <a:ext cx="2591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b="1" dirty="0">
                <a:solidFill>
                  <a:srgbClr val="000000"/>
                </a:solidFill>
                <a:latin typeface="Open Sans"/>
              </a:rPr>
              <a:t>Una volta verificato, il Blocco si aggiunge alla catena: ecco la </a:t>
            </a:r>
            <a:r>
              <a:rPr lang="it-IT" b="1" dirty="0" err="1">
                <a:solidFill>
                  <a:srgbClr val="000000"/>
                </a:solidFill>
                <a:latin typeface="Open Sans"/>
              </a:rPr>
              <a:t>blockchain</a:t>
            </a:r>
            <a:endParaRPr lang="it-IT" b="1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3078" name="Picture 6" descr="http://www.blockchain4innovation.it/wp-content/uploads/sites/4/2017/03/Blocco-aggiunto-alla-blockchain-300x213.png?x2118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690" y="2226235"/>
            <a:ext cx="38100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blockchain4innovation.it/wp-content/uploads/sites/4/2017/03/Pubblicazione-transazione-Blockchain-300x144.png?x2118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16" y="4998354"/>
            <a:ext cx="4172585" cy="200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ttore 2 16"/>
          <p:cNvCxnSpPr/>
          <p:nvPr/>
        </p:nvCxnSpPr>
        <p:spPr>
          <a:xfrm flipH="1">
            <a:off x="1926336" y="4218536"/>
            <a:ext cx="118682" cy="865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4696841" y="2865120"/>
            <a:ext cx="1423543" cy="229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3916553" y="5465156"/>
            <a:ext cx="5449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Open Sans"/>
              </a:rPr>
              <a:t>La Transazione viene pubblicata sulla </a:t>
            </a:r>
            <a:r>
              <a:rPr lang="it-IT" b="1" dirty="0" err="1">
                <a:solidFill>
                  <a:srgbClr val="000000"/>
                </a:solidFill>
                <a:latin typeface="Open Sans"/>
              </a:rPr>
              <a:t>blockchain</a:t>
            </a:r>
            <a:r>
              <a:rPr lang="it-IT" b="1" dirty="0">
                <a:solidFill>
                  <a:srgbClr val="000000"/>
                </a:solidFill>
                <a:latin typeface="Open Sans"/>
              </a:rPr>
              <a:t>. La transazione in tutti i suoi componenti è e resta immutabile nel tempo.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6926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67222" y="2328672"/>
            <a:ext cx="8596668" cy="1320800"/>
          </a:xfrm>
        </p:spPr>
        <p:txBody>
          <a:bodyPr/>
          <a:lstStyle/>
          <a:p>
            <a:r>
              <a:rPr lang="it-IT" b="1" dirty="0"/>
              <a:t>SMART CONTRACT</a:t>
            </a:r>
            <a:br>
              <a:rPr lang="it-IT" b="1" dirty="0"/>
            </a:br>
            <a:endParaRPr lang="it-IT" dirty="0"/>
          </a:p>
        </p:txBody>
      </p:sp>
      <p:pic>
        <p:nvPicPr>
          <p:cNvPr id="1026" name="Picture 2" descr="Risultati immagini per smart contr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47" y="3939794"/>
            <a:ext cx="1585087" cy="79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48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Finalità delle </a:t>
            </a:r>
            <a:r>
              <a:rPr lang="it-IT" dirty="0" err="1"/>
              <a:t>blockchain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84470" y="1794829"/>
            <a:ext cx="8596668" cy="3880773"/>
          </a:xfrm>
        </p:spPr>
        <p:txBody>
          <a:bodyPr/>
          <a:lstStyle/>
          <a:p>
            <a:r>
              <a:rPr lang="it-IT" dirty="0"/>
              <a:t>Memorizzare record digitali (</a:t>
            </a:r>
            <a:r>
              <a:rPr lang="it-IT" b="1" dirty="0"/>
              <a:t>Database distribuito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Scambiare </a:t>
            </a:r>
            <a:r>
              <a:rPr lang="it-IT" dirty="0" err="1"/>
              <a:t>asset</a:t>
            </a:r>
            <a:r>
              <a:rPr lang="it-IT" dirty="0"/>
              <a:t> digitali (</a:t>
            </a:r>
            <a:r>
              <a:rPr lang="it-IT" b="1" dirty="0" err="1"/>
              <a:t>Token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Eseguire </a:t>
            </a:r>
            <a:r>
              <a:rPr lang="it-IT" b="1" dirty="0"/>
              <a:t>Smart </a:t>
            </a:r>
            <a:r>
              <a:rPr lang="it-IT" b="1" dirty="0" err="1"/>
              <a:t>Contract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882907"/>
            <a:ext cx="3989388" cy="195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23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Contratti tradizionali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9798" y="1538797"/>
            <a:ext cx="8596668" cy="3880773"/>
          </a:xfrm>
        </p:spPr>
        <p:txBody>
          <a:bodyPr/>
          <a:lstStyle/>
          <a:p>
            <a:r>
              <a:rPr lang="it-IT" dirty="0"/>
              <a:t>Accordi volontari, tra una o più parti</a:t>
            </a:r>
          </a:p>
          <a:p>
            <a:r>
              <a:rPr lang="it-IT" dirty="0"/>
              <a:t>Vengono redatti tramite garanti</a:t>
            </a:r>
          </a:p>
          <a:p>
            <a:r>
              <a:rPr lang="it-IT" dirty="0"/>
              <a:t>Per garantirne l’esecuzione può essere necessario ricorre a terze parti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066" y="3364993"/>
            <a:ext cx="4144325" cy="259689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3364993"/>
            <a:ext cx="3894897" cy="25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09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Smart Contract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3494" y="1550989"/>
            <a:ext cx="9893130" cy="2899091"/>
          </a:xfrm>
        </p:spPr>
        <p:txBody>
          <a:bodyPr/>
          <a:lstStyle/>
          <a:p>
            <a:r>
              <a:rPr lang="it-IT" dirty="0"/>
              <a:t>Transazione complessa sulla </a:t>
            </a:r>
            <a:r>
              <a:rPr lang="it-IT" dirty="0" err="1"/>
              <a:t>blockchain</a:t>
            </a:r>
            <a:endParaRPr lang="it-IT" dirty="0"/>
          </a:p>
          <a:p>
            <a:r>
              <a:rPr lang="it-IT" dirty="0"/>
              <a:t>Pensato per rendere semplice la realizzazione e la verifica di transazioni </a:t>
            </a:r>
            <a:r>
              <a:rPr lang="it-IT" b="1" dirty="0"/>
              <a:t>digitali</a:t>
            </a:r>
          </a:p>
          <a:p>
            <a:r>
              <a:rPr lang="it-IT" dirty="0"/>
              <a:t>Garantisce </a:t>
            </a:r>
            <a:r>
              <a:rPr lang="it-IT" b="1" dirty="0"/>
              <a:t>affidabilità </a:t>
            </a:r>
            <a:r>
              <a:rPr lang="it-IT" dirty="0"/>
              <a:t>delle transazioni</a:t>
            </a:r>
          </a:p>
          <a:p>
            <a:r>
              <a:rPr lang="it-IT" dirty="0"/>
              <a:t>Non richiede terze parti garanti</a:t>
            </a:r>
          </a:p>
          <a:p>
            <a:r>
              <a:rPr lang="it-IT" dirty="0"/>
              <a:t>Tutte le transazioni sono </a:t>
            </a:r>
            <a:r>
              <a:rPr lang="it-IT" b="1" dirty="0"/>
              <a:t>tracciabili </a:t>
            </a:r>
            <a:r>
              <a:rPr lang="it-IT" dirty="0"/>
              <a:t>ed </a:t>
            </a:r>
            <a:r>
              <a:rPr lang="it-IT" b="1" dirty="0"/>
              <a:t>irreversibili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1232" y="3910920"/>
            <a:ext cx="3612000" cy="2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32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 degli Smart </a:t>
            </a:r>
            <a:r>
              <a:rPr lang="it-IT" dirty="0" err="1"/>
              <a:t>Contract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Soddisfare in maniera automatica le </a:t>
            </a:r>
            <a:r>
              <a:rPr lang="it-IT" b="1" dirty="0"/>
              <a:t>condizioni contrattuali </a:t>
            </a:r>
            <a:r>
              <a:rPr lang="it-IT" dirty="0"/>
              <a:t>(es. termini di pagamento)</a:t>
            </a:r>
          </a:p>
          <a:p>
            <a:r>
              <a:rPr lang="it-IT" dirty="0"/>
              <a:t>Ridurre al minimo le </a:t>
            </a:r>
            <a:r>
              <a:rPr lang="it-IT" b="1" dirty="0"/>
              <a:t>contestazioni </a:t>
            </a:r>
            <a:r>
              <a:rPr lang="it-IT" dirty="0"/>
              <a:t>(non ci sono le sfumature del linguaggio umano)</a:t>
            </a:r>
          </a:p>
          <a:p>
            <a:r>
              <a:rPr lang="it-IT" dirty="0"/>
              <a:t>Ridurre la necessità di </a:t>
            </a:r>
            <a:r>
              <a:rPr lang="it-IT" b="1" dirty="0"/>
              <a:t>intermediari </a:t>
            </a:r>
            <a:r>
              <a:rPr lang="it-IT" dirty="0"/>
              <a:t>di fiducia</a:t>
            </a:r>
          </a:p>
          <a:p>
            <a:r>
              <a:rPr lang="it-IT" dirty="0"/>
              <a:t>Ridurre i </a:t>
            </a:r>
            <a:r>
              <a:rPr lang="it-IT" b="1" dirty="0"/>
              <a:t>costi </a:t>
            </a:r>
            <a:r>
              <a:rPr lang="it-IT" dirty="0"/>
              <a:t>giudiziari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3569" y="4311972"/>
            <a:ext cx="3612000" cy="2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TC/USD 2017-20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9" y="968189"/>
            <a:ext cx="9403025" cy="43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55993" y="165171"/>
            <a:ext cx="8596668" cy="1320800"/>
          </a:xfrm>
        </p:spPr>
        <p:txBody>
          <a:bodyPr/>
          <a:lstStyle/>
          <a:p>
            <a:r>
              <a:rPr lang="it-IT" dirty="0"/>
              <a:t>Andamento del valore </a:t>
            </a:r>
            <a:r>
              <a:rPr lang="it-IT" dirty="0" err="1"/>
              <a:t>Bitcoin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6972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Esempio di Smart </a:t>
            </a:r>
            <a:r>
              <a:rPr lang="it-IT" dirty="0" err="1"/>
              <a:t>Contract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2160589"/>
            <a:ext cx="9332940" cy="3880773"/>
          </a:xfrm>
        </p:spPr>
        <p:txBody>
          <a:bodyPr/>
          <a:lstStyle/>
          <a:p>
            <a:r>
              <a:rPr lang="it-IT" b="1" dirty="0"/>
              <a:t>Esempio </a:t>
            </a:r>
            <a:r>
              <a:rPr lang="it-IT" dirty="0"/>
              <a:t>di transazione complessa:</a:t>
            </a:r>
          </a:p>
          <a:p>
            <a:pPr marL="0" indent="0">
              <a:buNone/>
            </a:pPr>
            <a:endParaRPr lang="it-IT" dirty="0"/>
          </a:p>
          <a:p>
            <a:pPr lvl="1"/>
            <a:r>
              <a:rPr lang="it-IT" dirty="0"/>
              <a:t>Trasferisci €1.000 su un conto di deposito in garanzia</a:t>
            </a:r>
          </a:p>
          <a:p>
            <a:pPr lvl="1"/>
            <a:r>
              <a:rPr lang="it-IT" dirty="0"/>
              <a:t>Se anche Alice ha trasferito €1.000, trasferisci tutti i fondi all’ente di beneficenza X</a:t>
            </a:r>
          </a:p>
          <a:p>
            <a:pPr lvl="1"/>
            <a:r>
              <a:rPr lang="it-IT" dirty="0"/>
              <a:t>Se Alice non trasferisce €1.000 entro il 3 luglio 2018, restituisci i miei fondi sul mio conto</a:t>
            </a:r>
          </a:p>
          <a:p>
            <a:pPr marL="457200" lvl="1" indent="0">
              <a:buNone/>
            </a:pPr>
            <a:endParaRPr lang="it-IT" dirty="0"/>
          </a:p>
          <a:p>
            <a:r>
              <a:rPr lang="it-IT" dirty="0"/>
              <a:t>Nel contratto possono essere inserite delle </a:t>
            </a:r>
            <a:r>
              <a:rPr lang="it-IT" b="1" dirty="0"/>
              <a:t>condizioni </a:t>
            </a:r>
            <a:r>
              <a:rPr lang="it-IT" dirty="0"/>
              <a:t>che influenzano il risultato finale</a:t>
            </a:r>
          </a:p>
        </p:txBody>
      </p:sp>
    </p:spTree>
    <p:extLst>
      <p:ext uri="{BB962C8B-B14F-4D97-AF65-F5344CB8AC3E}">
        <p14:creationId xmlns:p14="http://schemas.microsoft.com/office/powerpoint/2010/main" val="3636001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Smart </a:t>
            </a:r>
            <a:r>
              <a:rPr lang="it-IT" dirty="0" err="1"/>
              <a:t>Contract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716227"/>
            <a:ext cx="8980013" cy="3935411"/>
          </a:xfrm>
        </p:spPr>
        <p:txBody>
          <a:bodyPr/>
          <a:lstStyle/>
          <a:p>
            <a:r>
              <a:rPr lang="it-IT" b="1" dirty="0"/>
              <a:t>Programma </a:t>
            </a:r>
            <a:r>
              <a:rPr lang="it-IT" dirty="0"/>
              <a:t>la cui esecuzione è </a:t>
            </a:r>
            <a:r>
              <a:rPr lang="it-IT" b="1" dirty="0"/>
              <a:t>trasparente </a:t>
            </a:r>
            <a:r>
              <a:rPr lang="it-IT" dirty="0"/>
              <a:t>e totalmente </a:t>
            </a:r>
            <a:r>
              <a:rPr lang="it-IT" b="1" dirty="0"/>
              <a:t>autonoma</a:t>
            </a:r>
          </a:p>
          <a:p>
            <a:r>
              <a:rPr lang="it-IT" dirty="0"/>
              <a:t>Può riguardare lo scambio di </a:t>
            </a:r>
            <a:r>
              <a:rPr lang="it-IT" b="1" dirty="0"/>
              <a:t>servizi </a:t>
            </a:r>
            <a:r>
              <a:rPr lang="it-IT" dirty="0"/>
              <a:t>e di </a:t>
            </a:r>
            <a:r>
              <a:rPr lang="it-IT" b="1" dirty="0"/>
              <a:t>denaro</a:t>
            </a:r>
          </a:p>
          <a:p>
            <a:r>
              <a:rPr lang="it-IT" dirty="0"/>
              <a:t>Può </a:t>
            </a:r>
            <a:r>
              <a:rPr lang="it-IT" b="1" dirty="0"/>
              <a:t>interagire </a:t>
            </a:r>
            <a:r>
              <a:rPr lang="it-IT" dirty="0"/>
              <a:t>con altri </a:t>
            </a:r>
            <a:r>
              <a:rPr lang="it-IT" dirty="0" err="1"/>
              <a:t>smart</a:t>
            </a:r>
            <a:r>
              <a:rPr lang="it-IT" dirty="0"/>
              <a:t> </a:t>
            </a:r>
            <a:r>
              <a:rPr lang="it-IT" dirty="0" err="1"/>
              <a:t>contract</a:t>
            </a:r>
            <a:r>
              <a:rPr lang="it-IT" dirty="0"/>
              <a:t> o con qualsiasi sistema digitale connesso alla </a:t>
            </a:r>
            <a:r>
              <a:rPr lang="it-IT" b="1" dirty="0"/>
              <a:t>rete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240" y="3037027"/>
            <a:ext cx="3844200" cy="24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99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505" y="333259"/>
            <a:ext cx="9797821" cy="60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320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Ethereum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Piattaforma decentralizzata per gli </a:t>
            </a:r>
            <a:r>
              <a:rPr lang="it-IT" dirty="0" err="1"/>
              <a:t>smart</a:t>
            </a:r>
            <a:r>
              <a:rPr lang="it-IT" dirty="0"/>
              <a:t> </a:t>
            </a:r>
            <a:r>
              <a:rPr lang="it-IT" dirty="0" err="1"/>
              <a:t>contract</a:t>
            </a:r>
            <a:endParaRPr lang="it-IT" dirty="0"/>
          </a:p>
          <a:p>
            <a:r>
              <a:rPr lang="it-IT" dirty="0"/>
              <a:t>Progetto Open Source (2014)</a:t>
            </a:r>
          </a:p>
          <a:p>
            <a:r>
              <a:rPr lang="it-IT" dirty="0"/>
              <a:t>Linguaggio di </a:t>
            </a:r>
            <a:r>
              <a:rPr lang="it-IT" dirty="0" err="1"/>
              <a:t>scripting</a:t>
            </a:r>
            <a:r>
              <a:rPr lang="it-IT" dirty="0"/>
              <a:t> “</a:t>
            </a:r>
            <a:r>
              <a:rPr lang="it-IT" dirty="0" err="1"/>
              <a:t>Turing</a:t>
            </a:r>
            <a:r>
              <a:rPr lang="it-IT" dirty="0"/>
              <a:t> completo”</a:t>
            </a:r>
          </a:p>
          <a:p>
            <a:pPr lvl="1"/>
            <a:r>
              <a:rPr lang="it-IT" dirty="0"/>
              <a:t>All’interno degli Smart </a:t>
            </a:r>
            <a:r>
              <a:rPr lang="it-IT" dirty="0" err="1"/>
              <a:t>Contract</a:t>
            </a:r>
            <a:r>
              <a:rPr lang="it-IT" dirty="0"/>
              <a:t> è possibile codificare qualsiasi tipo di logica</a:t>
            </a:r>
          </a:p>
        </p:txBody>
      </p:sp>
      <p:pic>
        <p:nvPicPr>
          <p:cNvPr id="2050" name="Picture 2" descr="Risultati immagini per ether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653" y="4100975"/>
            <a:ext cx="3540457" cy="199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2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Linguaggi per gli Smart </a:t>
            </a:r>
            <a:r>
              <a:rPr lang="it-IT" dirty="0" err="1"/>
              <a:t>Contract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97324" y="1703389"/>
            <a:ext cx="8596668" cy="3880773"/>
          </a:xfrm>
        </p:spPr>
        <p:txBody>
          <a:bodyPr/>
          <a:lstStyle/>
          <a:p>
            <a:r>
              <a:rPr lang="it-IT" b="1" dirty="0" err="1"/>
              <a:t>Solidity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Simile a JavaScript</a:t>
            </a:r>
          </a:p>
          <a:p>
            <a:pPr lvl="1"/>
            <a:r>
              <a:rPr lang="it-IT" dirty="0"/>
              <a:t>Il più popolare e ricco linguaggio utilizzato oggi</a:t>
            </a:r>
          </a:p>
          <a:p>
            <a:r>
              <a:rPr lang="it-IT" dirty="0" err="1"/>
              <a:t>Serpent</a:t>
            </a:r>
            <a:endParaRPr lang="it-IT" dirty="0"/>
          </a:p>
          <a:p>
            <a:pPr lvl="1"/>
            <a:r>
              <a:rPr lang="it-IT" dirty="0"/>
              <a:t>Simile a </a:t>
            </a:r>
            <a:r>
              <a:rPr lang="it-IT" dirty="0" err="1"/>
              <a:t>Python</a:t>
            </a:r>
            <a:endParaRPr lang="it-IT" dirty="0"/>
          </a:p>
          <a:p>
            <a:pPr lvl="1"/>
            <a:r>
              <a:rPr lang="it-IT" dirty="0"/>
              <a:t>Popolare agli inizi di </a:t>
            </a:r>
            <a:r>
              <a:rPr lang="it-IT" dirty="0" err="1"/>
              <a:t>Ethereum</a:t>
            </a:r>
            <a:endParaRPr lang="it-IT" dirty="0"/>
          </a:p>
          <a:p>
            <a:r>
              <a:rPr lang="it-IT" dirty="0"/>
              <a:t>LLL (</a:t>
            </a:r>
            <a:r>
              <a:rPr lang="it-IT" dirty="0" err="1"/>
              <a:t>Lisp</a:t>
            </a:r>
            <a:r>
              <a:rPr lang="it-IT" dirty="0"/>
              <a:t> Like Language)</a:t>
            </a:r>
          </a:p>
          <a:p>
            <a:pPr lvl="1"/>
            <a:r>
              <a:rPr lang="it-IT" dirty="0" err="1"/>
              <a:t>Utilizato</a:t>
            </a:r>
            <a:r>
              <a:rPr lang="it-IT" dirty="0"/>
              <a:t> principalmente agli inizi</a:t>
            </a:r>
          </a:p>
          <a:p>
            <a:pPr lvl="1"/>
            <a:r>
              <a:rPr lang="it-IT" dirty="0"/>
              <a:t>Il più complesso per scrivere contratti</a:t>
            </a:r>
          </a:p>
        </p:txBody>
      </p:sp>
    </p:spTree>
    <p:extLst>
      <p:ext uri="{BB962C8B-B14F-4D97-AF65-F5344CB8AC3E}">
        <p14:creationId xmlns:p14="http://schemas.microsoft.com/office/powerpoint/2010/main" val="18118906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Ether</a:t>
            </a:r>
            <a:r>
              <a:rPr lang="it-IT" dirty="0"/>
              <a:t>: carburante della </a:t>
            </a:r>
            <a:r>
              <a:rPr lang="it-IT" dirty="0" err="1"/>
              <a:t>Blockchain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2735" y="1741288"/>
            <a:ext cx="8596668" cy="3880773"/>
          </a:xfrm>
        </p:spPr>
        <p:txBody>
          <a:bodyPr>
            <a:normAutofit/>
          </a:bodyPr>
          <a:lstStyle/>
          <a:p>
            <a:r>
              <a:rPr lang="it-IT" dirty="0"/>
              <a:t>La </a:t>
            </a:r>
            <a:r>
              <a:rPr lang="it-IT" dirty="0" err="1"/>
              <a:t>criptovaluta</a:t>
            </a:r>
            <a:r>
              <a:rPr lang="it-IT" dirty="0"/>
              <a:t> nativa di </a:t>
            </a:r>
            <a:r>
              <a:rPr lang="it-IT" dirty="0" err="1"/>
              <a:t>Ethereum</a:t>
            </a:r>
            <a:r>
              <a:rPr lang="it-IT" dirty="0"/>
              <a:t> (ETH)</a:t>
            </a:r>
          </a:p>
          <a:p>
            <a:r>
              <a:rPr lang="it-IT" dirty="0"/>
              <a:t>Lo scambio degli </a:t>
            </a:r>
            <a:r>
              <a:rPr lang="it-IT" dirty="0" err="1"/>
              <a:t>Ether</a:t>
            </a:r>
            <a:r>
              <a:rPr lang="it-IT" dirty="0"/>
              <a:t> non è l’obiettivo primario di </a:t>
            </a:r>
            <a:r>
              <a:rPr lang="it-IT" dirty="0" err="1"/>
              <a:t>Ethereum</a:t>
            </a:r>
            <a:endParaRPr lang="it-IT" dirty="0"/>
          </a:p>
          <a:p>
            <a:r>
              <a:rPr lang="it-IT" dirty="0"/>
              <a:t>“</a:t>
            </a:r>
            <a:r>
              <a:rPr lang="it-IT" b="1" dirty="0"/>
              <a:t>Carburante</a:t>
            </a:r>
            <a:r>
              <a:rPr lang="it-IT" dirty="0"/>
              <a:t>” per la validazione degli Smart </a:t>
            </a:r>
            <a:r>
              <a:rPr lang="it-IT" dirty="0" err="1"/>
              <a:t>Contract</a:t>
            </a:r>
            <a:r>
              <a:rPr lang="it-IT" dirty="0"/>
              <a:t> (</a:t>
            </a:r>
            <a:r>
              <a:rPr lang="it-IT" b="1" dirty="0"/>
              <a:t>GAS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Ogni transazione specifica:</a:t>
            </a:r>
          </a:p>
          <a:p>
            <a:pPr lvl="2"/>
            <a:r>
              <a:rPr lang="it-IT" dirty="0"/>
              <a:t>La quantità di GAS </a:t>
            </a:r>
            <a:r>
              <a:rPr lang="it-IT" b="1" dirty="0"/>
              <a:t>massima </a:t>
            </a:r>
            <a:r>
              <a:rPr lang="it-IT" dirty="0"/>
              <a:t>associata al contratto</a:t>
            </a:r>
          </a:p>
          <a:p>
            <a:pPr lvl="2"/>
            <a:r>
              <a:rPr lang="it-IT" dirty="0"/>
              <a:t>Il </a:t>
            </a:r>
            <a:r>
              <a:rPr lang="it-IT" b="1" dirty="0"/>
              <a:t>prezzo </a:t>
            </a:r>
            <a:r>
              <a:rPr lang="it-IT" dirty="0"/>
              <a:t>in </a:t>
            </a:r>
            <a:r>
              <a:rPr lang="it-IT" dirty="0" err="1"/>
              <a:t>Ether</a:t>
            </a:r>
            <a:r>
              <a:rPr lang="it-IT" dirty="0"/>
              <a:t> per unità di GAS che si è disposti a pagare</a:t>
            </a:r>
          </a:p>
          <a:p>
            <a:endParaRPr lang="it-IT" dirty="0"/>
          </a:p>
        </p:txBody>
      </p:sp>
      <p:pic>
        <p:nvPicPr>
          <p:cNvPr id="3074" name="Picture 2" descr="Risultati immagini per ether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65" y="652712"/>
            <a:ext cx="831436" cy="13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787040"/>
            <a:ext cx="2808223" cy="167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928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2007043"/>
            <a:ext cx="8596668" cy="3880773"/>
          </a:xfrm>
        </p:spPr>
        <p:txBody>
          <a:bodyPr/>
          <a:lstStyle/>
          <a:p>
            <a:r>
              <a:rPr lang="it-IT" dirty="0"/>
              <a:t>Pagamento = Quantità di Gas * Prezzo del Gas</a:t>
            </a:r>
          </a:p>
          <a:p>
            <a:r>
              <a:rPr lang="it-IT" dirty="0"/>
              <a:t>Quantità di Gas</a:t>
            </a:r>
          </a:p>
          <a:p>
            <a:pPr lvl="1"/>
            <a:r>
              <a:rPr lang="it-IT" dirty="0"/>
              <a:t>Dipende dalla </a:t>
            </a:r>
            <a:r>
              <a:rPr lang="it-IT" b="1" dirty="0"/>
              <a:t>complessità </a:t>
            </a:r>
            <a:r>
              <a:rPr lang="it-IT" dirty="0"/>
              <a:t>del contratto (numero e tipo di passi computazionali, utilizzo di memoria)</a:t>
            </a:r>
          </a:p>
          <a:p>
            <a:r>
              <a:rPr lang="it-IT" b="1" dirty="0"/>
              <a:t>Prezzo </a:t>
            </a:r>
            <a:r>
              <a:rPr lang="it-IT" dirty="0"/>
              <a:t>del Gas</a:t>
            </a:r>
          </a:p>
          <a:p>
            <a:pPr lvl="1"/>
            <a:r>
              <a:rPr lang="it-IT" dirty="0"/>
              <a:t>Scelto da chi chiede di eseguire il contratto</a:t>
            </a: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dirty="0" err="1"/>
              <a:t>Ether</a:t>
            </a:r>
            <a:r>
              <a:rPr lang="it-IT" dirty="0"/>
              <a:t>: carburante della </a:t>
            </a:r>
            <a:r>
              <a:rPr lang="it-IT" dirty="0" err="1"/>
              <a:t>Blockchain</a:t>
            </a:r>
            <a:endParaRPr lang="it-IT" dirty="0"/>
          </a:p>
        </p:txBody>
      </p:sp>
      <p:pic>
        <p:nvPicPr>
          <p:cNvPr id="7" name="Picture 2" descr="Risultati immagini per ether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65" y="652712"/>
            <a:ext cx="831436" cy="13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270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953260"/>
            <a:ext cx="8596668" cy="3880773"/>
          </a:xfrm>
        </p:spPr>
        <p:txBody>
          <a:bodyPr>
            <a:normAutofit/>
          </a:bodyPr>
          <a:lstStyle/>
          <a:p>
            <a:r>
              <a:rPr lang="it-IT" dirty="0"/>
              <a:t>Avvio della transazione:</a:t>
            </a:r>
          </a:p>
          <a:p>
            <a:pPr lvl="1"/>
            <a:r>
              <a:rPr lang="it-IT" dirty="0"/>
              <a:t>Dal conto del mittente vengono prelevati gli </a:t>
            </a:r>
            <a:r>
              <a:rPr lang="it-IT" dirty="0" err="1"/>
              <a:t>ether</a:t>
            </a:r>
            <a:r>
              <a:rPr lang="it-IT" dirty="0"/>
              <a:t> necessari a </a:t>
            </a:r>
            <a:r>
              <a:rPr lang="it-IT" b="1" dirty="0"/>
              <a:t>pagare il massimo</a:t>
            </a:r>
          </a:p>
          <a:p>
            <a:r>
              <a:rPr lang="it-IT" dirty="0"/>
              <a:t>Se la transazione viene validata:</a:t>
            </a:r>
          </a:p>
          <a:p>
            <a:pPr lvl="1"/>
            <a:r>
              <a:rPr lang="it-IT" dirty="0"/>
              <a:t>Il pagamento del </a:t>
            </a:r>
            <a:r>
              <a:rPr lang="it-IT" b="1" dirty="0"/>
              <a:t>gas consumato </a:t>
            </a:r>
            <a:r>
              <a:rPr lang="it-IT" dirty="0"/>
              <a:t>viene trasferito ai minatori</a:t>
            </a:r>
          </a:p>
          <a:p>
            <a:pPr lvl="1"/>
            <a:r>
              <a:rPr lang="it-IT" dirty="0"/>
              <a:t>Vengono restituiti al mittente eventuali </a:t>
            </a:r>
            <a:r>
              <a:rPr lang="it-IT" b="1" dirty="0"/>
              <a:t>fondi residui</a:t>
            </a:r>
          </a:p>
          <a:p>
            <a:r>
              <a:rPr lang="it-IT" dirty="0"/>
              <a:t>Se il gas viene consumato tutto prima della validazione della transazione</a:t>
            </a:r>
          </a:p>
          <a:p>
            <a:pPr lvl="1"/>
            <a:r>
              <a:rPr lang="it-IT" dirty="0"/>
              <a:t>Il contratto </a:t>
            </a:r>
            <a:r>
              <a:rPr lang="it-IT" b="1" dirty="0"/>
              <a:t>NON </a:t>
            </a:r>
            <a:r>
              <a:rPr lang="it-IT" dirty="0"/>
              <a:t>è stato validato</a:t>
            </a:r>
          </a:p>
          <a:p>
            <a:pPr lvl="1"/>
            <a:r>
              <a:rPr lang="it-IT" dirty="0"/>
              <a:t>I fondi </a:t>
            </a:r>
            <a:r>
              <a:rPr lang="it-IT" b="1" dirty="0"/>
              <a:t>NON </a:t>
            </a:r>
            <a:r>
              <a:rPr lang="it-IT" dirty="0"/>
              <a:t>vengono restituiti </a:t>
            </a: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dirty="0" err="1"/>
              <a:t>Ether</a:t>
            </a:r>
            <a:r>
              <a:rPr lang="it-IT" dirty="0"/>
              <a:t>: carburante della </a:t>
            </a:r>
            <a:r>
              <a:rPr lang="it-IT" dirty="0" err="1"/>
              <a:t>Blockchain</a:t>
            </a:r>
            <a:endParaRPr lang="it-IT" dirty="0"/>
          </a:p>
        </p:txBody>
      </p:sp>
      <p:pic>
        <p:nvPicPr>
          <p:cNvPr id="5" name="Picture 2" descr="Risultati immagini per ether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65" y="652712"/>
            <a:ext cx="831436" cy="13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0233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Ethereum</a:t>
            </a:r>
            <a:r>
              <a:rPr lang="it-IT" dirty="0"/>
              <a:t> Virtual Machine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Distribuita tra i nodi che partecipano ad </a:t>
            </a:r>
            <a:r>
              <a:rPr lang="it-IT" dirty="0" err="1"/>
              <a:t>Ethereum</a:t>
            </a:r>
            <a:endParaRPr lang="it-IT" dirty="0"/>
          </a:p>
          <a:p>
            <a:r>
              <a:rPr lang="it-IT" dirty="0"/>
              <a:t>Ogni nodo della EVM può esplorare la </a:t>
            </a:r>
            <a:r>
              <a:rPr lang="it-IT" dirty="0" err="1"/>
              <a:t>blockchain</a:t>
            </a:r>
            <a:r>
              <a:rPr lang="it-IT" dirty="0"/>
              <a:t>, creare transazioni e contratti, eseguire contratti, fare il </a:t>
            </a:r>
            <a:r>
              <a:rPr lang="it-IT" dirty="0" err="1"/>
              <a:t>mining</a:t>
            </a:r>
            <a:r>
              <a:rPr lang="it-IT" dirty="0"/>
              <a:t> di nuovi blocchi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660285"/>
            <a:ext cx="7992001" cy="261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66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Contract: account di </a:t>
            </a:r>
            <a:r>
              <a:rPr lang="en-US" dirty="0" err="1"/>
              <a:t>Ethereum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Gli Smart </a:t>
            </a:r>
            <a:r>
              <a:rPr lang="it-IT" dirty="0" err="1"/>
              <a:t>Contract</a:t>
            </a:r>
            <a:r>
              <a:rPr lang="it-IT" dirty="0"/>
              <a:t> sono rappresentati anche come </a:t>
            </a:r>
            <a:r>
              <a:rPr lang="it-IT" b="1" dirty="0"/>
              <a:t>account </a:t>
            </a:r>
            <a:r>
              <a:rPr lang="it-IT" dirty="0"/>
              <a:t>di </a:t>
            </a:r>
            <a:r>
              <a:rPr lang="it-IT" dirty="0" err="1"/>
              <a:t>Ethereum</a:t>
            </a:r>
            <a:endParaRPr lang="it-IT" dirty="0"/>
          </a:p>
          <a:p>
            <a:r>
              <a:rPr lang="it-IT" dirty="0"/>
              <a:t>Quando vengono caricati sulla </a:t>
            </a:r>
            <a:r>
              <a:rPr lang="it-IT" dirty="0" err="1"/>
              <a:t>blockchain</a:t>
            </a:r>
            <a:r>
              <a:rPr lang="it-IT" dirty="0"/>
              <a:t> non sono ancora attivi</a:t>
            </a:r>
          </a:p>
          <a:p>
            <a:r>
              <a:rPr lang="it-IT" dirty="0"/>
              <a:t>Vengono </a:t>
            </a:r>
            <a:r>
              <a:rPr lang="it-IT" b="1" dirty="0"/>
              <a:t>attivati </a:t>
            </a:r>
            <a:r>
              <a:rPr lang="it-IT" dirty="0"/>
              <a:t>effettuando una transazione </a:t>
            </a:r>
            <a:r>
              <a:rPr lang="en-US" dirty="0"/>
              <a:t>in ETH verso </a:t>
            </a:r>
            <a:r>
              <a:rPr lang="en-US" dirty="0" err="1"/>
              <a:t>l’account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smart contract</a:t>
            </a:r>
          </a:p>
          <a:p>
            <a:r>
              <a:rPr lang="it-IT" dirty="0"/>
              <a:t>Questa transazione attiva il lavoro dei </a:t>
            </a:r>
            <a:r>
              <a:rPr lang="it-IT" b="1" dirty="0" err="1"/>
              <a:t>miner</a:t>
            </a:r>
            <a:r>
              <a:rPr lang="it-IT" dirty="0"/>
              <a:t>, che ne determinano l’output</a:t>
            </a:r>
          </a:p>
        </p:txBody>
      </p:sp>
    </p:spTree>
    <p:extLst>
      <p:ext uri="{BB962C8B-B14F-4D97-AF65-F5344CB8AC3E}">
        <p14:creationId xmlns:p14="http://schemas.microsoft.com/office/powerpoint/2010/main" val="86550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8C1BD0-5FE7-42D2-8CAA-F37B72C7C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750" y="1618015"/>
            <a:ext cx="5191808" cy="3446186"/>
          </a:xfrm>
        </p:spPr>
        <p:txBody>
          <a:bodyPr/>
          <a:lstStyle/>
          <a:p>
            <a:r>
              <a:rPr lang="it-IT" b="1" dirty="0"/>
              <a:t>Distributed Ledger Technology</a:t>
            </a:r>
          </a:p>
          <a:p>
            <a:pPr lvl="1"/>
            <a:r>
              <a:rPr lang="it-IT" dirty="0"/>
              <a:t>Distribuito su un network di partecipanti</a:t>
            </a:r>
          </a:p>
          <a:p>
            <a:r>
              <a:rPr lang="it-IT" b="1" dirty="0"/>
              <a:t>Crittografia</a:t>
            </a:r>
          </a:p>
          <a:p>
            <a:pPr lvl="1"/>
            <a:r>
              <a:rPr lang="it-IT" dirty="0"/>
              <a:t>Sicurezza dei dati e delle transazioni</a:t>
            </a:r>
          </a:p>
          <a:p>
            <a:r>
              <a:rPr lang="it-IT" b="1" dirty="0"/>
              <a:t>Consenso</a:t>
            </a:r>
          </a:p>
          <a:p>
            <a:pPr lvl="1"/>
            <a:r>
              <a:rPr lang="it-IT" dirty="0"/>
              <a:t>Trasparenza e affidabilità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DF8AC9-875C-4D53-B1C4-21BB8EB07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16" y="805525"/>
            <a:ext cx="3870129" cy="425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983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 </a:t>
            </a:r>
            <a:r>
              <a:rPr lang="it-IT" dirty="0" err="1"/>
              <a:t>Ethereum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“</a:t>
            </a:r>
            <a:r>
              <a:rPr lang="it-IT" dirty="0" err="1"/>
              <a:t>Wallet</a:t>
            </a:r>
            <a:r>
              <a:rPr lang="it-IT" dirty="0"/>
              <a:t>”: portafoglio digitale associato ad un account </a:t>
            </a:r>
            <a:r>
              <a:rPr lang="it-IT" dirty="0" err="1"/>
              <a:t>Ethereum</a:t>
            </a:r>
            <a:endParaRPr lang="it-IT" dirty="0"/>
          </a:p>
          <a:p>
            <a:r>
              <a:rPr lang="it-IT" dirty="0"/>
              <a:t>Interfacce per scrivere e usare Smart </a:t>
            </a:r>
            <a:r>
              <a:rPr lang="it-IT" dirty="0" err="1"/>
              <a:t>Contract</a:t>
            </a:r>
            <a:r>
              <a:rPr lang="it-IT" dirty="0"/>
              <a:t> (remix ide)</a:t>
            </a:r>
          </a:p>
          <a:p>
            <a:r>
              <a:rPr lang="it-IT" dirty="0"/>
              <a:t>Progettazione e rilascio di proprie monete virtuali o </a:t>
            </a:r>
            <a:r>
              <a:rPr lang="it-IT" dirty="0" err="1"/>
              <a:t>token</a:t>
            </a:r>
            <a:r>
              <a:rPr lang="it-IT" dirty="0"/>
              <a:t> tracciabili</a:t>
            </a:r>
          </a:p>
          <a:p>
            <a:r>
              <a:rPr lang="it-IT" dirty="0">
                <a:hlinkClick r:id="rId2"/>
              </a:rPr>
              <a:t>https://www.ethereum.org/</a:t>
            </a:r>
            <a:r>
              <a:rPr lang="it-IT" dirty="0"/>
              <a:t>  link al progetto </a:t>
            </a:r>
            <a:r>
              <a:rPr lang="it-IT" dirty="0" err="1"/>
              <a:t>Ethereum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7307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Blockchain</a:t>
            </a:r>
            <a:r>
              <a:rPr lang="it-IT" dirty="0"/>
              <a:t> Private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i="1" dirty="0" err="1"/>
              <a:t>Permissioned</a:t>
            </a:r>
            <a:r>
              <a:rPr lang="it-IT" i="1" dirty="0"/>
              <a:t> </a:t>
            </a:r>
            <a:r>
              <a:rPr lang="it-IT" i="1" dirty="0" err="1"/>
              <a:t>Ledger</a:t>
            </a:r>
            <a:endParaRPr lang="it-IT" i="1" dirty="0"/>
          </a:p>
          <a:p>
            <a:r>
              <a:rPr lang="it-IT" dirty="0"/>
              <a:t>Sono </a:t>
            </a:r>
            <a:r>
              <a:rPr lang="it-IT" b="1" dirty="0"/>
              <a:t>controllate </a:t>
            </a:r>
            <a:r>
              <a:rPr lang="it-IT" dirty="0"/>
              <a:t>da una organizzazione proprietaria</a:t>
            </a:r>
          </a:p>
          <a:p>
            <a:r>
              <a:rPr lang="it-IT" dirty="0"/>
              <a:t>La validazione delle transazioni viene fatta da un gruppo limitato di agenti “</a:t>
            </a:r>
            <a:r>
              <a:rPr lang="it-IT" b="1" dirty="0" err="1"/>
              <a:t>Trusted</a:t>
            </a:r>
            <a:r>
              <a:rPr lang="it-IT" dirty="0"/>
              <a:t>”</a:t>
            </a:r>
          </a:p>
          <a:p>
            <a:r>
              <a:rPr lang="it-IT" dirty="0"/>
              <a:t>I partecipanti sono </a:t>
            </a:r>
            <a:r>
              <a:rPr lang="it-IT" b="1" dirty="0"/>
              <a:t>invitati </a:t>
            </a:r>
            <a:r>
              <a:rPr lang="it-IT" dirty="0"/>
              <a:t>(esiste già un rapporto di </a:t>
            </a:r>
            <a:r>
              <a:rPr lang="it-IT" b="1" dirty="0"/>
              <a:t>fiducia</a:t>
            </a:r>
            <a:r>
              <a:rPr lang="it-IT" dirty="0"/>
              <a:t>)</a:t>
            </a:r>
          </a:p>
          <a:p>
            <a:r>
              <a:rPr lang="it-IT" dirty="0"/>
              <a:t>Identità verificate</a:t>
            </a:r>
          </a:p>
          <a:p>
            <a:r>
              <a:rPr lang="it-IT" dirty="0"/>
              <a:t>Si possono definire </a:t>
            </a:r>
            <a:r>
              <a:rPr lang="it-IT" b="1" dirty="0"/>
              <a:t>regole </a:t>
            </a:r>
            <a:r>
              <a:rPr lang="it-IT" dirty="0"/>
              <a:t>speciali per l’accesso e la </a:t>
            </a:r>
            <a:r>
              <a:rPr lang="it-IT" b="1" dirty="0"/>
              <a:t>visibilità </a:t>
            </a:r>
            <a:r>
              <a:rPr lang="it-IT" dirty="0"/>
              <a:t>dei dati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2639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POSSIBILI APPLICAZIONI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683511"/>
            <a:ext cx="8596668" cy="3880773"/>
          </a:xfrm>
        </p:spPr>
        <p:txBody>
          <a:bodyPr/>
          <a:lstStyle/>
          <a:p>
            <a:r>
              <a:rPr lang="it-IT" dirty="0"/>
              <a:t>Internet of </a:t>
            </a:r>
            <a:r>
              <a:rPr lang="it-IT" dirty="0" err="1"/>
              <a:t>Things</a:t>
            </a:r>
            <a:endParaRPr lang="it-IT" dirty="0"/>
          </a:p>
          <a:p>
            <a:r>
              <a:rPr lang="it-IT" dirty="0"/>
              <a:t>Filiera Agroalimentare</a:t>
            </a:r>
          </a:p>
          <a:p>
            <a:r>
              <a:rPr lang="it-IT" dirty="0"/>
              <a:t>Manutenzione impianti</a:t>
            </a:r>
          </a:p>
          <a:p>
            <a:r>
              <a:rPr lang="it-IT" dirty="0"/>
              <a:t>Produzione e distribuzione di energia</a:t>
            </a:r>
          </a:p>
          <a:p>
            <a:r>
              <a:rPr lang="it-IT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540226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IoT</a:t>
            </a:r>
            <a:r>
              <a:rPr lang="it-IT" dirty="0"/>
              <a:t> &amp; </a:t>
            </a:r>
            <a:r>
              <a:rPr lang="it-IT" dirty="0" err="1"/>
              <a:t>Blockchain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287" y="1270000"/>
            <a:ext cx="8527494" cy="488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483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IoT</a:t>
            </a:r>
            <a:r>
              <a:rPr lang="it-IT" dirty="0"/>
              <a:t> &amp; </a:t>
            </a:r>
            <a:r>
              <a:rPr lang="it-IT" dirty="0" err="1"/>
              <a:t>Blockchain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6835" y="1484243"/>
            <a:ext cx="8757167" cy="4557119"/>
          </a:xfrm>
        </p:spPr>
        <p:txBody>
          <a:bodyPr/>
          <a:lstStyle/>
          <a:p>
            <a:r>
              <a:rPr lang="it-IT" dirty="0"/>
              <a:t>Supportare le transazioni tra i dispositivi che costituiscono l’Internet of </a:t>
            </a:r>
            <a:r>
              <a:rPr lang="it-IT" dirty="0" err="1"/>
              <a:t>Things</a:t>
            </a:r>
            <a:endParaRPr lang="it-IT" dirty="0"/>
          </a:p>
          <a:p>
            <a:r>
              <a:rPr lang="it-IT" dirty="0"/>
              <a:t>Coordinamento distribuito</a:t>
            </a:r>
          </a:p>
          <a:p>
            <a:r>
              <a:rPr lang="it-IT" dirty="0"/>
              <a:t>Supera l’approccio classico</a:t>
            </a:r>
          </a:p>
          <a:p>
            <a:pPr lvl="1"/>
            <a:r>
              <a:rPr lang="it-IT" dirty="0"/>
              <a:t>Basato su server centralizzato di fiducia</a:t>
            </a:r>
          </a:p>
          <a:p>
            <a:pPr lvl="1"/>
            <a:r>
              <a:rPr lang="it-IT" dirty="0"/>
              <a:t>Presenza di singoli punti di fallimento</a:t>
            </a:r>
          </a:p>
          <a:p>
            <a:r>
              <a:rPr lang="it-IT" dirty="0"/>
              <a:t>Garantisce autenticità dei comandi scambiati tra dispositivi</a:t>
            </a:r>
          </a:p>
          <a:p>
            <a:r>
              <a:rPr lang="it-IT" dirty="0"/>
              <a:t>Protezione dello spazio cyber-fisico</a:t>
            </a:r>
          </a:p>
        </p:txBody>
      </p:sp>
    </p:spTree>
    <p:extLst>
      <p:ext uri="{BB962C8B-B14F-4D97-AF65-F5344CB8AC3E}">
        <p14:creationId xmlns:p14="http://schemas.microsoft.com/office/powerpoint/2010/main" val="14428447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IoT</a:t>
            </a:r>
            <a:r>
              <a:rPr lang="it-IT" dirty="0"/>
              <a:t> &amp; </a:t>
            </a:r>
            <a:r>
              <a:rPr lang="it-IT" dirty="0" err="1"/>
              <a:t>Blockchain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418467"/>
            <a:ext cx="8596668" cy="3880773"/>
          </a:xfrm>
        </p:spPr>
        <p:txBody>
          <a:bodyPr/>
          <a:lstStyle/>
          <a:p>
            <a:r>
              <a:rPr lang="it-IT" dirty="0"/>
              <a:t>Es. IBM &amp; Samsung: ADEPT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2" y="2055519"/>
            <a:ext cx="8384910" cy="39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482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IoT</a:t>
            </a:r>
            <a:r>
              <a:rPr lang="it-IT" dirty="0"/>
              <a:t> &amp; </a:t>
            </a:r>
            <a:r>
              <a:rPr lang="it-IT" dirty="0" err="1"/>
              <a:t>Blockchain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44" y="1547496"/>
            <a:ext cx="8104317" cy="45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672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Filiera agroalimentare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378708"/>
            <a:ext cx="8596668" cy="48289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802" y="900175"/>
            <a:ext cx="1006200" cy="4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11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Filiera agroalimentare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L’origine degli alimenti può essere controllata dai componenti della filiera e dai consumatori finali</a:t>
            </a:r>
          </a:p>
          <a:p>
            <a:r>
              <a:rPr lang="it-IT" dirty="0"/>
              <a:t>Le transazioni sulla </a:t>
            </a:r>
            <a:r>
              <a:rPr lang="it-IT" dirty="0" err="1"/>
              <a:t>blockchain</a:t>
            </a:r>
            <a:r>
              <a:rPr lang="it-IT" dirty="0"/>
              <a:t> sostituiscono i documenti cartacei</a:t>
            </a:r>
          </a:p>
          <a:p>
            <a:r>
              <a:rPr lang="it-IT" dirty="0"/>
              <a:t>I pagamenti possono essere condizionati al rispetto delle condizioni contrattuali</a:t>
            </a:r>
          </a:p>
          <a:p>
            <a:r>
              <a:rPr lang="it-IT" dirty="0"/>
              <a:t>Tutti i passaggi sono certificati</a:t>
            </a:r>
          </a:p>
        </p:txBody>
      </p:sp>
    </p:spTree>
    <p:extLst>
      <p:ext uri="{BB962C8B-B14F-4D97-AF65-F5344CB8AC3E}">
        <p14:creationId xmlns:p14="http://schemas.microsoft.com/office/powerpoint/2010/main" val="39157293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Manutenzione Impianti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19" y="1270000"/>
            <a:ext cx="6940768" cy="519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27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993" y="1344482"/>
            <a:ext cx="9410888" cy="4753954"/>
          </a:xfrm>
          <a:prstGeom prst="rect">
            <a:avLst/>
          </a:prstGeo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55993" y="16517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it-IT" dirty="0"/>
              <a:t>Andamento del valore </a:t>
            </a:r>
            <a:r>
              <a:rPr lang="it-IT" dirty="0" err="1"/>
              <a:t>Bitcoin</a:t>
            </a:r>
            <a:r>
              <a:rPr lang="it-IT" dirty="0"/>
              <a:t> aggiornato ad oggi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93506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Manutenzione Impianti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677334" y="1628575"/>
            <a:ext cx="8596668" cy="3880773"/>
          </a:xfrm>
        </p:spPr>
        <p:txBody>
          <a:bodyPr>
            <a:normAutofit/>
          </a:bodyPr>
          <a:lstStyle/>
          <a:p>
            <a:r>
              <a:rPr lang="it-IT" dirty="0"/>
              <a:t>La </a:t>
            </a:r>
            <a:r>
              <a:rPr lang="it-IT" dirty="0" err="1"/>
              <a:t>blockchain</a:t>
            </a:r>
            <a:r>
              <a:rPr lang="it-IT" dirty="0"/>
              <a:t> come soluzione unificante dei diversi </a:t>
            </a:r>
            <a:r>
              <a:rPr lang="it-IT" b="1" dirty="0"/>
              <a:t>registri</a:t>
            </a:r>
          </a:p>
          <a:p>
            <a:pPr lvl="1"/>
            <a:r>
              <a:rPr lang="it-IT" dirty="0"/>
              <a:t>Conterrà tutti i cambiamenti nel ciclo di vita degli impianti</a:t>
            </a:r>
          </a:p>
          <a:p>
            <a:r>
              <a:rPr lang="it-IT" dirty="0"/>
              <a:t>Versione della </a:t>
            </a:r>
            <a:r>
              <a:rPr lang="it-IT" dirty="0" err="1"/>
              <a:t>blockchain</a:t>
            </a:r>
            <a:r>
              <a:rPr lang="it-IT" dirty="0"/>
              <a:t> “</a:t>
            </a:r>
            <a:r>
              <a:rPr lang="it-IT" i="1" dirty="0" err="1"/>
              <a:t>permissioned</a:t>
            </a:r>
            <a:r>
              <a:rPr lang="it-IT" dirty="0"/>
              <a:t>”</a:t>
            </a:r>
          </a:p>
          <a:p>
            <a:pPr lvl="1"/>
            <a:r>
              <a:rPr lang="it-IT" dirty="0"/>
              <a:t>Le </a:t>
            </a:r>
            <a:r>
              <a:rPr lang="it-IT" b="1" dirty="0"/>
              <a:t>identità </a:t>
            </a:r>
            <a:r>
              <a:rPr lang="it-IT" dirty="0"/>
              <a:t>dei soggetti coinvolti sono note (manifatturiero, logistica, finanzia, clienti)</a:t>
            </a:r>
          </a:p>
          <a:p>
            <a:r>
              <a:rPr lang="it-IT" b="1" dirty="0"/>
              <a:t>Modello dati </a:t>
            </a:r>
            <a:r>
              <a:rPr lang="it-IT" dirty="0"/>
              <a:t>condiviso</a:t>
            </a:r>
          </a:p>
          <a:p>
            <a:r>
              <a:rPr lang="it-IT" b="1" dirty="0"/>
              <a:t>Smart </a:t>
            </a:r>
            <a:r>
              <a:rPr lang="it-IT" b="1" dirty="0" err="1"/>
              <a:t>contract</a:t>
            </a:r>
            <a:r>
              <a:rPr lang="it-IT" b="1" dirty="0"/>
              <a:t> </a:t>
            </a:r>
            <a:r>
              <a:rPr lang="it-IT" dirty="0"/>
              <a:t>gestiscono le transazioni tra persone ed entità coinvolte</a:t>
            </a:r>
          </a:p>
          <a:p>
            <a:r>
              <a:rPr lang="it-IT" b="1" dirty="0" err="1"/>
              <a:t>Proof</a:t>
            </a:r>
            <a:r>
              <a:rPr lang="it-IT" b="1" dirty="0"/>
              <a:t>-of-</a:t>
            </a:r>
            <a:r>
              <a:rPr lang="it-IT" b="1" dirty="0" err="1"/>
              <a:t>existence</a:t>
            </a:r>
            <a:r>
              <a:rPr lang="it-IT" dirty="0"/>
              <a:t>: digitalizzazione delle prove delle avvenute transazioni</a:t>
            </a:r>
          </a:p>
          <a:p>
            <a:r>
              <a:rPr lang="it-IT" dirty="0"/>
              <a:t>Interfaccia per i </a:t>
            </a:r>
            <a:r>
              <a:rPr lang="it-IT" b="1" dirty="0"/>
              <a:t>clienti</a:t>
            </a:r>
            <a:r>
              <a:rPr lang="it-IT" dirty="0"/>
              <a:t>: necessaria per le transazioni esterne</a:t>
            </a:r>
          </a:p>
        </p:txBody>
      </p:sp>
    </p:spTree>
    <p:extLst>
      <p:ext uri="{BB962C8B-B14F-4D97-AF65-F5344CB8AC3E}">
        <p14:creationId xmlns:p14="http://schemas.microsoft.com/office/powerpoint/2010/main" val="3600629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Produzione e distribuzione energia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80" y="1328189"/>
            <a:ext cx="7827824" cy="481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29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0580"/>
          </a:xfrm>
        </p:spPr>
        <p:txBody>
          <a:bodyPr/>
          <a:lstStyle/>
          <a:p>
            <a:r>
              <a:rPr lang="it-IT" dirty="0"/>
              <a:t>Per la prossima lezione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611949"/>
            <a:ext cx="8596668" cy="3880773"/>
          </a:xfrm>
        </p:spPr>
        <p:txBody>
          <a:bodyPr/>
          <a:lstStyle/>
          <a:p>
            <a:r>
              <a:rPr lang="it-IT" dirty="0" err="1"/>
              <a:t>Truffle</a:t>
            </a:r>
            <a:r>
              <a:rPr lang="it-IT" dirty="0"/>
              <a:t> suite (</a:t>
            </a:r>
            <a:r>
              <a:rPr lang="it-IT" dirty="0">
                <a:hlinkClick r:id="rId2"/>
              </a:rPr>
              <a:t>https://www.trufflesuite.com/docs/truffle/quickstart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Truffle</a:t>
            </a:r>
            <a:endParaRPr lang="it-IT" dirty="0"/>
          </a:p>
          <a:p>
            <a:pPr lvl="1"/>
            <a:r>
              <a:rPr lang="it-IT" dirty="0" err="1"/>
              <a:t>Ganache</a:t>
            </a:r>
            <a:endParaRPr lang="it-IT" dirty="0"/>
          </a:p>
          <a:p>
            <a:r>
              <a:rPr lang="it-IT" dirty="0" err="1"/>
              <a:t>NodeJS</a:t>
            </a:r>
            <a:r>
              <a:rPr lang="it-IT" dirty="0"/>
              <a:t> (</a:t>
            </a:r>
            <a:r>
              <a:rPr lang="it-IT" dirty="0">
                <a:hlinkClick r:id="rId3"/>
              </a:rPr>
              <a:t>https://nodejs.org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0615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88A458-F8F5-4015-897C-F335DC3AF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Crittografia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81DB75-71EB-47B8-9E90-12518F526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28" y="1585732"/>
            <a:ext cx="6065134" cy="3796496"/>
          </a:xfrm>
        </p:spPr>
        <p:txBody>
          <a:bodyPr>
            <a:normAutofit/>
          </a:bodyPr>
          <a:lstStyle/>
          <a:p>
            <a:r>
              <a:rPr lang="it-IT" dirty="0"/>
              <a:t>Firma digitale a chiave pubblica</a:t>
            </a:r>
          </a:p>
          <a:p>
            <a:pPr lvl="1"/>
            <a:r>
              <a:rPr lang="it-IT" dirty="0"/>
              <a:t>Codifica le transazioni </a:t>
            </a:r>
          </a:p>
          <a:p>
            <a:pPr lvl="1"/>
            <a:r>
              <a:rPr lang="it-IT" dirty="0"/>
              <a:t>Identifica i partecipanti</a:t>
            </a:r>
          </a:p>
          <a:p>
            <a:pPr marL="457200" lvl="1" indent="0">
              <a:buNone/>
            </a:pPr>
            <a:endParaRPr lang="it-IT" dirty="0"/>
          </a:p>
          <a:p>
            <a:r>
              <a:rPr lang="it-IT" dirty="0" err="1"/>
              <a:t>Hashing</a:t>
            </a:r>
            <a:endParaRPr lang="it-IT" dirty="0"/>
          </a:p>
          <a:p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012945-44E4-4F31-9BE9-AC33AA5D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694" y="1415219"/>
            <a:ext cx="4685123" cy="40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48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Certificazione di proprietà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538" y="1742749"/>
            <a:ext cx="7765453" cy="38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9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864" y="343401"/>
            <a:ext cx="8596668" cy="1320800"/>
          </a:xfrm>
        </p:spPr>
        <p:txBody>
          <a:bodyPr/>
          <a:lstStyle/>
          <a:p>
            <a:r>
              <a:rPr lang="it-IT" dirty="0"/>
              <a:t>Le basi matematiche e informatiche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9907" y="1298441"/>
            <a:ext cx="8596668" cy="3880773"/>
          </a:xfrm>
        </p:spPr>
        <p:txBody>
          <a:bodyPr/>
          <a:lstStyle/>
          <a:p>
            <a:r>
              <a:rPr lang="it-IT" b="1" dirty="0"/>
              <a:t>Le basi matematiche (crittografiche) delle </a:t>
            </a:r>
            <a:r>
              <a:rPr lang="it-IT" b="1" dirty="0" err="1"/>
              <a:t>criptovalute</a:t>
            </a:r>
            <a:r>
              <a:rPr lang="it-IT" b="1" dirty="0"/>
              <a:t> sono:</a:t>
            </a:r>
          </a:p>
          <a:p>
            <a:pPr lvl="1"/>
            <a:r>
              <a:rPr lang="it-IT" dirty="0"/>
              <a:t>la crittografia asimmetrica</a:t>
            </a:r>
          </a:p>
          <a:p>
            <a:pPr lvl="1"/>
            <a:r>
              <a:rPr lang="it-IT" dirty="0"/>
              <a:t>le proprietà delle funzioni “</a:t>
            </a:r>
            <a:r>
              <a:rPr lang="it-IT" dirty="0" err="1"/>
              <a:t>hash</a:t>
            </a:r>
            <a:r>
              <a:rPr lang="it-IT" dirty="0"/>
              <a:t>”</a:t>
            </a:r>
          </a:p>
          <a:p>
            <a:pPr marL="457200" lvl="1" indent="0">
              <a:buNone/>
            </a:pPr>
            <a:endParaRPr lang="it-IT" dirty="0"/>
          </a:p>
          <a:p>
            <a:r>
              <a:rPr lang="it-IT" b="1" dirty="0"/>
              <a:t>Le basi informatiche sono:</a:t>
            </a:r>
          </a:p>
          <a:p>
            <a:pPr lvl="1"/>
            <a:r>
              <a:rPr lang="it-IT" dirty="0"/>
              <a:t>la rete Internet</a:t>
            </a:r>
          </a:p>
          <a:p>
            <a:pPr lvl="1"/>
            <a:r>
              <a:rPr lang="it-IT" dirty="0"/>
              <a:t>l'architettura peer-to-peer</a:t>
            </a:r>
          </a:p>
          <a:p>
            <a:pPr lvl="1"/>
            <a:r>
              <a:rPr lang="it-IT" dirty="0"/>
              <a:t>la capacità di calcolo intensivo</a:t>
            </a:r>
          </a:p>
        </p:txBody>
      </p:sp>
    </p:spTree>
    <p:extLst>
      <p:ext uri="{BB962C8B-B14F-4D97-AF65-F5344CB8AC3E}">
        <p14:creationId xmlns:p14="http://schemas.microsoft.com/office/powerpoint/2010/main" val="4098495384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Bl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3151</Words>
  <Application>Microsoft Office PowerPoint</Application>
  <PresentationFormat>Widescreen</PresentationFormat>
  <Paragraphs>325</Paragraphs>
  <Slides>62</Slides>
  <Notes>12</Notes>
  <HiddenSlides>4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62</vt:i4>
      </vt:variant>
    </vt:vector>
  </HeadingPairs>
  <TitlesOfParts>
    <vt:vector size="70" baseType="lpstr">
      <vt:lpstr>Arial</vt:lpstr>
      <vt:lpstr>Calibri</vt:lpstr>
      <vt:lpstr>Cambria Math</vt:lpstr>
      <vt:lpstr>Open Sans</vt:lpstr>
      <vt:lpstr>Roboto</vt:lpstr>
      <vt:lpstr>Trebuchet MS</vt:lpstr>
      <vt:lpstr>Wingdings 3</vt:lpstr>
      <vt:lpstr>Sfaccettatura</vt:lpstr>
      <vt:lpstr>Blockchain</vt:lpstr>
      <vt:lpstr>Tutto è iniziato con i Bitcoin! </vt:lpstr>
      <vt:lpstr>Presentazione standard di PowerPoint</vt:lpstr>
      <vt:lpstr>Andamento del valore Bitcoin </vt:lpstr>
      <vt:lpstr>Presentazione standard di PowerPoint</vt:lpstr>
      <vt:lpstr>Andamento del valore Bitcoin aggiornato ad oggi </vt:lpstr>
      <vt:lpstr>Crittografia</vt:lpstr>
      <vt:lpstr>Certificazione di proprietà</vt:lpstr>
      <vt:lpstr>Le basi matematiche e informatiche</vt:lpstr>
      <vt:lpstr>Crittografia asimmetrica</vt:lpstr>
      <vt:lpstr>Impronte hash</vt:lpstr>
      <vt:lpstr>Esempio di impronte hash</vt:lpstr>
      <vt:lpstr>Dalla chiave pubblica all'indirizzo Bitcoin</vt:lpstr>
      <vt:lpstr>Quanto è facile violare la crittografia?</vt:lpstr>
      <vt:lpstr>Le basi informatiche delle criptovalute</vt:lpstr>
      <vt:lpstr>L'idea</vt:lpstr>
      <vt:lpstr>Distributed Ledger Technology </vt:lpstr>
      <vt:lpstr>Perché si chiama BlockChain</vt:lpstr>
      <vt:lpstr>Presentazione standard di PowerPoint</vt:lpstr>
      <vt:lpstr>Indirizzi Bitcoin</vt:lpstr>
      <vt:lpstr>La transazione</vt:lpstr>
      <vt:lpstr>Il problema del consenso</vt:lpstr>
      <vt:lpstr>I miner</vt:lpstr>
      <vt:lpstr>Una mining farm moderna</vt:lpstr>
      <vt:lpstr>Mining Pool</vt:lpstr>
      <vt:lpstr>Il blocco e il mining</vt:lpstr>
      <vt:lpstr>Proof of Work</vt:lpstr>
      <vt:lpstr>La creazione della valuta</vt:lpstr>
      <vt:lpstr>Le 3 fasi di Bitcoin (o della criptovaluta dominante)</vt:lpstr>
      <vt:lpstr>I componenti basilari della blockchain</vt:lpstr>
      <vt:lpstr>Come funziona la blockchain: un esempio</vt:lpstr>
      <vt:lpstr>Come funziona la blockchain: un esempio</vt:lpstr>
      <vt:lpstr>Presentazione standard di PowerPoint</vt:lpstr>
      <vt:lpstr>Presentazione standard di PowerPoint</vt:lpstr>
      <vt:lpstr>SMART CONTRACT </vt:lpstr>
      <vt:lpstr>Finalità delle blockchain</vt:lpstr>
      <vt:lpstr>Contratti tradizionali</vt:lpstr>
      <vt:lpstr>Smart Contract</vt:lpstr>
      <vt:lpstr>Obiettivi degli Smart Contract</vt:lpstr>
      <vt:lpstr>Esempio di Smart Contract</vt:lpstr>
      <vt:lpstr>Smart Contract</vt:lpstr>
      <vt:lpstr>Presentazione standard di PowerPoint</vt:lpstr>
      <vt:lpstr>Ethereum</vt:lpstr>
      <vt:lpstr>Linguaggi per gli Smart Contract</vt:lpstr>
      <vt:lpstr>Ether: carburante della Blockchain</vt:lpstr>
      <vt:lpstr>Ether: carburante della Blockchain</vt:lpstr>
      <vt:lpstr>Ether: carburante della Blockchain</vt:lpstr>
      <vt:lpstr>Ethereum Virtual Machine</vt:lpstr>
      <vt:lpstr>Smart Contract: account di Ethereum</vt:lpstr>
      <vt:lpstr>Strumenti Ethereum</vt:lpstr>
      <vt:lpstr>Blockchain Private</vt:lpstr>
      <vt:lpstr>POSSIBILI APPLICAZIONI</vt:lpstr>
      <vt:lpstr>IoT &amp; Blockchain</vt:lpstr>
      <vt:lpstr>IoT &amp; Blockchain</vt:lpstr>
      <vt:lpstr>IoT &amp; Blockchain</vt:lpstr>
      <vt:lpstr>IoT &amp; Blockchain</vt:lpstr>
      <vt:lpstr>Filiera agroalimentare</vt:lpstr>
      <vt:lpstr>Filiera agroalimentare</vt:lpstr>
      <vt:lpstr>Manutenzione Impianti</vt:lpstr>
      <vt:lpstr>Manutenzione Impianti</vt:lpstr>
      <vt:lpstr>Produzione e distribuzione energia</vt:lpstr>
      <vt:lpstr>Per la prossima lezione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Blockchain</dc:title>
  <dc:creator>Michele</dc:creator>
  <cp:lastModifiedBy>Michele Fredella</cp:lastModifiedBy>
  <cp:revision>11</cp:revision>
  <dcterms:created xsi:type="dcterms:W3CDTF">2020-10-29T07:02:30Z</dcterms:created>
  <dcterms:modified xsi:type="dcterms:W3CDTF">2020-10-29T09:58:41Z</dcterms:modified>
</cp:coreProperties>
</file>