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311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20" r:id="rId45"/>
    <p:sldId id="321" r:id="rId46"/>
    <p:sldId id="319" r:id="rId47"/>
    <p:sldId id="322" r:id="rId48"/>
    <p:sldId id="323" r:id="rId49"/>
    <p:sldId id="324" r:id="rId50"/>
    <p:sldId id="325" r:id="rId51"/>
    <p:sldId id="326" r:id="rId52"/>
    <p:sldId id="327" r:id="rId53"/>
    <p:sldId id="328" r:id="rId54"/>
    <p:sldId id="329" r:id="rId55"/>
    <p:sldId id="330" r:id="rId56"/>
    <p:sldId id="331" r:id="rId57"/>
    <p:sldId id="332" r:id="rId58"/>
    <p:sldId id="333" r:id="rId59"/>
    <p:sldId id="334" r:id="rId60"/>
    <p:sldId id="335" r:id="rId61"/>
    <p:sldId id="336" r:id="rId62"/>
    <p:sldId id="337" r:id="rId63"/>
    <p:sldId id="338" r:id="rId64"/>
    <p:sldId id="339" r:id="rId65"/>
    <p:sldId id="340" r:id="rId66"/>
    <p:sldId id="341" r:id="rId67"/>
    <p:sldId id="342" r:id="rId68"/>
    <p:sldId id="343" r:id="rId69"/>
    <p:sldId id="344" r:id="rId70"/>
    <p:sldId id="362" r:id="rId71"/>
    <p:sldId id="345" r:id="rId72"/>
    <p:sldId id="346" r:id="rId73"/>
    <p:sldId id="348" r:id="rId74"/>
    <p:sldId id="349" r:id="rId75"/>
    <p:sldId id="350" r:id="rId76"/>
    <p:sldId id="351" r:id="rId77"/>
    <p:sldId id="352" r:id="rId78"/>
    <p:sldId id="353" r:id="rId79"/>
    <p:sldId id="354" r:id="rId80"/>
    <p:sldId id="355" r:id="rId81"/>
    <p:sldId id="356" r:id="rId82"/>
    <p:sldId id="357" r:id="rId83"/>
    <p:sldId id="358" r:id="rId84"/>
    <p:sldId id="359" r:id="rId85"/>
    <p:sldId id="360" r:id="rId86"/>
    <p:sldId id="361" r:id="rId87"/>
    <p:sldId id="295" r:id="rId88"/>
    <p:sldId id="296" r:id="rId89"/>
    <p:sldId id="297" r:id="rId90"/>
    <p:sldId id="298" r:id="rId91"/>
    <p:sldId id="299" r:id="rId92"/>
    <p:sldId id="300" r:id="rId93"/>
    <p:sldId id="301" r:id="rId94"/>
    <p:sldId id="302" r:id="rId95"/>
    <p:sldId id="303" r:id="rId96"/>
    <p:sldId id="304" r:id="rId97"/>
    <p:sldId id="305" r:id="rId98"/>
    <p:sldId id="306" r:id="rId99"/>
    <p:sldId id="307" r:id="rId100"/>
    <p:sldId id="308" r:id="rId101"/>
    <p:sldId id="309" r:id="rId102"/>
    <p:sldId id="310" r:id="rId103"/>
    <p:sldId id="263" r:id="rId104"/>
    <p:sldId id="363" r:id="rId105"/>
    <p:sldId id="364" r:id="rId106"/>
    <p:sldId id="365" r:id="rId107"/>
    <p:sldId id="366" r:id="rId108"/>
    <p:sldId id="367" r:id="rId109"/>
    <p:sldId id="368" r:id="rId110"/>
    <p:sldId id="369" r:id="rId111"/>
    <p:sldId id="370" r:id="rId112"/>
    <p:sldId id="371" r:id="rId113"/>
    <p:sldId id="372" r:id="rId114"/>
    <p:sldId id="373" r:id="rId115"/>
    <p:sldId id="374" r:id="rId116"/>
    <p:sldId id="264" r:id="rId117"/>
    <p:sldId id="265" r:id="rId118"/>
    <p:sldId id="266" r:id="rId1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ile medio 4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867880-9C4D-4F87-A2D1-FE8D28202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C7421B8-E216-424C-A7C8-C17DF949AC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FA6476-791E-485A-8B9A-00AF54630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8876-479C-4184-928D-4AA6C435F684}" type="datetimeFigureOut">
              <a:rPr lang="it-IT" smtClean="0"/>
              <a:t>03/06/2018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F2DBA0-36CA-45BB-867B-3E914A3E2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069B02-E3EF-461F-8ADE-3997B8C1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52BF-D771-4BF0-937A-7DF444A2D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66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1081EE-0FC4-4450-8CA8-9228F3105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8D2D6D7-ECB9-49BA-A0D2-5FF2327C9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D4F5BB-8B0F-46EF-9196-408148ACA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8876-479C-4184-928D-4AA6C435F684}" type="datetimeFigureOut">
              <a:rPr lang="it-IT" smtClean="0"/>
              <a:t>03/06/2018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93621D-BCE7-4F77-A66A-2586DD269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698D26-726E-465A-A054-D458DB94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52BF-D771-4BF0-937A-7DF444A2D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97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EFD71A3-E543-44FC-BFCF-3F3B993720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822B0DF-DB58-42FE-9AC2-0154043FD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4E5D04-6873-4A4F-B055-808A643D3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8876-479C-4184-928D-4AA6C435F684}" type="datetimeFigureOut">
              <a:rPr lang="it-IT" smtClean="0"/>
              <a:t>03/06/2018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1502AB-E9B1-4C3E-ABCD-D769001B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AEAD20-879D-4B40-A91E-8573128C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52BF-D771-4BF0-937A-7DF444A2D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795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6E82B4-2626-42F2-869A-2D81C89E3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41E6D6-8E4C-4432-ADB1-69A882A00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977103-4DA0-4423-AFFF-0AE5EE30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8876-479C-4184-928D-4AA6C435F684}" type="datetimeFigureOut">
              <a:rPr lang="it-IT" smtClean="0"/>
              <a:t>03/06/2018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1DAA24-CE4B-4F97-942D-64CD950B1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B234FF-2AE1-4949-A3C0-69FE990A5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52BF-D771-4BF0-937A-7DF444A2D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76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4F990E-5403-487A-84DA-BC566475D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BF09C30-4E2C-4382-AAF0-B83D23239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168D3B-4455-4D8A-ABB7-71FD3A28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8876-479C-4184-928D-4AA6C435F684}" type="datetimeFigureOut">
              <a:rPr lang="it-IT" smtClean="0"/>
              <a:t>03/06/2018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B52856-55A2-4A5C-9B4A-02B1B59CB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F598F0-8F04-449B-8BA5-F31F7C65A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52BF-D771-4BF0-937A-7DF444A2D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980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AE6FE-21E3-4824-81B2-904FC6102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767639-64B2-4C5D-A2E2-6746C39C4B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505806C-53A4-4F3C-9504-CAF91E780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5E2A9E-0C13-4D86-B616-AF87EA7A9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8876-479C-4184-928D-4AA6C435F684}" type="datetimeFigureOut">
              <a:rPr lang="it-IT" smtClean="0"/>
              <a:t>03/06/2018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EE6B572-6B79-4E2B-A213-F2EC16774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37E433-9E50-46C0-A05C-6A59E1553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52BF-D771-4BF0-937A-7DF444A2D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245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24456E-B915-495B-BC13-D85F57B3D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16BA680-23BE-4D96-A91B-EAC5FB4EB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551AFC6-9FC5-4C75-A72F-20D4E58FC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8810CA1-385C-4A88-BE99-4164C2B14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1C27FC5-0F36-48C6-8079-A993B28401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FA6B700-1C6B-4C5A-9920-0C2137AEC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8876-479C-4184-928D-4AA6C435F684}" type="datetimeFigureOut">
              <a:rPr lang="it-IT" smtClean="0"/>
              <a:t>03/06/2018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5DF903D-CA0C-4F5F-977B-DDF7DBF19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B519A2D-017B-4925-AFA4-1C6854698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52BF-D771-4BF0-937A-7DF444A2D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958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549199-7D11-4D9C-BB4C-F0652A260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B54A35F-542A-46D2-ADA6-258AA47BE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8876-479C-4184-928D-4AA6C435F684}" type="datetimeFigureOut">
              <a:rPr lang="it-IT" smtClean="0"/>
              <a:t>03/06/2018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BAAB7EF-678A-4E8E-8A9A-9381C1770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DE4EBA0-58DF-4F17-B374-A486E9C67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52BF-D771-4BF0-937A-7DF444A2D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459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EABAD7A-B781-4B1A-98F3-4B87E6FB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8876-479C-4184-928D-4AA6C435F684}" type="datetimeFigureOut">
              <a:rPr lang="it-IT" smtClean="0"/>
              <a:t>03/06/2018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A08A7CE-7391-4B52-811A-D46372818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54220A9-73B9-441F-B020-D20000D51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52BF-D771-4BF0-937A-7DF444A2D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16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45C746-DC2B-4E09-BFA1-C83F5CD01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E3CC72-7B4B-45FB-8802-1D954F396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B177653-8937-49FB-90C2-0489B8768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B962080-A597-4925-A2FC-D54004CF0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8876-479C-4184-928D-4AA6C435F684}" type="datetimeFigureOut">
              <a:rPr lang="it-IT" smtClean="0"/>
              <a:t>03/06/2018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D7DC046-C62D-4F7B-9EDE-6F52A6E49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BEEB7F-D709-4D3F-8869-7AFB4092D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52BF-D771-4BF0-937A-7DF444A2D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647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554840-6923-442E-8B05-68603E5B8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A5CF639-77EA-4201-8E7E-BC71DCCD27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E487A06-4412-43BE-8A5C-D853EDFA97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0070D6-2048-4860-8594-9F46B9F5B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C8876-479C-4184-928D-4AA6C435F684}" type="datetimeFigureOut">
              <a:rPr lang="it-IT" smtClean="0"/>
              <a:t>03/06/2018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2CB621-ED16-45EE-9641-73ACC74C1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FE41C2-DF46-4823-BFD8-B8F2DF0B7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52BF-D771-4BF0-937A-7DF444A2D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888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614B49D-E6EC-4E47-8F04-6ABE97354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F68CCA-5883-4E6C-B463-83A96CAEA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BB666A-9016-4587-AC0B-9D35AEF60C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C8876-479C-4184-928D-4AA6C435F684}" type="datetimeFigureOut">
              <a:rPr lang="it-IT" smtClean="0"/>
              <a:t>03/06/2018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3CFD2C-096C-4680-B2EF-61108BAA8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C0BE5F-5809-4CF5-8CAA-C4043C2C2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52BF-D771-4BF0-937A-7DF444A2D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803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FDD791-5464-4861-BD7E-8D95E9C804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Operatore condizionale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63CD4F1-0087-454A-99E8-6104EAAE61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00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E55060-1A69-45A2-8027-11102F82D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F49CD5-641A-43E1-A77E-EC60056E5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un programma che legge numeri finché non viene inserito lo zero e conta quanti numeri pari e dispari sono stati inseriti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Esempio</a:t>
            </a:r>
          </a:p>
          <a:p>
            <a:pPr marL="0" indent="0">
              <a:buNone/>
            </a:pPr>
            <a:r>
              <a:rPr lang="it-IT" b="1" dirty="0"/>
              <a:t>input</a:t>
            </a:r>
          </a:p>
          <a:p>
            <a:pPr marL="0" indent="0">
              <a:buNone/>
            </a:pPr>
            <a:r>
              <a:rPr lang="it-IT" b="1" dirty="0"/>
              <a:t>1 16 23 2 7 5 0 -&gt;</a:t>
            </a:r>
            <a:r>
              <a:rPr lang="it-IT" dirty="0"/>
              <a:t> 	</a:t>
            </a:r>
            <a:r>
              <a:rPr lang="it-IT" b="1" dirty="0"/>
              <a:t>dispari=4</a:t>
            </a:r>
          </a:p>
          <a:p>
            <a:pPr marL="0" indent="0">
              <a:buNone/>
            </a:pPr>
            <a:r>
              <a:rPr lang="it-IT" b="1" dirty="0"/>
              <a:t>			pari=2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288089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B56702-E6CD-4089-8686-377AE9C38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FDDB37-34A8-4FF0-BDA8-002B40605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un programma che riceve in ingresso un mese (numero intero) e stampa quanti giorni ha quel mese</a:t>
            </a:r>
          </a:p>
          <a:p>
            <a:pPr marL="0" indent="0">
              <a:buNone/>
            </a:pPr>
            <a:r>
              <a:rPr lang="it-IT" b="1" dirty="0"/>
              <a:t>4,6,9,11 		</a:t>
            </a:r>
            <a:r>
              <a:rPr lang="it-IT" dirty="0"/>
              <a:t>-&gt; 	</a:t>
            </a:r>
            <a:r>
              <a:rPr lang="it-IT" b="1" dirty="0"/>
              <a:t>30</a:t>
            </a:r>
          </a:p>
          <a:p>
            <a:pPr marL="0" indent="0">
              <a:buNone/>
            </a:pPr>
            <a:r>
              <a:rPr lang="it-IT" b="1" dirty="0"/>
              <a:t>1,3,5,7,8,10,12 -	&gt;</a:t>
            </a:r>
            <a:r>
              <a:rPr lang="it-IT" dirty="0"/>
              <a:t> 	</a:t>
            </a:r>
            <a:r>
              <a:rPr lang="it-IT" b="1" dirty="0"/>
              <a:t>31</a:t>
            </a:r>
          </a:p>
          <a:p>
            <a:pPr marL="0" indent="0">
              <a:buNone/>
            </a:pPr>
            <a:r>
              <a:rPr lang="it-IT" b="1" dirty="0"/>
              <a:t>2 			-&gt;</a:t>
            </a:r>
            <a:r>
              <a:rPr lang="it-IT" dirty="0"/>
              <a:t> 	</a:t>
            </a:r>
            <a:r>
              <a:rPr lang="it-IT" b="1" dirty="0"/>
              <a:t>28</a:t>
            </a:r>
          </a:p>
          <a:p>
            <a:pPr marL="0" indent="0">
              <a:buNone/>
            </a:pPr>
            <a:r>
              <a:rPr lang="it-IT" b="1" dirty="0"/>
              <a:t>m</a:t>
            </a:r>
            <a:r>
              <a:rPr lang="it-IT" dirty="0"/>
              <a:t>∉</a:t>
            </a:r>
            <a:r>
              <a:rPr lang="it-IT" b="1" dirty="0"/>
              <a:t>[1..12] 		</a:t>
            </a:r>
            <a:r>
              <a:rPr lang="it-IT" dirty="0"/>
              <a:t>-&gt; 	</a:t>
            </a:r>
            <a:r>
              <a:rPr lang="it-IT" b="1" dirty="0"/>
              <a:t>non esistente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802361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07CCBC-4DC4-4475-8DE4-F57350A87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0F76F6-0ED0-4254-91DE-55FF34D37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un mese (numero): 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1: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("31 giorni");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2: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("28 giorni");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3: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("31 giorni");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4: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("30 giorni");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5: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("31 giorni");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6: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("30 giorni");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7: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("31 giorni");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8: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("31 giorni");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9: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("30 giorni");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10: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("31 giorni");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11: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("30 giorni");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12: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("31 giorni");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("Mese inesistente"); break;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8476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449B40-FD26-48C1-9D83-B46EAE53A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…oppure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870F05-7D27-4EA6-B682-F458B6A1E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un mese (numero): 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4: case 6: case 9: case 11: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("30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giorni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");break;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1: case 3: case 5: case 7: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8: case 10: case 12: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("31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giorni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2: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("28 giorni");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("Mese inesistente"); break;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27664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CB953E-AB20-4B6A-BD46-695816F76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F16A9C-8E6C-40D2-9470-86D0F5C2C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 </a:t>
            </a:r>
            <a:r>
              <a:rPr lang="it-IT" dirty="0"/>
              <a:t>consente l’uscita immediata da una istruzione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do-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Esempio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(i=1; ; i++){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(i==4) break;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n",i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("dopo il break");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" name="Connettore a gomito 4">
            <a:extLst>
              <a:ext uri="{FF2B5EF4-FFF2-40B4-BE49-F238E27FC236}">
                <a16:creationId xmlns:a16="http://schemas.microsoft.com/office/drawing/2014/main" id="{C2CBCD12-F6BF-4E04-A68D-DCAE6E8AE8F8}"/>
              </a:ext>
            </a:extLst>
          </p:cNvPr>
          <p:cNvCxnSpPr>
            <a:cxnSpLocks/>
          </p:cNvCxnSpPr>
          <p:nvPr/>
        </p:nvCxnSpPr>
        <p:spPr>
          <a:xfrm rot="10800000" flipV="1">
            <a:off x="1924050" y="4467225"/>
            <a:ext cx="3371850" cy="781050"/>
          </a:xfrm>
          <a:prstGeom prst="bentConnector3">
            <a:avLst>
              <a:gd name="adj1" fmla="val -2372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76391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452165-10C4-49B6-9156-9A7750E7A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Programma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AE1744-EF63-4081-9432-5362DF8D8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Richiedere all’utente di inserire un numero fino a che non sia multiplo di tre.</a:t>
            </a:r>
          </a:p>
        </p:txBody>
      </p:sp>
    </p:spTree>
    <p:extLst>
      <p:ext uri="{BB962C8B-B14F-4D97-AF65-F5344CB8AC3E}">
        <p14:creationId xmlns:p14="http://schemas.microsoft.com/office/powerpoint/2010/main" val="226663138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649AFD-5C8F-4220-905F-C90CD29F9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A9903A-EBB7-4724-9301-2354143CD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err="1"/>
              <a:t>int</a:t>
            </a:r>
            <a:r>
              <a:rPr lang="it-IT" dirty="0"/>
              <a:t> numero;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("inserisci un numero: ");</a:t>
            </a:r>
          </a:p>
          <a:p>
            <a:pPr marL="0" indent="0">
              <a:buNone/>
            </a:pPr>
            <a:r>
              <a:rPr lang="it-IT" dirty="0" err="1"/>
              <a:t>scanf</a:t>
            </a:r>
            <a:r>
              <a:rPr lang="it-IT" dirty="0"/>
              <a:t>("%d", &amp;numero);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("\n");</a:t>
            </a:r>
          </a:p>
          <a:p>
            <a:pPr marL="0" indent="0">
              <a:buNone/>
            </a:pPr>
            <a:r>
              <a:rPr lang="it-IT" dirty="0" err="1"/>
              <a:t>while</a:t>
            </a:r>
            <a:r>
              <a:rPr lang="it-IT" dirty="0"/>
              <a:t> (numero%3!=0){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 ("il numero %d non è un multiplo di 3\n", numero);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("inserisci un numero: ");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scanf</a:t>
            </a:r>
            <a:r>
              <a:rPr lang="it-IT" dirty="0"/>
              <a:t>("%d", &amp;numero);</a:t>
            </a:r>
          </a:p>
          <a:p>
            <a:pPr marL="0" indent="0">
              <a:buNone/>
            </a:pPr>
            <a:r>
              <a:rPr lang="it-IT" dirty="0"/>
              <a:t>}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 ("il numero %d è un multiplo di 3", numero);</a:t>
            </a:r>
          </a:p>
          <a:p>
            <a:pPr marL="0" indent="0">
              <a:buNone/>
            </a:pPr>
            <a:r>
              <a:rPr lang="it-IT" dirty="0"/>
              <a:t>}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045960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955938-0B07-4C16-ACB8-A74F7812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BC931E-28BB-4F3B-B178-EC3B4F79F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Inserire dei numeri fino a che la loro somma non raggiunge il valore 100</a:t>
            </a:r>
          </a:p>
        </p:txBody>
      </p:sp>
    </p:spTree>
    <p:extLst>
      <p:ext uri="{BB962C8B-B14F-4D97-AF65-F5344CB8AC3E}">
        <p14:creationId xmlns:p14="http://schemas.microsoft.com/office/powerpoint/2010/main" val="169823576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17907A-F3DC-4258-92D1-01A5DCA82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7B8788-42C3-4088-BEB3-B5F16A25D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it-IT" dirty="0" err="1"/>
              <a:t>int</a:t>
            </a:r>
            <a:r>
              <a:rPr lang="it-IT" dirty="0"/>
              <a:t> </a:t>
            </a:r>
            <a:r>
              <a:rPr lang="it-IT" dirty="0" err="1"/>
              <a:t>main</a:t>
            </a:r>
            <a:r>
              <a:rPr lang="it-IT" dirty="0"/>
              <a:t>() {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   </a:t>
            </a:r>
          </a:p>
          <a:p>
            <a:pPr marL="0" indent="0">
              <a:buNone/>
            </a:pPr>
            <a:r>
              <a:rPr lang="it-IT" dirty="0" err="1"/>
              <a:t>int</a:t>
            </a:r>
            <a:r>
              <a:rPr lang="it-IT" dirty="0"/>
              <a:t> numero, somma;</a:t>
            </a:r>
          </a:p>
          <a:p>
            <a:pPr marL="0" indent="0">
              <a:buNone/>
            </a:pPr>
            <a:r>
              <a:rPr lang="it-IT" dirty="0"/>
              <a:t>somma=0;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("inserisci un numero: ");</a:t>
            </a:r>
          </a:p>
          <a:p>
            <a:pPr marL="0" indent="0">
              <a:buNone/>
            </a:pPr>
            <a:r>
              <a:rPr lang="it-IT" dirty="0" err="1"/>
              <a:t>scanf</a:t>
            </a:r>
            <a:r>
              <a:rPr lang="it-IT" dirty="0"/>
              <a:t>("%d", &amp;numero);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("\n");</a:t>
            </a:r>
          </a:p>
          <a:p>
            <a:pPr marL="0" indent="0">
              <a:buNone/>
            </a:pPr>
            <a:r>
              <a:rPr lang="it-IT" dirty="0" err="1"/>
              <a:t>while</a:t>
            </a:r>
            <a:r>
              <a:rPr lang="it-IT" dirty="0"/>
              <a:t> (somma&lt;100){</a:t>
            </a:r>
          </a:p>
          <a:p>
            <a:pPr marL="0" indent="0">
              <a:buNone/>
            </a:pPr>
            <a:r>
              <a:rPr lang="it-IT" dirty="0"/>
              <a:t>    somma+=numero;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 ("la somma è minore di 100\n");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("inserisci un numero: ");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scanf</a:t>
            </a:r>
            <a:r>
              <a:rPr lang="it-IT" dirty="0"/>
              <a:t>("%d", &amp;numero);</a:t>
            </a:r>
          </a:p>
          <a:p>
            <a:pPr marL="0" indent="0">
              <a:buNone/>
            </a:pPr>
            <a:r>
              <a:rPr lang="it-IT" dirty="0"/>
              <a:t>}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 ("la somma è maggiore di zero");</a:t>
            </a:r>
          </a:p>
          <a:p>
            <a:pPr marL="0" indent="0">
              <a:buNone/>
            </a:pPr>
            <a:r>
              <a:rPr lang="it-IT" dirty="0"/>
              <a:t>}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63055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955938-0B07-4C16-ACB8-A74F7812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BC931E-28BB-4F3B-B178-EC3B4F79F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Inserire dei numeri fino a che la somma di quelli pari non raggiunga il valore 100. </a:t>
            </a:r>
          </a:p>
        </p:txBody>
      </p:sp>
    </p:spTree>
    <p:extLst>
      <p:ext uri="{BB962C8B-B14F-4D97-AF65-F5344CB8AC3E}">
        <p14:creationId xmlns:p14="http://schemas.microsoft.com/office/powerpoint/2010/main" val="184578043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79303B-E5E6-4168-8702-CF1361A81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230310-B252-4225-8E97-78BD12463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it-IT" dirty="0" err="1"/>
              <a:t>int</a:t>
            </a:r>
            <a:r>
              <a:rPr lang="it-IT" dirty="0"/>
              <a:t> </a:t>
            </a:r>
            <a:r>
              <a:rPr lang="it-IT" dirty="0" err="1"/>
              <a:t>main</a:t>
            </a:r>
            <a:r>
              <a:rPr lang="it-IT" dirty="0"/>
              <a:t>() {</a:t>
            </a:r>
          </a:p>
          <a:p>
            <a:pPr marL="0" indent="0">
              <a:buNone/>
            </a:pPr>
            <a:r>
              <a:rPr lang="it-IT" dirty="0"/>
              <a:t>  </a:t>
            </a:r>
          </a:p>
          <a:p>
            <a:pPr marL="0" indent="0">
              <a:buNone/>
            </a:pPr>
            <a:r>
              <a:rPr lang="it-IT" dirty="0" err="1"/>
              <a:t>int</a:t>
            </a:r>
            <a:r>
              <a:rPr lang="it-IT" dirty="0"/>
              <a:t> numero, somma;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("inserisci un numero: ");</a:t>
            </a:r>
          </a:p>
          <a:p>
            <a:pPr marL="0" indent="0">
              <a:buNone/>
            </a:pPr>
            <a:r>
              <a:rPr lang="it-IT" dirty="0" err="1"/>
              <a:t>scanf</a:t>
            </a:r>
            <a:r>
              <a:rPr lang="it-IT" dirty="0"/>
              <a:t>("%d", &amp;numero);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("\n");</a:t>
            </a:r>
          </a:p>
          <a:p>
            <a:pPr marL="0" indent="0">
              <a:buNone/>
            </a:pPr>
            <a:r>
              <a:rPr lang="it-IT" dirty="0" err="1"/>
              <a:t>if</a:t>
            </a:r>
            <a:r>
              <a:rPr lang="it-IT" dirty="0"/>
              <a:t> (numero%2==0) </a:t>
            </a:r>
          </a:p>
          <a:p>
            <a:pPr marL="0" indent="0">
              <a:buNone/>
            </a:pPr>
            <a:r>
              <a:rPr lang="it-IT" dirty="0"/>
              <a:t>        somma=numero;</a:t>
            </a:r>
          </a:p>
          <a:p>
            <a:pPr marL="0" indent="0">
              <a:buNone/>
            </a:pPr>
            <a:r>
              <a:rPr lang="it-IT" dirty="0"/>
              <a:t>else somma=0;</a:t>
            </a:r>
          </a:p>
          <a:p>
            <a:pPr marL="0" indent="0">
              <a:buNone/>
            </a:pPr>
            <a:r>
              <a:rPr lang="it-IT" dirty="0" err="1"/>
              <a:t>while</a:t>
            </a:r>
            <a:r>
              <a:rPr lang="it-IT" dirty="0"/>
              <a:t> (somma&lt;100){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 ("la somma dei numeri pari è %d ed è minore di 100\n", somma);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("inserisci un numero: ");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scanf</a:t>
            </a:r>
            <a:r>
              <a:rPr lang="it-IT" dirty="0"/>
              <a:t>("%d", &amp;numero);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if</a:t>
            </a:r>
            <a:r>
              <a:rPr lang="it-IT" dirty="0"/>
              <a:t> (numero%2==0) </a:t>
            </a:r>
          </a:p>
          <a:p>
            <a:pPr marL="0" indent="0">
              <a:buNone/>
            </a:pPr>
            <a:r>
              <a:rPr lang="it-IT" dirty="0"/>
              <a:t>        somma+=numero;</a:t>
            </a:r>
          </a:p>
          <a:p>
            <a:pPr marL="0" indent="0">
              <a:buNone/>
            </a:pPr>
            <a:r>
              <a:rPr lang="it-IT" dirty="0"/>
              <a:t>    </a:t>
            </a:r>
          </a:p>
          <a:p>
            <a:pPr marL="0" indent="0">
              <a:buNone/>
            </a:pPr>
            <a:r>
              <a:rPr lang="it-IT" dirty="0"/>
              <a:t>}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 ("la somma dei numeri pari è %d ed è maggiore di zero", somma);</a:t>
            </a:r>
          </a:p>
          <a:p>
            <a:pPr marL="0" indent="0">
              <a:buNone/>
            </a:pPr>
            <a:r>
              <a:rPr lang="it-IT" dirty="0"/>
              <a:t>}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5262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B92C49-B096-4E55-8974-2A9A1E9D4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Scomponiamo il problema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3BFADE-10CB-43DE-AD6F-E86C4E99C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Leggere un numero </a:t>
            </a:r>
            <a:r>
              <a:rPr lang="it-IT" b="1" dirty="0" err="1"/>
              <a:t>num</a:t>
            </a:r>
            <a:endParaRPr lang="it-IT" b="1" dirty="0"/>
          </a:p>
          <a:p>
            <a:r>
              <a:rPr lang="it-IT" dirty="0"/>
              <a:t>Incrementare </a:t>
            </a:r>
            <a:r>
              <a:rPr lang="it-IT" b="1" dirty="0"/>
              <a:t>pari </a:t>
            </a:r>
            <a:r>
              <a:rPr lang="it-IT" dirty="0"/>
              <a:t>o </a:t>
            </a:r>
            <a:r>
              <a:rPr lang="it-IT" b="1" dirty="0"/>
              <a:t>dispari </a:t>
            </a:r>
            <a:r>
              <a:rPr lang="it-IT" dirty="0"/>
              <a:t>in base al valore di </a:t>
            </a:r>
            <a:r>
              <a:rPr lang="it-IT" b="1" dirty="0" err="1"/>
              <a:t>num</a:t>
            </a:r>
            <a:endParaRPr lang="it-IT" b="1" dirty="0"/>
          </a:p>
          <a:p>
            <a:r>
              <a:rPr lang="it-IT" dirty="0"/>
              <a:t>Ripetere finché non leggo zero</a:t>
            </a:r>
          </a:p>
        </p:txBody>
      </p:sp>
    </p:spTree>
    <p:extLst>
      <p:ext uri="{BB962C8B-B14F-4D97-AF65-F5344CB8AC3E}">
        <p14:creationId xmlns:p14="http://schemas.microsoft.com/office/powerpoint/2010/main" val="190634854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51B266-D218-4FD9-8DF6-AFE878597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D9F74F-FC67-4289-BF11-144FDB2C0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Inserire dei numeri fintanto che la somma sia minore o uguale a 100 e produrre la somma dei numeri pari e la somma dei numeri dispari.</a:t>
            </a:r>
          </a:p>
        </p:txBody>
      </p:sp>
    </p:spTree>
    <p:extLst>
      <p:ext uri="{BB962C8B-B14F-4D97-AF65-F5344CB8AC3E}">
        <p14:creationId xmlns:p14="http://schemas.microsoft.com/office/powerpoint/2010/main" val="121118473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33EC47-9FC8-430E-89E5-1EAD092EB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8E536B-93EC-49A6-B7FE-943BF6D1F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dirty="0" err="1"/>
              <a:t>int</a:t>
            </a:r>
            <a:r>
              <a:rPr lang="it-IT" dirty="0"/>
              <a:t> </a:t>
            </a:r>
            <a:r>
              <a:rPr lang="it-IT" dirty="0" err="1"/>
              <a:t>main</a:t>
            </a:r>
            <a:r>
              <a:rPr lang="it-IT" dirty="0"/>
              <a:t>() {</a:t>
            </a:r>
          </a:p>
          <a:p>
            <a:pPr marL="0" indent="0">
              <a:buNone/>
            </a:pPr>
            <a:r>
              <a:rPr lang="it-IT" dirty="0"/>
              <a:t>  </a:t>
            </a:r>
          </a:p>
          <a:p>
            <a:pPr marL="0" indent="0">
              <a:buNone/>
            </a:pPr>
            <a:r>
              <a:rPr lang="it-IT" dirty="0" err="1"/>
              <a:t>int</a:t>
            </a:r>
            <a:r>
              <a:rPr lang="it-IT" dirty="0"/>
              <a:t> numero, somma, </a:t>
            </a:r>
            <a:r>
              <a:rPr lang="it-IT" dirty="0" err="1"/>
              <a:t>sommapari</a:t>
            </a:r>
            <a:r>
              <a:rPr lang="it-IT" dirty="0"/>
              <a:t>, </a:t>
            </a:r>
            <a:r>
              <a:rPr lang="it-IT" dirty="0" err="1"/>
              <a:t>sommadispari</a:t>
            </a:r>
            <a:r>
              <a:rPr lang="it-IT" dirty="0"/>
              <a:t>;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("inserisci un numero: ");</a:t>
            </a:r>
          </a:p>
          <a:p>
            <a:pPr marL="0" indent="0">
              <a:buNone/>
            </a:pPr>
            <a:r>
              <a:rPr lang="it-IT" dirty="0" err="1"/>
              <a:t>scanf</a:t>
            </a:r>
            <a:r>
              <a:rPr lang="it-IT" dirty="0"/>
              <a:t>("%d", &amp;numero);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("\n");</a:t>
            </a:r>
          </a:p>
          <a:p>
            <a:pPr marL="0" indent="0">
              <a:buNone/>
            </a:pPr>
            <a:r>
              <a:rPr lang="it-IT" dirty="0"/>
              <a:t>somma=numero;</a:t>
            </a:r>
          </a:p>
          <a:p>
            <a:pPr marL="0" indent="0">
              <a:buNone/>
            </a:pPr>
            <a:r>
              <a:rPr lang="it-IT" dirty="0" err="1"/>
              <a:t>if</a:t>
            </a:r>
            <a:r>
              <a:rPr lang="it-IT" dirty="0"/>
              <a:t> (numero%2==0) </a:t>
            </a:r>
          </a:p>
          <a:p>
            <a:pPr marL="0" indent="0">
              <a:buNone/>
            </a:pPr>
            <a:r>
              <a:rPr lang="it-IT" dirty="0"/>
              <a:t>        </a:t>
            </a:r>
            <a:r>
              <a:rPr lang="it-IT" dirty="0" err="1"/>
              <a:t>sommapari</a:t>
            </a:r>
            <a:r>
              <a:rPr lang="it-IT" dirty="0"/>
              <a:t>=numero;</a:t>
            </a:r>
          </a:p>
          <a:p>
            <a:pPr marL="0" indent="0">
              <a:buNone/>
            </a:pPr>
            <a:r>
              <a:rPr lang="it-IT" dirty="0"/>
              <a:t>else </a:t>
            </a:r>
            <a:r>
              <a:rPr lang="it-IT" dirty="0" err="1"/>
              <a:t>sommadispari</a:t>
            </a:r>
            <a:r>
              <a:rPr lang="it-IT" dirty="0"/>
              <a:t>=numero;</a:t>
            </a:r>
          </a:p>
          <a:p>
            <a:pPr marL="0" indent="0">
              <a:buNone/>
            </a:pPr>
            <a:r>
              <a:rPr lang="it-IT" dirty="0" err="1"/>
              <a:t>while</a:t>
            </a:r>
            <a:r>
              <a:rPr lang="it-IT" dirty="0"/>
              <a:t> (somma&lt;100){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 ("la somma dei numeri è %d ed è minore di 100\n", somma);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("inserisci un numero: ");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scanf</a:t>
            </a:r>
            <a:r>
              <a:rPr lang="it-IT" dirty="0"/>
              <a:t>("%d", &amp;numero);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if</a:t>
            </a:r>
            <a:r>
              <a:rPr lang="it-IT" dirty="0"/>
              <a:t> (numero%2==0) </a:t>
            </a:r>
          </a:p>
          <a:p>
            <a:pPr marL="0" indent="0">
              <a:buNone/>
            </a:pPr>
            <a:r>
              <a:rPr lang="it-IT" dirty="0"/>
              <a:t>        </a:t>
            </a:r>
            <a:r>
              <a:rPr lang="it-IT" dirty="0" err="1"/>
              <a:t>sommapari</a:t>
            </a:r>
            <a:r>
              <a:rPr lang="it-IT" dirty="0"/>
              <a:t>+=numero;</a:t>
            </a:r>
          </a:p>
          <a:p>
            <a:pPr marL="0" indent="0">
              <a:buNone/>
            </a:pPr>
            <a:r>
              <a:rPr lang="it-IT" dirty="0"/>
              <a:t>    else </a:t>
            </a:r>
            <a:r>
              <a:rPr lang="it-IT" dirty="0" err="1"/>
              <a:t>sommadispari</a:t>
            </a:r>
            <a:r>
              <a:rPr lang="it-IT" dirty="0"/>
              <a:t>+=numero;</a:t>
            </a:r>
          </a:p>
          <a:p>
            <a:pPr marL="0" indent="0">
              <a:buNone/>
            </a:pPr>
            <a:r>
              <a:rPr lang="it-IT" dirty="0"/>
              <a:t>    somma+=numero;</a:t>
            </a:r>
          </a:p>
          <a:p>
            <a:pPr marL="0" indent="0">
              <a:buNone/>
            </a:pPr>
            <a:r>
              <a:rPr lang="it-IT" dirty="0"/>
              <a:t>}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 ("la somma dei numeri pari è %d \n", </a:t>
            </a:r>
            <a:r>
              <a:rPr lang="it-IT" dirty="0" err="1"/>
              <a:t>sommapari</a:t>
            </a:r>
            <a:r>
              <a:rPr lang="it-IT" dirty="0"/>
              <a:t>);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 ("la somma dei numeri dispari è %d \n", </a:t>
            </a:r>
            <a:r>
              <a:rPr lang="it-IT" dirty="0" err="1"/>
              <a:t>sommadispari</a:t>
            </a:r>
            <a:r>
              <a:rPr lang="it-IT" dirty="0"/>
              <a:t>);</a:t>
            </a:r>
          </a:p>
          <a:p>
            <a:pPr marL="0" indent="0">
              <a:buNone/>
            </a:pPr>
            <a:r>
              <a:rPr lang="it-IT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7654765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AC1704-837E-424C-83AD-551FEE5D0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790F1C-7005-44BD-9304-A87448454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Inserire due numeri fino a che non si inseriscono due numeri uguali consecutivi</a:t>
            </a:r>
          </a:p>
        </p:txBody>
      </p:sp>
    </p:spTree>
    <p:extLst>
      <p:ext uri="{BB962C8B-B14F-4D97-AF65-F5344CB8AC3E}">
        <p14:creationId xmlns:p14="http://schemas.microsoft.com/office/powerpoint/2010/main" val="374281664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6BCB77-D6D8-4123-B695-CE5E920E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AD1013-E301-457E-B301-FEE7C8378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it-IT" dirty="0" err="1"/>
              <a:t>int</a:t>
            </a:r>
            <a:r>
              <a:rPr lang="it-IT" dirty="0"/>
              <a:t> i1,i2;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("inserisci due numeri: ");</a:t>
            </a:r>
          </a:p>
          <a:p>
            <a:pPr marL="0" indent="0">
              <a:buNone/>
            </a:pPr>
            <a:r>
              <a:rPr lang="it-IT" dirty="0" err="1"/>
              <a:t>scanf</a:t>
            </a:r>
            <a:r>
              <a:rPr lang="it-IT" dirty="0"/>
              <a:t>("%</a:t>
            </a:r>
            <a:r>
              <a:rPr lang="it-IT" dirty="0" err="1"/>
              <a:t>d%d</a:t>
            </a:r>
            <a:r>
              <a:rPr lang="it-IT" dirty="0"/>
              <a:t>", &amp;i1,&amp;i2);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("\n");</a:t>
            </a:r>
          </a:p>
          <a:p>
            <a:pPr marL="0" indent="0">
              <a:buNone/>
            </a:pPr>
            <a:r>
              <a:rPr lang="it-IT" dirty="0" err="1"/>
              <a:t>int</a:t>
            </a:r>
            <a:r>
              <a:rPr lang="it-IT" dirty="0"/>
              <a:t> i=1;</a:t>
            </a:r>
          </a:p>
          <a:p>
            <a:pPr marL="0" indent="0">
              <a:buNone/>
            </a:pPr>
            <a:r>
              <a:rPr lang="it-IT" dirty="0" err="1"/>
              <a:t>while</a:t>
            </a:r>
            <a:r>
              <a:rPr lang="it-IT" dirty="0"/>
              <a:t> (i1!=i2){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("%d\</a:t>
            </a:r>
            <a:r>
              <a:rPr lang="it-IT" dirty="0" err="1"/>
              <a:t>n",i</a:t>
            </a:r>
            <a:r>
              <a:rPr lang="it-IT" dirty="0"/>
              <a:t>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("i1:%d\n", i1);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("i2:%d", i2);</a:t>
            </a:r>
          </a:p>
          <a:p>
            <a:pPr marL="0" indent="0">
              <a:buNone/>
            </a:pPr>
            <a:r>
              <a:rPr lang="it-IT" dirty="0"/>
              <a:t>    i1=i2;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("\</a:t>
            </a:r>
            <a:r>
              <a:rPr lang="it-IT" dirty="0" err="1"/>
              <a:t>ninserisci</a:t>
            </a:r>
            <a:r>
              <a:rPr lang="it-IT" dirty="0"/>
              <a:t> un numero: ");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scanf</a:t>
            </a:r>
            <a:r>
              <a:rPr lang="it-IT" dirty="0"/>
              <a:t>("%d", &amp;i2);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("\ni2:%d", i2);</a:t>
            </a:r>
          </a:p>
          <a:p>
            <a:pPr marL="0" indent="0">
              <a:buNone/>
            </a:pPr>
            <a:r>
              <a:rPr lang="it-IT" dirty="0"/>
              <a:t>    i++;</a:t>
            </a:r>
          </a:p>
          <a:p>
            <a:pPr marL="0" indent="0">
              <a:buNone/>
            </a:pPr>
            <a:r>
              <a:rPr lang="it-IT" dirty="0"/>
              <a:t>    </a:t>
            </a:r>
          </a:p>
          <a:p>
            <a:pPr marL="0" indent="0">
              <a:buNone/>
            </a:pPr>
            <a:r>
              <a:rPr lang="it-IT" dirty="0"/>
              <a:t>}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 ("hai inserito due volte il numero: %d", i1);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4343545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1797D9-2C46-41F4-863A-EFF23D757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985828-7AEF-4F44-A755-D318489A8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Richiedere numeri fino a quando non si inserisce un numero a tre cifre.</a:t>
            </a:r>
          </a:p>
        </p:txBody>
      </p:sp>
    </p:spTree>
    <p:extLst>
      <p:ext uri="{BB962C8B-B14F-4D97-AF65-F5344CB8AC3E}">
        <p14:creationId xmlns:p14="http://schemas.microsoft.com/office/powerpoint/2010/main" val="2944859816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F05B43-C0DD-4D67-A7A2-473934E5F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B94A8E-4EA1-4807-BF2A-66081777E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dirty="0" err="1"/>
              <a:t>int</a:t>
            </a:r>
            <a:r>
              <a:rPr lang="it-IT" dirty="0"/>
              <a:t> i;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("inserisci un numero: ");</a:t>
            </a:r>
          </a:p>
          <a:p>
            <a:pPr marL="0" indent="0">
              <a:buNone/>
            </a:pPr>
            <a:r>
              <a:rPr lang="it-IT" dirty="0" err="1"/>
              <a:t>scanf</a:t>
            </a:r>
            <a:r>
              <a:rPr lang="it-IT" dirty="0"/>
              <a:t>("%d", &amp;i);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("\n");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while</a:t>
            </a:r>
            <a:r>
              <a:rPr lang="it-IT" dirty="0"/>
              <a:t> ((i/100)==0){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printf</a:t>
            </a:r>
            <a:r>
              <a:rPr lang="it-IT" dirty="0"/>
              <a:t>("\</a:t>
            </a:r>
            <a:r>
              <a:rPr lang="it-IT" dirty="0" err="1"/>
              <a:t>ninserisci</a:t>
            </a:r>
            <a:r>
              <a:rPr lang="it-IT" dirty="0"/>
              <a:t> un numero: ");</a:t>
            </a:r>
          </a:p>
          <a:p>
            <a:pPr marL="0" indent="0">
              <a:buNone/>
            </a:pPr>
            <a:r>
              <a:rPr lang="it-IT" dirty="0"/>
              <a:t>    </a:t>
            </a:r>
            <a:r>
              <a:rPr lang="it-IT" dirty="0" err="1"/>
              <a:t>scanf</a:t>
            </a:r>
            <a:r>
              <a:rPr lang="it-IT" dirty="0"/>
              <a:t>("%d", &amp;i);</a:t>
            </a:r>
          </a:p>
          <a:p>
            <a:pPr marL="0" indent="0">
              <a:buNone/>
            </a:pPr>
            <a:r>
              <a:rPr lang="it-IT" dirty="0"/>
              <a:t>}</a:t>
            </a:r>
          </a:p>
          <a:p>
            <a:pPr marL="0" indent="0">
              <a:buNone/>
            </a:pPr>
            <a:r>
              <a:rPr lang="it-IT" dirty="0" err="1"/>
              <a:t>printf</a:t>
            </a:r>
            <a:r>
              <a:rPr lang="it-IT" dirty="0"/>
              <a:t> ("hai inserito un numero a tre cifre decimali: %d", i);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}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4209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B5845E-7EF8-46CC-B2CD-5D135090E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550C4C-7C99-484D-9DA8-E6DF2521B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it-IT" b="1" dirty="0"/>
              <a:t>, </a:t>
            </a:r>
            <a:r>
              <a:rPr lang="it-IT" dirty="0"/>
              <a:t>a differenza di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it-IT" b="1" dirty="0"/>
              <a:t> </a:t>
            </a:r>
            <a:r>
              <a:rPr lang="it-IT" dirty="0"/>
              <a:t>si applica ai cicli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do-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it-IT" b="1" dirty="0"/>
              <a:t> </a:t>
            </a:r>
            <a:r>
              <a:rPr lang="it-IT" dirty="0"/>
              <a:t>), ma non allo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dirty="0"/>
              <a:t>Interrompe l’esecuzione di un ciclo, ma anziché uscire dal ciclo definitivamente fa eseguire la successiva iterazione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Non è molto usata</a:t>
            </a:r>
          </a:p>
        </p:txBody>
      </p:sp>
    </p:spTree>
    <p:extLst>
      <p:ext uri="{BB962C8B-B14F-4D97-AF65-F5344CB8AC3E}">
        <p14:creationId xmlns:p14="http://schemas.microsoft.com/office/powerpoint/2010/main" val="385685530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4021B1-B39B-47E6-905C-75E7D217F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4A6D5F-351C-4AFA-B592-B40BF0D97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i=0;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(i&lt;=3)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i=i+1;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("ciao\n");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(i&lt;=3) continue;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("istr1 dopo continue\n");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("istr2 dopo continue\n");</a:t>
            </a:r>
          </a:p>
          <a:p>
            <a:pPr marL="0" indent="0">
              <a:buNone/>
            </a:pPr>
            <a:r>
              <a:rPr lang="it-IT" b="1" dirty="0"/>
              <a:t>}</a:t>
            </a:r>
            <a:endParaRPr lang="it-IT" b="1" baseline="-25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" name="Connettore a gomito 4">
            <a:extLst>
              <a:ext uri="{FF2B5EF4-FFF2-40B4-BE49-F238E27FC236}">
                <a16:creationId xmlns:a16="http://schemas.microsoft.com/office/drawing/2014/main" id="{E94D8780-5E31-48CE-A402-A07449991B30}"/>
              </a:ext>
            </a:extLst>
          </p:cNvPr>
          <p:cNvCxnSpPr/>
          <p:nvPr/>
        </p:nvCxnSpPr>
        <p:spPr>
          <a:xfrm rot="10800000" flipV="1">
            <a:off x="1400175" y="4229099"/>
            <a:ext cx="3657600" cy="1133475"/>
          </a:xfrm>
          <a:prstGeom prst="bentConnector3">
            <a:avLst>
              <a:gd name="adj1" fmla="val -8802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82716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76734F-284F-4F44-BB59-196F0DCB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240038-BD8B-403C-AF9F-937C2388F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it-IT" b="1" dirty="0"/>
              <a:t> </a:t>
            </a:r>
            <a:r>
              <a:rPr lang="it-IT" dirty="0"/>
              <a:t>e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it-IT" b="1" dirty="0"/>
              <a:t> </a:t>
            </a:r>
            <a:r>
              <a:rPr lang="it-IT" dirty="0">
                <a:solidFill>
                  <a:srgbClr val="FF0000"/>
                </a:solidFill>
              </a:rPr>
              <a:t>violano </a:t>
            </a:r>
            <a:r>
              <a:rPr lang="it-IT" dirty="0"/>
              <a:t>le norme della </a:t>
            </a:r>
            <a:r>
              <a:rPr lang="it-IT" b="1" dirty="0">
                <a:solidFill>
                  <a:srgbClr val="FF0000"/>
                </a:solidFill>
              </a:rPr>
              <a:t>programmazione strutturata</a:t>
            </a:r>
            <a:r>
              <a:rPr lang="it-IT" dirty="0"/>
              <a:t>. Dato che l’effetto di queste istruzioni può essere ottenuto da tecniche di programmazione strutturata, </a:t>
            </a:r>
            <a:r>
              <a:rPr lang="it-IT" b="1" dirty="0">
                <a:solidFill>
                  <a:srgbClr val="FF0000"/>
                </a:solidFill>
              </a:rPr>
              <a:t>evitiamo</a:t>
            </a:r>
            <a:r>
              <a:rPr lang="it-IT" dirty="0"/>
              <a:t> di usare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it-IT" b="1" dirty="0"/>
              <a:t> </a:t>
            </a:r>
            <a:r>
              <a:rPr lang="it-IT" dirty="0"/>
              <a:t>e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162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026337-FE34-4FAC-B5FD-F20F4FD62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Leggere un numero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DA1184-68F5-4371-AC6C-8569076BA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13538"/>
            <a:ext cx="10515600" cy="1842355"/>
          </a:xfrm>
        </p:spPr>
        <p:txBody>
          <a:bodyPr/>
          <a:lstStyle/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un numero: ");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2142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7175EF-2004-4A92-9822-69FA542F1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Incrementare pari o dispari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06588F-3CC5-42F4-8069-62FD061DD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(num%2==0) pari = pari+1;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dispari = dispari+1;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431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845018-619A-4663-9525-26FE3A697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Ciclo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B34AF0-DEF7-4E2B-9F4B-5AA889F37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do{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un numero: 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(num%2==0) pari=pari+1;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dispari=dispari+1;</a:t>
            </a:r>
          </a:p>
          <a:p>
            <a:pPr marL="0" indent="0">
              <a:buNone/>
            </a:pP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}while ( n u m ! = 0 );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695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A16847-B10C-4179-AB67-200ED3D95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Programma completo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4F5D74-96AF-458C-905C-CD4EE0B49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dispari=0, pari=-1;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do{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un numero: ");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(num%2==0) pari=pari+1;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dispari=dispari+1;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!=0);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("Pari=%d e Dispari=%d", pari, dispari);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5325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2566FD-ECC5-494E-A2EC-F573D69EB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A0D1ED-022E-4E0B-AC93-0A2D24A5D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Scrivere un programma che riceve in input un naturale </a:t>
            </a:r>
            <a:r>
              <a:rPr lang="it-IT" b="1" dirty="0"/>
              <a:t>n </a:t>
            </a:r>
            <a:r>
              <a:rPr lang="it-IT" dirty="0"/>
              <a:t>ed un carattere </a:t>
            </a:r>
            <a:r>
              <a:rPr lang="it-IT" b="1" dirty="0"/>
              <a:t>car </a:t>
            </a:r>
            <a:r>
              <a:rPr lang="it-IT" dirty="0"/>
              <a:t>e stampa un triangolo rettangolo di altezza e base </a:t>
            </a:r>
            <a:r>
              <a:rPr lang="it-IT" b="1" dirty="0"/>
              <a:t>n</a:t>
            </a:r>
            <a:r>
              <a:rPr lang="it-IT" dirty="0"/>
              <a:t>, utilizzando il simbolo </a:t>
            </a:r>
            <a:r>
              <a:rPr lang="it-IT" b="1" dirty="0"/>
              <a:t>car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Esempio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E25EB1A0-9112-4848-AAB8-F468654C5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93438"/>
              </p:ext>
            </p:extLst>
          </p:nvPr>
        </p:nvGraphicFramePr>
        <p:xfrm>
          <a:off x="838200" y="4034366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0362294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111795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 = 5 e car = &amp; 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&amp;&amp;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&amp;&amp;&amp;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&amp;&amp;&amp;&amp;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&amp;&amp;&amp;&amp;&amp;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 = 3 e car = $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endParaRPr lang="pt-BR" sz="1800" b="1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$$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$$$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423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115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86B517-E6FC-49E0-8880-DB28A322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Scomponiamo il problema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C6C295A-EC3D-4A19-BA78-22A7BEFAE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550" y="2740299"/>
            <a:ext cx="5956050" cy="3382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379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A77B25-72F7-44DF-81F8-09B690A8D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…ora dobbiamo stampare le righe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F245F1-F199-4487-9F15-D4A9847AD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16A4695-D444-4C20-B5FF-58CBE97BF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737" y="2800774"/>
            <a:ext cx="4926525" cy="2603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553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4714BB-25B9-4CF6-86A0-A7D0DA24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Programma completo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FD16B6-D2E2-4519-98C5-00EF0E31A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n,i,j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car;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un numero ed un carattere: ");</a:t>
            </a:r>
          </a:p>
          <a:p>
            <a:pPr marL="457200" lvl="1" indent="0">
              <a:buNone/>
            </a:pP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%c", &amp;n, &amp;car);</a:t>
            </a:r>
          </a:p>
          <a:p>
            <a:pPr marL="457200" lvl="1" indent="0">
              <a:buNone/>
            </a:pP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(i=1; i&lt;=n; i++)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(j=1; j&lt;=i;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("%c", car);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("\n");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4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EF7875-C8A8-4892-9182-65D0724F3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Operatore ternario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69B87F-DB56-4705-811F-D80353990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L’operatore ternario è una forma compressa di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-else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Sintassi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espressione ?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epressione1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: espressione2;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Semantica</a:t>
            </a:r>
          </a:p>
          <a:p>
            <a:pPr marL="0" indent="0">
              <a:buNone/>
            </a:pPr>
            <a:r>
              <a:rPr lang="it-IT" dirty="0"/>
              <a:t>Se 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espressione</a:t>
            </a:r>
            <a:r>
              <a:rPr lang="it-IT" b="1" dirty="0"/>
              <a:t> </a:t>
            </a:r>
            <a:r>
              <a:rPr lang="it-IT" dirty="0"/>
              <a:t>è vera viene valutata solo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espressione1</a:t>
            </a:r>
            <a:r>
              <a:rPr lang="it-IT" b="1" dirty="0"/>
              <a:t> </a:t>
            </a:r>
            <a:r>
              <a:rPr lang="it-IT" dirty="0"/>
              <a:t>altrimenti viene valutata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espressione2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2451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94F8BE-E11C-434B-B210-0F033974C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Fibonacci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742503-9AEF-423A-996F-F7911D4E0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Il problema di Fibonacci, o problema dei conigli, consiste nel determinare quante coppie di conigli ci saranno dopo </a:t>
            </a:r>
            <a:r>
              <a:rPr lang="it-IT" b="1" dirty="0"/>
              <a:t>N </a:t>
            </a:r>
            <a:r>
              <a:rPr lang="it-IT" dirty="0"/>
              <a:t>mesi, nelle seguenti ipotesi:</a:t>
            </a:r>
          </a:p>
          <a:p>
            <a:pPr marL="0" indent="0">
              <a:buNone/>
            </a:pPr>
            <a:r>
              <a:rPr lang="it-IT" dirty="0"/>
              <a:t>1. al mese </a:t>
            </a:r>
            <a:r>
              <a:rPr lang="it-IT" b="1" dirty="0"/>
              <a:t>0 </a:t>
            </a:r>
            <a:r>
              <a:rPr lang="it-IT" dirty="0"/>
              <a:t>c'è una coppia di conigli neonati,</a:t>
            </a:r>
          </a:p>
          <a:p>
            <a:pPr marL="0" indent="0">
              <a:buNone/>
            </a:pPr>
            <a:r>
              <a:rPr lang="it-IT" dirty="0"/>
              <a:t>2. un coniglio diventa fertile dopo un mese dalla nascita,</a:t>
            </a:r>
          </a:p>
          <a:p>
            <a:pPr marL="0" indent="0">
              <a:buNone/>
            </a:pPr>
            <a:r>
              <a:rPr lang="it-IT" dirty="0"/>
              <a:t>3. ogni coppia di conigli fertile genera ogni mese una nuova</a:t>
            </a:r>
          </a:p>
          <a:p>
            <a:pPr marL="0" indent="0">
              <a:buNone/>
            </a:pPr>
            <a:r>
              <a:rPr lang="it-IT" dirty="0"/>
              <a:t>coppia di conigli</a:t>
            </a:r>
          </a:p>
          <a:p>
            <a:pPr marL="0" indent="0">
              <a:buNone/>
            </a:pPr>
            <a:r>
              <a:rPr lang="it-IT" dirty="0"/>
              <a:t>4. non c'è mortalità di conigli</a:t>
            </a:r>
          </a:p>
          <a:p>
            <a:pPr marL="0" indent="0">
              <a:buNone/>
            </a:pPr>
            <a:r>
              <a:rPr lang="it-IT" dirty="0"/>
              <a:t>Sviluppare un programma che risolve il problema di Fibonacci</a:t>
            </a:r>
          </a:p>
        </p:txBody>
      </p:sp>
    </p:spTree>
    <p:extLst>
      <p:ext uri="{BB962C8B-B14F-4D97-AF65-F5344CB8AC3E}">
        <p14:creationId xmlns:p14="http://schemas.microsoft.com/office/powerpoint/2010/main" val="1959591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93062E-8445-4FF0-A6A6-A53C0E8A6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125A836-E679-4956-BF30-125AE47E0A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740299"/>
            <a:ext cx="5477400" cy="3566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060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BFB9AC-C905-4AF2-9CBA-6AD7DB82F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2E216B-B610-4115-924A-311FAC05C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Sequenza</a:t>
            </a:r>
          </a:p>
          <a:p>
            <a:pPr marL="0" indent="0">
              <a:buNone/>
            </a:pPr>
            <a:r>
              <a:rPr lang="it-IT" b="1" dirty="0"/>
              <a:t>1, 1, 2, 3 ,5, 8, 13, 21, 34, 55, 89, 144,…</a:t>
            </a:r>
          </a:p>
          <a:p>
            <a:pPr marL="0" indent="0">
              <a:buNone/>
            </a:pPr>
            <a:r>
              <a:rPr lang="it-IT" dirty="0"/>
              <a:t>Ogni nuovo numero rappresenta la somma dei due numeri che lo</a:t>
            </a:r>
          </a:p>
          <a:p>
            <a:pPr marL="0" indent="0">
              <a:buNone/>
            </a:pPr>
            <a:r>
              <a:rPr lang="it-IT" dirty="0"/>
              <a:t>precedono.</a:t>
            </a:r>
          </a:p>
          <a:p>
            <a:pPr marL="0" indent="0">
              <a:buNone/>
            </a:pPr>
            <a:r>
              <a:rPr lang="it-IT" b="1" dirty="0" err="1"/>
              <a:t>fib</a:t>
            </a:r>
            <a:r>
              <a:rPr lang="it-IT" b="1" dirty="0"/>
              <a:t>(0) = 1</a:t>
            </a:r>
          </a:p>
          <a:p>
            <a:pPr marL="0" indent="0">
              <a:buNone/>
            </a:pPr>
            <a:r>
              <a:rPr lang="it-IT" b="1" dirty="0" err="1"/>
              <a:t>fib</a:t>
            </a:r>
            <a:r>
              <a:rPr lang="it-IT" b="1" dirty="0"/>
              <a:t>(1) = 1</a:t>
            </a:r>
          </a:p>
          <a:p>
            <a:pPr marL="0" indent="0">
              <a:buNone/>
            </a:pPr>
            <a:r>
              <a:rPr lang="pt-BR" b="1" dirty="0"/>
              <a:t>fib(n) = fib(n-1) + fib(n-2)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2791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07D685-F5DC-4C97-B137-1FAFA40D1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F304BF-BF59-4EF1-A1C3-4459EBCA4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DBFE74B-E458-42AD-815A-A98C98D59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4312" y="1918678"/>
            <a:ext cx="6303375" cy="416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6107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077FB4-B76A-457C-BA3F-0BE59ED34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80B2E9C-DA1F-45F3-956D-6B077B6B9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775" y="2398091"/>
            <a:ext cx="7028100" cy="359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3695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13532F-7976-46FD-8831-E6C175672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EFE439-6432-492A-9439-5A95069AD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un programma per il calcolo delle radici di un'equazione di secondo grado con coefficienti reali: </a:t>
            </a:r>
            <a:r>
              <a:rPr lang="it-IT" b="1" dirty="0"/>
              <a:t>a</a:t>
            </a:r>
            <a:r>
              <a:rPr lang="it-IT" dirty="0"/>
              <a:t>, </a:t>
            </a:r>
            <a:r>
              <a:rPr lang="it-IT" b="1" dirty="0"/>
              <a:t>b</a:t>
            </a:r>
            <a:r>
              <a:rPr lang="it-IT" dirty="0"/>
              <a:t>, </a:t>
            </a:r>
            <a:r>
              <a:rPr lang="it-IT" b="1" dirty="0"/>
              <a:t>c</a:t>
            </a:r>
            <a:r>
              <a:rPr lang="it-IT" dirty="0"/>
              <a:t>.</a:t>
            </a:r>
          </a:p>
          <a:p>
            <a:pPr marL="0" indent="0" algn="ctr">
              <a:buNone/>
            </a:pPr>
            <a:r>
              <a:rPr lang="it-IT" b="1" dirty="0"/>
              <a:t>ax</a:t>
            </a:r>
            <a:r>
              <a:rPr lang="it-IT" b="1" baseline="30000" dirty="0"/>
              <a:t>2</a:t>
            </a:r>
            <a:r>
              <a:rPr lang="it-IT" b="1" dirty="0"/>
              <a:t> + </a:t>
            </a:r>
            <a:r>
              <a:rPr lang="it-IT" b="1" dirty="0" err="1"/>
              <a:t>bx</a:t>
            </a:r>
            <a:r>
              <a:rPr lang="it-IT" b="1" dirty="0"/>
              <a:t> + c = 0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a e b sono 0 </a:t>
            </a:r>
            <a:r>
              <a:rPr lang="it-IT" dirty="0"/>
              <a:t>-&gt; 	degenere</a:t>
            </a:r>
          </a:p>
          <a:p>
            <a:pPr marL="0" indent="0">
              <a:buNone/>
            </a:pPr>
            <a:r>
              <a:rPr lang="it-IT" b="1" dirty="0"/>
              <a:t>a==0 </a:t>
            </a:r>
            <a:r>
              <a:rPr lang="it-IT" dirty="0"/>
              <a:t>-&gt; 		I grado</a:t>
            </a:r>
          </a:p>
          <a:p>
            <a:pPr marL="0" indent="0">
              <a:buNone/>
            </a:pPr>
            <a:r>
              <a:rPr lang="it-IT" b="1" dirty="0"/>
              <a:t>delta &lt; 0 -&gt;</a:t>
            </a:r>
            <a:r>
              <a:rPr lang="it-IT" dirty="0"/>
              <a:t> 		determinante negativo</a:t>
            </a:r>
          </a:p>
        </p:txBody>
      </p:sp>
    </p:spTree>
    <p:extLst>
      <p:ext uri="{BB962C8B-B14F-4D97-AF65-F5344CB8AC3E}">
        <p14:creationId xmlns:p14="http://schemas.microsoft.com/office/powerpoint/2010/main" val="3271234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A4CC1A-A120-4C2F-A95F-4ED0AA646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C72EBD-DE3E-4509-ABA1-AD6D44586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 a, b, c, r1, r2, delta;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("Questo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risolve un'equazione di II grado: \n");</a:t>
            </a:r>
          </a:p>
          <a:p>
            <a:pPr marL="457200" lvl="1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printf("ax^2 + bx + c: 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il coefficiente a: 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("%f", &amp;a);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il coefficiente b: 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("%f", &amp;b);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il coefficiente c: 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("%f", &amp;c);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2209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1C1EFA-E8E9-4261-9D17-ED6692CB7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9C7CD2-369C-4076-845B-80D13224E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(a==0 &amp;&amp; b==0)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("equazione degenere\n");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(a==0) {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r1=-c/b;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("equazione di I grado \n");</a:t>
            </a: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	printf("radice = %f \n", r1);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{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delta = b*b - 4*a*c;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(delta&lt;0)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("determinante negativo\n");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 {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	delta =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(delta);</a:t>
            </a: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		r1 = (-b + delta) / (2*a);</a:t>
            </a: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		r2 = (-b - delta) / (2*a);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("equazione di II grado\n");</a:t>
            </a:r>
          </a:p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		printf("radici = %f e %f \n", r1, r2);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 // chiude il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2828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A88A28-30EA-488B-8EEC-64CA5FA51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CC0E60-AAEA-403A-A548-EAA39BE9A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In accordo alle regole del Calendario Gregoriano un anno è bisestile se è un multiplo di 4 e non è un secolo, oppure un secolo multiplo di 400.</a:t>
            </a:r>
          </a:p>
          <a:p>
            <a:pPr marL="0" indent="0">
              <a:buNone/>
            </a:pPr>
            <a:r>
              <a:rPr lang="it-IT" dirty="0"/>
              <a:t>Scrivere un programma che verifichi se l’anno inserito da tastiera è bisestile.</a:t>
            </a:r>
          </a:p>
          <a:p>
            <a:pPr marL="0" indent="0">
              <a:buNone/>
            </a:pPr>
            <a:r>
              <a:rPr lang="it-IT" b="1" dirty="0"/>
              <a:t>Esempio</a:t>
            </a:r>
          </a:p>
          <a:p>
            <a:pPr marL="0" indent="0">
              <a:buNone/>
            </a:pPr>
            <a:r>
              <a:rPr lang="it-IT" dirty="0"/>
              <a:t>1992 		bisestile (multiplo di 4)</a:t>
            </a:r>
          </a:p>
          <a:p>
            <a:pPr marL="0" indent="0">
              <a:buNone/>
            </a:pPr>
            <a:r>
              <a:rPr lang="it-IT" dirty="0"/>
              <a:t>1800 		no (multiplo di 4, secolo non multiplo di 400)</a:t>
            </a:r>
          </a:p>
          <a:p>
            <a:pPr marL="0" indent="0">
              <a:buNone/>
            </a:pPr>
            <a:r>
              <a:rPr lang="it-IT" dirty="0"/>
              <a:t>2000 		bisestile (secolo multiplo di 400)</a:t>
            </a:r>
          </a:p>
        </p:txBody>
      </p:sp>
    </p:spTree>
    <p:extLst>
      <p:ext uri="{BB962C8B-B14F-4D97-AF65-F5344CB8AC3E}">
        <p14:creationId xmlns:p14="http://schemas.microsoft.com/office/powerpoint/2010/main" val="15724775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46DB4A-5258-4828-805D-17E7CF888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DDABEB-FF2C-4337-AAB3-A9685C801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6658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	</a:t>
            </a: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anno;</a:t>
            </a:r>
          </a:p>
          <a:p>
            <a:pPr marL="457200" lvl="1" indent="0">
              <a:buNone/>
            </a:pP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l'anno: ");</a:t>
            </a:r>
          </a:p>
          <a:p>
            <a:pPr marL="457200" lvl="1" indent="0">
              <a:buNone/>
            </a:pP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&amp;anno);</a:t>
            </a:r>
          </a:p>
          <a:p>
            <a:pPr marL="457200" lvl="1" indent="0">
              <a:buNone/>
            </a:pP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((anno %4 ==0) &amp;&amp; (anno % 100 !=0)) || (anno %400 == 0);</a:t>
            </a:r>
          </a:p>
          <a:p>
            <a:pPr marL="457200" lvl="1" indent="0">
              <a:buNone/>
            </a:pP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1) </a:t>
            </a: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("Anno bisestile");</a:t>
            </a:r>
          </a:p>
          <a:p>
            <a:pPr marL="457200" lvl="1" indent="0">
              <a:buNone/>
            </a:pP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 </a:t>
            </a: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("Anno NON bisestile");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629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62FE39-816B-4DB3-871C-ED5F2B63F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43A04C-D051-46F2-B0DA-5ECFA0AF6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Assegnare il minimo tra i valori di </a:t>
            </a:r>
            <a:r>
              <a:rPr lang="it-IT" b="1" dirty="0"/>
              <a:t>y </a:t>
            </a:r>
            <a:r>
              <a:rPr lang="it-IT" dirty="0"/>
              <a:t>e </a:t>
            </a:r>
            <a:r>
              <a:rPr lang="it-IT" b="1" dirty="0"/>
              <a:t>z </a:t>
            </a:r>
            <a:r>
              <a:rPr lang="it-IT" dirty="0"/>
              <a:t>a </a:t>
            </a:r>
            <a:r>
              <a:rPr lang="it-IT" b="1" dirty="0"/>
              <a:t>x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 y &lt; z)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y;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x = z;</a:t>
            </a:r>
          </a:p>
          <a:p>
            <a:pPr marL="0" indent="0">
              <a:buNone/>
            </a:pPr>
            <a:r>
              <a:rPr lang="it-IT" dirty="0"/>
              <a:t>è equivalente a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( y &lt; z) ? y : z;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1870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BE76C7-9EAA-4C04-99AA-D7390FE9B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D43C17-B8AE-40B0-838F-AA810AE12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un programma che richiede in ingresso tre valori interi e stampa il maggiore (o quello uguale)</a:t>
            </a:r>
          </a:p>
        </p:txBody>
      </p:sp>
    </p:spTree>
    <p:extLst>
      <p:ext uri="{BB962C8B-B14F-4D97-AF65-F5344CB8AC3E}">
        <p14:creationId xmlns:p14="http://schemas.microsoft.com/office/powerpoint/2010/main" val="12459518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1EF777-215A-4E6F-8476-B2EA7AF20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EDB1579-48E4-4D6E-A76B-CCCA93E4A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625" y="2032200"/>
            <a:ext cx="6065475" cy="440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1766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2987C-5ADD-42EA-BC52-E975603F1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B370A7-C444-4596-B560-A46269EAC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n1, n2, n3;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3 interi separati dallo spazio: 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&amp;n1);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&amp;n2);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&amp;n3);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(n1&gt;n2)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(n1&gt;n3)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("Il maggiore è: %d", n1);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("Il maggiore è: %d", n3);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(n2&gt;n3)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("Il maggiore è: %d", n2);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("Il maggiore è: %d", n3);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46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BBE010-2C7B-46AE-A5AC-62EDD8B96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oppure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13C772-5E9C-4B51-A466-3A5A6BB78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/>
              <a:t>#include &lt;</a:t>
            </a:r>
            <a:r>
              <a:rPr lang="it-IT" b="1" dirty="0" err="1"/>
              <a:t>stdio.h</a:t>
            </a:r>
            <a:r>
              <a:rPr lang="it-IT" b="1" dirty="0"/>
              <a:t>&gt;</a:t>
            </a:r>
          </a:p>
          <a:p>
            <a:pPr marL="0" indent="0">
              <a:buNone/>
            </a:pPr>
            <a:r>
              <a:rPr lang="it-IT" b="1" dirty="0" err="1"/>
              <a:t>main</a:t>
            </a:r>
            <a:r>
              <a:rPr lang="it-IT" b="1" dirty="0"/>
              <a:t>()</a:t>
            </a:r>
          </a:p>
          <a:p>
            <a:pPr marL="0" indent="0">
              <a:buNone/>
            </a:pPr>
            <a:r>
              <a:rPr lang="it-IT" b="1" dirty="0"/>
              <a:t>{</a:t>
            </a:r>
          </a:p>
          <a:p>
            <a:pPr marL="457200" lvl="1" indent="0">
              <a:buNone/>
            </a:pPr>
            <a:r>
              <a:rPr lang="pt-BR" b="1" dirty="0"/>
              <a:t>int n1, n2, n3, max;</a:t>
            </a:r>
          </a:p>
          <a:p>
            <a:pPr marL="457200" lvl="1" indent="0">
              <a:buNone/>
            </a:pPr>
            <a:r>
              <a:rPr lang="it-IT" b="1" dirty="0" err="1"/>
              <a:t>printf</a:t>
            </a:r>
            <a:r>
              <a:rPr lang="it-IT" b="1" dirty="0"/>
              <a:t>("Dammi 3 interi separati dallo spazio: \n");</a:t>
            </a:r>
          </a:p>
          <a:p>
            <a:pPr marL="457200" lvl="1" indent="0">
              <a:buNone/>
            </a:pPr>
            <a:r>
              <a:rPr lang="it-IT" b="1" dirty="0" err="1"/>
              <a:t>scanf</a:t>
            </a:r>
            <a:r>
              <a:rPr lang="it-IT" b="1" dirty="0"/>
              <a:t>("%d", &amp;n1);</a:t>
            </a:r>
          </a:p>
          <a:p>
            <a:pPr marL="457200" lvl="1" indent="0">
              <a:buNone/>
            </a:pPr>
            <a:r>
              <a:rPr lang="it-IT" b="1" dirty="0" err="1"/>
              <a:t>scanf</a:t>
            </a:r>
            <a:r>
              <a:rPr lang="it-IT" b="1" dirty="0"/>
              <a:t>("%d", &amp;n2);</a:t>
            </a:r>
          </a:p>
          <a:p>
            <a:pPr marL="457200" lvl="1" indent="0">
              <a:buNone/>
            </a:pPr>
            <a:r>
              <a:rPr lang="it-IT" b="1" dirty="0" err="1"/>
              <a:t>scanf</a:t>
            </a:r>
            <a:r>
              <a:rPr lang="it-IT" b="1" dirty="0"/>
              <a:t>("%d", &amp;n3);</a:t>
            </a:r>
          </a:p>
          <a:p>
            <a:pPr marL="457200" lvl="1" indent="0">
              <a:buNone/>
            </a:pPr>
            <a:r>
              <a:rPr lang="it-IT" b="1" dirty="0" err="1"/>
              <a:t>max</a:t>
            </a:r>
            <a:r>
              <a:rPr lang="it-IT" b="1" dirty="0"/>
              <a:t>=n1;</a:t>
            </a:r>
          </a:p>
          <a:p>
            <a:pPr marL="457200" lvl="1" indent="0">
              <a:buNone/>
            </a:pPr>
            <a:r>
              <a:rPr lang="pt-BR" b="1" dirty="0"/>
              <a:t>if (n2 &gt; max) max=n2;</a:t>
            </a:r>
          </a:p>
          <a:p>
            <a:pPr marL="457200" lvl="1" indent="0">
              <a:buNone/>
            </a:pPr>
            <a:r>
              <a:rPr lang="pt-BR" b="1" dirty="0"/>
              <a:t>if (n3 &gt; max) max=n3;</a:t>
            </a:r>
          </a:p>
          <a:p>
            <a:pPr marL="457200" lvl="1" indent="0">
              <a:buNone/>
            </a:pPr>
            <a:r>
              <a:rPr lang="it-IT" b="1" dirty="0" err="1"/>
              <a:t>printf</a:t>
            </a:r>
            <a:r>
              <a:rPr lang="it-IT" b="1" dirty="0"/>
              <a:t>("Il maggiore è: %d", </a:t>
            </a:r>
            <a:r>
              <a:rPr lang="it-IT" b="1" dirty="0" err="1"/>
              <a:t>max</a:t>
            </a:r>
            <a:r>
              <a:rPr lang="it-IT" b="1" dirty="0"/>
              <a:t>);</a:t>
            </a:r>
          </a:p>
          <a:p>
            <a:pPr marL="0" indent="0">
              <a:buNone/>
            </a:pPr>
            <a:r>
              <a:rPr lang="it-IT" b="1" dirty="0"/>
              <a:t>}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907829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48B4BB-11C1-4EBD-9147-519CA8A46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Oppure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08021F-940F-478B-807C-6542EE04D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n1, n2, n3;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("Dammi 3 interi separati dallo spazio: 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&amp;n1);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&amp;n2);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&amp;n3);</a:t>
            </a:r>
          </a:p>
          <a:p>
            <a:pPr marL="457200" lvl="1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((n1&gt;n2) &amp;&amp; (n1&gt;n3))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("Il maggiore è: %d", n1);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(n2&gt;n3)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("Il maggiore è: %d", n2);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	else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("Il maggiore è: %d", n3);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3294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D08931-C301-416C-8D32-3A6499D52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6372F2-9A1C-4A1B-B0FF-89DF84AC6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Scrivere un programma che richiede in input due date nel formato </a:t>
            </a:r>
            <a:r>
              <a:rPr lang="it-IT" b="1" dirty="0" err="1"/>
              <a:t>g,m,a</a:t>
            </a:r>
            <a:r>
              <a:rPr lang="it-IT" b="1" dirty="0"/>
              <a:t> </a:t>
            </a:r>
            <a:r>
              <a:rPr lang="it-IT" dirty="0"/>
              <a:t>e determina la più recente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Esempio</a:t>
            </a:r>
          </a:p>
          <a:p>
            <a:pPr marL="0" indent="0">
              <a:buNone/>
            </a:pPr>
            <a:r>
              <a:rPr lang="it-IT" dirty="0"/>
              <a:t>1 	12 	1998</a:t>
            </a:r>
          </a:p>
          <a:p>
            <a:pPr marL="0" indent="0">
              <a:buNone/>
            </a:pPr>
            <a:r>
              <a:rPr lang="it-IT" dirty="0"/>
              <a:t>10 	12 	1998 		</a:t>
            </a:r>
            <a:r>
              <a:rPr lang="it-IT" dirty="0">
                <a:sym typeface="Wingdings" panose="05000000000000000000" pitchFamily="2" charset="2"/>
              </a:rPr>
              <a:t>	</a:t>
            </a:r>
            <a:r>
              <a:rPr lang="it-IT" b="1" dirty="0"/>
              <a:t>più recente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37639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B517A1-7312-4FF3-AFDF-41A6D5D5F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Strutture di controllo del flusso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7B28DA-CDE2-4FA0-A02F-B835A5696C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Le strutture di controllo del flusso specificano l’ordine secondo il quale le operazioni devono essere effettuate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istruzione composta</a:t>
            </a:r>
          </a:p>
          <a:p>
            <a:r>
              <a:rPr lang="it-IT" dirty="0"/>
              <a:t>istruzioni decisionali</a:t>
            </a:r>
          </a:p>
          <a:p>
            <a:r>
              <a:rPr lang="it-IT" dirty="0"/>
              <a:t>istruzioni cicliche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75B61B27-B7B8-4C39-B467-670A132637E7}"/>
              </a:ext>
            </a:extLst>
          </p:cNvPr>
          <p:cNvSpPr/>
          <p:nvPr/>
        </p:nvSpPr>
        <p:spPr>
          <a:xfrm>
            <a:off x="838200" y="4143375"/>
            <a:ext cx="3448050" cy="781050"/>
          </a:xfrm>
          <a:prstGeom prst="rect">
            <a:avLst/>
          </a:prstGeom>
          <a:solidFill>
            <a:schemeClr val="accent1">
              <a:alpha val="53000"/>
            </a:schemeClr>
          </a:solidFill>
          <a:ln>
            <a:solidFill>
              <a:schemeClr val="accent1">
                <a:shade val="50000"/>
                <a:alpha val="5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91087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703A14-D5D7-42FB-B91F-B6443C2E3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Istruzione Cicliche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E350E-6FDA-47B5-A468-1388603C0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6AF618A-64C3-4773-8E3E-ED1ADA81C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1951" y="2436366"/>
            <a:ext cx="5850349" cy="306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6003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25F482-8874-4D0F-BBDF-1368C839A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D5AACB-7FBE-439F-8CED-98C797156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calcolare le paghe dei dipendenti di una azienda noto il numero </a:t>
            </a:r>
            <a:r>
              <a:rPr lang="it-IT" b="1" dirty="0"/>
              <a:t>N </a:t>
            </a:r>
            <a:r>
              <a:rPr lang="it-IT" dirty="0"/>
              <a:t>dei dipendenti</a:t>
            </a:r>
          </a:p>
          <a:p>
            <a:pPr marL="457200" lvl="1" indent="0">
              <a:buNone/>
            </a:pPr>
            <a:r>
              <a:rPr lang="it-IT" dirty="0"/>
              <a:t>ripetere </a:t>
            </a:r>
            <a:r>
              <a:rPr lang="it-IT" b="1" dirty="0"/>
              <a:t>N </a:t>
            </a:r>
            <a:r>
              <a:rPr lang="it-IT" dirty="0"/>
              <a:t>volte la sequenza di </a:t>
            </a:r>
            <a:r>
              <a:rPr lang="it-IT" b="1" dirty="0"/>
              <a:t>calcolo della paga</a:t>
            </a:r>
          </a:p>
          <a:p>
            <a:r>
              <a:rPr lang="it-IT" dirty="0"/>
              <a:t>superare l’esame di Elementi di Informatica</a:t>
            </a:r>
          </a:p>
          <a:p>
            <a:pPr marL="457200" lvl="1" indent="0">
              <a:buNone/>
            </a:pPr>
            <a:r>
              <a:rPr lang="it-IT" dirty="0"/>
              <a:t>la sequenza </a:t>
            </a:r>
            <a:r>
              <a:rPr lang="it-IT" b="1" dirty="0"/>
              <a:t>sostenere l’esame </a:t>
            </a:r>
            <a:r>
              <a:rPr lang="it-IT" dirty="0"/>
              <a:t>va eseguita e rieseguita fino a quando non si viene promosso (</a:t>
            </a:r>
            <a:r>
              <a:rPr lang="it-IT" b="1" dirty="0"/>
              <a:t>voto&gt;=18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557315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B27C63-08BA-4CB3-8497-0F975282B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Istruzioni cicliche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00656B-CADF-4113-B5D5-B3B9B90E1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do-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D227CED-BB84-4EA3-A073-A2432B9A3456}"/>
              </a:ext>
            </a:extLst>
          </p:cNvPr>
          <p:cNvSpPr/>
          <p:nvPr/>
        </p:nvSpPr>
        <p:spPr>
          <a:xfrm>
            <a:off x="838200" y="1690688"/>
            <a:ext cx="1447800" cy="973381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313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C3C99A-DCB5-4DF3-8559-8D718FFAC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Stile di programmazione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C9E423-93DD-4954-9A50-93295F8DB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Evitare programmi prolissi</a:t>
            </a:r>
          </a:p>
          <a:p>
            <a:r>
              <a:rPr lang="it-IT" dirty="0"/>
              <a:t>Non usare variabili più del necessario</a:t>
            </a:r>
          </a:p>
          <a:p>
            <a:r>
              <a:rPr lang="it-IT" dirty="0"/>
              <a:t>Memorizzare i risultati di computazioni intermedie quando tali risultati sono riusati</a:t>
            </a:r>
          </a:p>
        </p:txBody>
      </p:sp>
    </p:spTree>
    <p:extLst>
      <p:ext uri="{BB962C8B-B14F-4D97-AF65-F5344CB8AC3E}">
        <p14:creationId xmlns:p14="http://schemas.microsoft.com/office/powerpoint/2010/main" val="31713817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116616-7A56-4DF1-A129-29BAFDB3F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786E37-B3D7-4C5D-9611-F774D968E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Vogliamo visualizzare tre volte la scritta</a:t>
            </a:r>
          </a:p>
          <a:p>
            <a:pPr marL="0" indent="0">
              <a:buNone/>
            </a:pPr>
            <a:r>
              <a:rPr lang="it-IT" b="1" dirty="0"/>
              <a:t>Ciao, mondo.</a:t>
            </a:r>
          </a:p>
          <a:p>
            <a:pPr marL="0" indent="0">
              <a:buNone/>
            </a:pPr>
            <a:r>
              <a:rPr lang="it-IT" b="1" dirty="0"/>
              <a:t>…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("Ciao, mondo.\n");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("Ciao, mondo.\n");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("Ciao, mondo.\n");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090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66886F-EB17-4EAB-A229-DC39F4EC6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Usando il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596AD13-0465-44DD-8349-A6D379042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482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i;</a:t>
            </a:r>
          </a:p>
          <a:p>
            <a:pPr marL="457200" lvl="1" indent="0">
              <a:buNone/>
            </a:pPr>
            <a:r>
              <a:rPr lang="nn-NO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(i=1; i&lt;=3; i++)</a:t>
            </a:r>
          </a:p>
          <a:p>
            <a:pPr marL="457200" lvl="1" indent="0">
              <a:buNone/>
            </a:pP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("Ciao, mondo.\n");</a:t>
            </a:r>
          </a:p>
          <a:p>
            <a:pPr marL="0" indent="0">
              <a:buNone/>
            </a:pPr>
            <a:r>
              <a:rPr lang="it-IT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D2F65BD-94D5-4B95-BE9D-7CA5C3AB4C48}"/>
              </a:ext>
            </a:extLst>
          </p:cNvPr>
          <p:cNvSpPr/>
          <p:nvPr/>
        </p:nvSpPr>
        <p:spPr>
          <a:xfrm>
            <a:off x="1924050" y="3086100"/>
            <a:ext cx="390525" cy="342900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C6ADC6D-C9CB-4C72-9E9B-8D6BCBC644A5}"/>
              </a:ext>
            </a:extLst>
          </p:cNvPr>
          <p:cNvSpPr txBox="1"/>
          <p:nvPr/>
        </p:nvSpPr>
        <p:spPr>
          <a:xfrm>
            <a:off x="5019675" y="2943225"/>
            <a:ext cx="3286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CONTATORE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B1806AA-3BAB-4994-B54D-E718B88412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3269" y="1273300"/>
            <a:ext cx="2978905" cy="39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70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2BE40B-E831-4492-8B2E-CBB550F40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Sintassi del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15D9AD-4B98-4FDD-8F9D-59F3D35E8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(inizializzazione; condizione; incremento)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istruzione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41626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1BBD50-B529-408C-9F10-9B0A587C7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Semantica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9B8774-1AA7-4DCA-876E-2B21D1A8D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inizializzazione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; condizione; incremento)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istruzione</a:t>
            </a:r>
            <a:endParaRPr lang="it-IT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inizializzazione</a:t>
            </a:r>
          </a:p>
          <a:p>
            <a:r>
              <a:rPr lang="it-IT" dirty="0"/>
              <a:t>Viene eseguita una volta sola</a:t>
            </a:r>
          </a:p>
          <a:p>
            <a:r>
              <a:rPr lang="it-IT" dirty="0"/>
              <a:t>Serve per impostare le variabili</a:t>
            </a:r>
          </a:p>
          <a:p>
            <a:r>
              <a:rPr lang="it-IT" dirty="0"/>
              <a:t>Può anche non essere presente, ed allora dopo la parentesi tonda aperta viene subito il punto e virgola</a:t>
            </a:r>
          </a:p>
        </p:txBody>
      </p:sp>
    </p:spTree>
    <p:extLst>
      <p:ext uri="{BB962C8B-B14F-4D97-AF65-F5344CB8AC3E}">
        <p14:creationId xmlns:p14="http://schemas.microsoft.com/office/powerpoint/2010/main" val="34748801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1BBD50-B529-408C-9F10-9B0A587C7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Semantica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9B8774-1AA7-4DCA-876E-2B21D1A8D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(inizializzazione;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condizione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; incremento)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istruzione</a:t>
            </a:r>
            <a:endParaRPr lang="it-IT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condizione</a:t>
            </a:r>
          </a:p>
          <a:p>
            <a:r>
              <a:rPr lang="it-IT" dirty="0"/>
              <a:t>Viene valutata ogni volta prima di eseguire le istruzioni del ciclo</a:t>
            </a:r>
          </a:p>
          <a:p>
            <a:endParaRPr lang="it-IT" dirty="0"/>
          </a:p>
          <a:p>
            <a:r>
              <a:rPr lang="it-IT" dirty="0"/>
              <a:t>Se </a:t>
            </a:r>
            <a:r>
              <a:rPr lang="it-IT" b="1" dirty="0">
                <a:solidFill>
                  <a:srgbClr val="FF0000"/>
                </a:solidFill>
              </a:rPr>
              <a:t>condizione</a:t>
            </a:r>
            <a:r>
              <a:rPr lang="it-IT" b="1" dirty="0"/>
              <a:t> </a:t>
            </a:r>
            <a:r>
              <a:rPr lang="it-IT" dirty="0"/>
              <a:t>è </a:t>
            </a:r>
            <a:r>
              <a:rPr lang="it-IT" b="1" u="sng" dirty="0">
                <a:solidFill>
                  <a:schemeClr val="accent1"/>
                </a:solidFill>
              </a:rPr>
              <a:t>vera </a:t>
            </a:r>
            <a:r>
              <a:rPr lang="it-IT" dirty="0"/>
              <a:t>si esegue ancora </a:t>
            </a:r>
            <a:r>
              <a:rPr lang="it-IT" b="1" dirty="0"/>
              <a:t>istruzione</a:t>
            </a:r>
          </a:p>
          <a:p>
            <a:r>
              <a:rPr lang="it-IT" dirty="0"/>
              <a:t>Se </a:t>
            </a:r>
            <a:r>
              <a:rPr lang="it-IT" b="1" dirty="0">
                <a:solidFill>
                  <a:srgbClr val="FF0000"/>
                </a:solidFill>
              </a:rPr>
              <a:t>condizione</a:t>
            </a:r>
            <a:r>
              <a:rPr lang="it-IT" b="1" dirty="0"/>
              <a:t> </a:t>
            </a:r>
            <a:r>
              <a:rPr lang="it-IT" dirty="0"/>
              <a:t>è </a:t>
            </a:r>
            <a:r>
              <a:rPr lang="it-IT" b="1" u="sng" dirty="0">
                <a:solidFill>
                  <a:schemeClr val="accent1"/>
                </a:solidFill>
              </a:rPr>
              <a:t>falsa</a:t>
            </a:r>
            <a:r>
              <a:rPr lang="it-IT" dirty="0"/>
              <a:t> si esce dal ciclo </a:t>
            </a:r>
            <a:r>
              <a:rPr lang="it-IT" b="1" dirty="0"/>
              <a:t>for </a:t>
            </a:r>
            <a:r>
              <a:rPr lang="it-IT" dirty="0"/>
              <a:t>passando all’istruzione successiva del programma</a:t>
            </a:r>
          </a:p>
          <a:p>
            <a:r>
              <a:rPr lang="it-IT" dirty="0"/>
              <a:t>Può anche non essere presente, ed allora lo spazio tra i due punti e virgola rimane vuoto. Il compilatore valuta vera la condizione assente, quindi continua ad eseguire 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istruzione</a:t>
            </a:r>
            <a:r>
              <a:rPr lang="it-IT" b="1" dirty="0"/>
              <a:t> </a:t>
            </a:r>
            <a:r>
              <a:rPr lang="it-IT" dirty="0"/>
              <a:t>-&gt; realizza un loop infinito</a:t>
            </a:r>
          </a:p>
        </p:txBody>
      </p:sp>
    </p:spTree>
    <p:extLst>
      <p:ext uri="{BB962C8B-B14F-4D97-AF65-F5344CB8AC3E}">
        <p14:creationId xmlns:p14="http://schemas.microsoft.com/office/powerpoint/2010/main" val="22261466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1BBD50-B529-408C-9F10-9B0A587C7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Semantica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9B8774-1AA7-4DCA-876E-2B21D1A8D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(inizializzazione; condizione;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incremento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istruzione</a:t>
            </a:r>
            <a:endParaRPr lang="it-IT" dirty="0"/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incremento 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Viene eseguita alla fine di ogni ciclo</a:t>
            </a:r>
          </a:p>
          <a:p>
            <a:r>
              <a:rPr lang="it-IT" dirty="0"/>
              <a:t>Modificano ad esempio le variabili contatore (incremento o decremento)</a:t>
            </a:r>
          </a:p>
          <a:p>
            <a:pPr marL="457200" lvl="1" indent="0">
              <a:buNone/>
            </a:pPr>
            <a:r>
              <a:rPr lang="it-IT" dirty="0"/>
              <a:t>in </a:t>
            </a:r>
            <a:r>
              <a:rPr lang="it-IT" dirty="0">
                <a:solidFill>
                  <a:schemeClr val="accent1"/>
                </a:solidFill>
              </a:rPr>
              <a:t>generale: espressione</a:t>
            </a:r>
          </a:p>
          <a:p>
            <a:r>
              <a:rPr lang="it-IT" dirty="0"/>
              <a:t>Può anche non essere presente, ed allora dopo il secondo punto e virgola viene subito la parentesi tonda chiusa</a:t>
            </a:r>
          </a:p>
        </p:txBody>
      </p:sp>
    </p:spTree>
    <p:extLst>
      <p:ext uri="{BB962C8B-B14F-4D97-AF65-F5344CB8AC3E}">
        <p14:creationId xmlns:p14="http://schemas.microsoft.com/office/powerpoint/2010/main" val="29023444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2ACE19-8AC9-4713-A1A2-79D490E7E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Importante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86FE88-0E41-46F2-9824-C1C0C7AB3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(inizializzazione; condizione; incremento) 	istruzione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inizializzazione</a:t>
            </a:r>
            <a:r>
              <a:rPr lang="it-IT" b="1" dirty="0"/>
              <a:t>: 		</a:t>
            </a:r>
            <a:r>
              <a:rPr lang="it-IT" dirty="0"/>
              <a:t>eseguita una volta sola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condizione</a:t>
            </a:r>
            <a:r>
              <a:rPr lang="it-IT" b="1" dirty="0"/>
              <a:t>: 			</a:t>
            </a:r>
            <a:r>
              <a:rPr lang="it-IT" dirty="0"/>
              <a:t>valutata ogni volta prima di eseguire le 					istruzioni del ciclo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incremento</a:t>
            </a:r>
            <a:r>
              <a:rPr lang="it-IT" b="1" dirty="0"/>
              <a:t>: 			</a:t>
            </a:r>
            <a:r>
              <a:rPr lang="it-IT" dirty="0"/>
              <a:t>eseguita alla fine di ogni ciclo più in 						generale è un’espressione</a:t>
            </a:r>
          </a:p>
        </p:txBody>
      </p:sp>
    </p:spTree>
    <p:extLst>
      <p:ext uri="{BB962C8B-B14F-4D97-AF65-F5344CB8AC3E}">
        <p14:creationId xmlns:p14="http://schemas.microsoft.com/office/powerpoint/2010/main" val="39484027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C3C51-E9EC-4782-AEA0-3AF67B000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038475" cy="1325563"/>
          </a:xfrm>
        </p:spPr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E0720C-92EE-4055-864F-501065FF4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4B582B5-E772-4FFA-AFEA-FEB543FD1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850" y="2352300"/>
            <a:ext cx="6473850" cy="3778606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D3BA5EA2-BE3A-450A-AC99-A0425DC85B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3775" y="485691"/>
            <a:ext cx="3992550" cy="943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6458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D87612-C763-472E-A1ED-765282515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C54A3D9-F8FD-42AD-9113-2D4CB95CD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" y="2436366"/>
            <a:ext cx="6958425" cy="3908315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1974F3DE-4ED3-4728-A520-3531C13A3C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7800" y="1690688"/>
            <a:ext cx="4730814" cy="117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125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1747D3-B6F5-40CC-B389-5B30DB5B3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Esempio: loop infinito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1158F5F-9D28-419F-8D48-EFB7E3D91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2313499"/>
            <a:ext cx="7072350" cy="405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39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D7CAC3-6B31-4033-B378-EA3FBC7C0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E7DF06-3ADD-4B8A-9609-DFA007829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1979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Programma che calcola il rapporto tra la somma e la differenza di due varabili e lo memorizza in </a:t>
            </a:r>
            <a:r>
              <a:rPr lang="it-IT" b="1" dirty="0"/>
              <a:t>r</a:t>
            </a:r>
            <a:endParaRPr lang="it-IT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0872542E-E1AC-4DFB-8135-3D4D1D284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959462"/>
              </p:ext>
            </p:extLst>
          </p:nvPr>
        </p:nvGraphicFramePr>
        <p:xfrm>
          <a:off x="1689100" y="3544278"/>
          <a:ext cx="8128000" cy="12801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80616101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1129886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dirty="0"/>
                        <a:t>Prolisso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Semplice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625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somma = </a:t>
                      </a:r>
                      <a:r>
                        <a:rPr lang="it-IT" sz="1800" b="1" i="0" u="none" strike="noStrike" kern="1200" baseline="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m+n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diff = m-n;</a:t>
                      </a:r>
                    </a:p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r = somma/diff;</a:t>
                      </a:r>
                      <a:endParaRPr lang="it-IT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r = (</a:t>
                      </a:r>
                      <a:r>
                        <a:rPr lang="it-IT" sz="1800" b="1" i="0" u="none" strike="noStrike" kern="1200" baseline="0" dirty="0" err="1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m+n</a:t>
                      </a:r>
                      <a:r>
                        <a:rPr lang="it-IT" sz="1800" b="1" i="0" u="none" strike="noStrike" kern="1200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)/(m-n);</a:t>
                      </a:r>
                      <a:endParaRPr lang="it-IT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3080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7356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B16783-FAEB-444A-A870-91CC08EB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Attenzione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8C78B1-EDBD-46EE-B2BC-2710DE2D4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</a:rPr>
              <a:t>Iterazione infinita</a:t>
            </a:r>
          </a:p>
          <a:p>
            <a:pPr marL="0" indent="0">
              <a:buNone/>
            </a:pPr>
            <a:endParaRPr lang="it-IT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n-NO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(i=5; i&gt;=5; i++) …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i="1" u="sng" dirty="0">
                <a:solidFill>
                  <a:schemeClr val="accent1"/>
                </a:solidFill>
              </a:rPr>
              <a:t>Compilatore non segnala errore</a:t>
            </a:r>
          </a:p>
        </p:txBody>
      </p:sp>
    </p:spTree>
    <p:extLst>
      <p:ext uri="{BB962C8B-B14F-4D97-AF65-F5344CB8AC3E}">
        <p14:creationId xmlns:p14="http://schemas.microsoft.com/office/powerpoint/2010/main" val="6349861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71DF64-DDBE-40E9-81B9-50A15DE66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29F19C-4FC5-4C42-ABFE-7C1F37B69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Poiché la condizione viene valutata prima di ogni ciclo, il 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it-IT" b="1" dirty="0"/>
              <a:t> </a:t>
            </a:r>
            <a:r>
              <a:rPr lang="it-IT" dirty="0"/>
              <a:t>permette anche di </a:t>
            </a:r>
            <a:r>
              <a:rPr lang="it-IT" i="1" u="sng" dirty="0">
                <a:solidFill>
                  <a:schemeClr val="accent1"/>
                </a:solidFill>
              </a:rPr>
              <a:t>non eseguire nemmeno una volta il ciclo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Esempio</a:t>
            </a:r>
          </a:p>
          <a:p>
            <a:pPr marL="0" indent="0">
              <a:buNone/>
            </a:pPr>
            <a:r>
              <a:rPr lang="it-IT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457200" lvl="1" indent="0">
              <a:buNone/>
            </a:pP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(x=9; x&lt;6; x++) </a:t>
            </a: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("%d\n", x);</a:t>
            </a:r>
          </a:p>
          <a:p>
            <a:pPr marL="0" indent="0">
              <a:buNone/>
            </a:pPr>
            <a:r>
              <a:rPr lang="it-IT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D081346-C3E7-42C0-B20F-00E7BCD7A439}"/>
              </a:ext>
            </a:extLst>
          </p:cNvPr>
          <p:cNvSpPr txBox="1"/>
          <p:nvPr/>
        </p:nvSpPr>
        <p:spPr>
          <a:xfrm>
            <a:off x="7728438" y="4299438"/>
            <a:ext cx="27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NON STAMPA NULLA</a:t>
            </a:r>
          </a:p>
        </p:txBody>
      </p:sp>
    </p:spTree>
    <p:extLst>
      <p:ext uri="{BB962C8B-B14F-4D97-AF65-F5344CB8AC3E}">
        <p14:creationId xmlns:p14="http://schemas.microsoft.com/office/powerpoint/2010/main" val="413701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7E866A-8BC7-4FA9-A567-F07D245F1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102FAB-C78C-4862-994F-4E180CE43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Inizializzazione</a:t>
            </a:r>
            <a:r>
              <a:rPr lang="it-IT" b="1" dirty="0"/>
              <a:t> </a:t>
            </a:r>
            <a:r>
              <a:rPr lang="it-IT" dirty="0"/>
              <a:t>ed 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incremento</a:t>
            </a:r>
            <a:r>
              <a:rPr lang="it-IT" dirty="0"/>
              <a:t>, nella sintassi del </a:t>
            </a:r>
            <a:r>
              <a:rPr lang="it-IT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it-IT" dirty="0"/>
              <a:t>, possono contenere più istruzioni, che dovranno essere separate da virgola.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Esempio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x, y;</a:t>
            </a:r>
          </a:p>
          <a:p>
            <a:pPr marL="457200" lvl="1" indent="0">
              <a:buNone/>
            </a:pPr>
            <a:r>
              <a:rPr lang="es-E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(x=0, y=0; x+y&lt;10; x++, y+=3)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("%d\n",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4ABB432-62DF-47FC-AB76-9FBE2894653B}"/>
              </a:ext>
            </a:extLst>
          </p:cNvPr>
          <p:cNvSpPr/>
          <p:nvPr/>
        </p:nvSpPr>
        <p:spPr>
          <a:xfrm>
            <a:off x="2242038" y="4739054"/>
            <a:ext cx="1688124" cy="298938"/>
          </a:xfrm>
          <a:prstGeom prst="rect">
            <a:avLst/>
          </a:prstGeom>
          <a:solidFill>
            <a:srgbClr val="FF0000">
              <a:alpha val="5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5A79202-EDA1-4323-AD4E-52764117422E}"/>
              </a:ext>
            </a:extLst>
          </p:cNvPr>
          <p:cNvSpPr txBox="1"/>
          <p:nvPr/>
        </p:nvSpPr>
        <p:spPr>
          <a:xfrm>
            <a:off x="8991600" y="3705225"/>
            <a:ext cx="1838325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INIZIALIZZAZIONE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0E7643BE-4B49-4BD5-9835-902AA3ED997C}"/>
              </a:ext>
            </a:extLst>
          </p:cNvPr>
          <p:cNvSpPr/>
          <p:nvPr/>
        </p:nvSpPr>
        <p:spPr>
          <a:xfrm>
            <a:off x="4124325" y="4739054"/>
            <a:ext cx="1209675" cy="298938"/>
          </a:xfrm>
          <a:prstGeom prst="rect">
            <a:avLst/>
          </a:prstGeom>
          <a:solidFill>
            <a:schemeClr val="accent3">
              <a:lumMod val="75000"/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07C4508-9FBA-4442-A437-A444DE69FC4B}"/>
              </a:ext>
            </a:extLst>
          </p:cNvPr>
          <p:cNvSpPr txBox="1"/>
          <p:nvPr/>
        </p:nvSpPr>
        <p:spPr>
          <a:xfrm>
            <a:off x="8991600" y="4295775"/>
            <a:ext cx="1838325" cy="369332"/>
          </a:xfrm>
          <a:prstGeom prst="rect">
            <a:avLst/>
          </a:prstGeom>
          <a:noFill/>
          <a:ln w="25400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3">
                    <a:lumMod val="75000"/>
                  </a:schemeClr>
                </a:solidFill>
              </a:rPr>
              <a:t>CONDIZIONE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B24F192-5F20-475B-A102-D48FD6CB70D0}"/>
              </a:ext>
            </a:extLst>
          </p:cNvPr>
          <p:cNvSpPr txBox="1"/>
          <p:nvPr/>
        </p:nvSpPr>
        <p:spPr>
          <a:xfrm>
            <a:off x="8991599" y="4933156"/>
            <a:ext cx="1838325" cy="369332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INCREMENTO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AFAB4DDD-0FB2-4264-A73C-837665E33864}"/>
              </a:ext>
            </a:extLst>
          </p:cNvPr>
          <p:cNvSpPr/>
          <p:nvPr/>
        </p:nvSpPr>
        <p:spPr>
          <a:xfrm>
            <a:off x="5491162" y="4739054"/>
            <a:ext cx="1838325" cy="298938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07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4EB06C-5D34-4634-9776-838AC9A4E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stampa?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CB6197D-6964-4C35-A45B-37649F18B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5792" y="2459167"/>
            <a:ext cx="4779790" cy="2295395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6CFCEFC0-C176-4845-9E58-56743DC763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712373"/>
            <a:ext cx="5168519" cy="240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86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223B26-B512-4697-98DD-C434C1985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di uso del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ED7076-5479-41CB-9512-4059CE845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dirty="0"/>
              <a:t>Calcolare la somma di </a:t>
            </a:r>
            <a:r>
              <a:rPr lang="it-IT" b="1" dirty="0"/>
              <a:t>5 </a:t>
            </a:r>
            <a:r>
              <a:rPr lang="it-IT" dirty="0"/>
              <a:t>numeri interi immessi dall’utente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i, somma, numero;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somma=0;</a:t>
            </a:r>
          </a:p>
          <a:p>
            <a:pPr marL="457200" lvl="1" indent="0">
              <a:buNone/>
            </a:pP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(i=1; i&lt;=5; i++)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("Dammi il numero: ");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&amp;numero);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somma=somma + numero;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sv-SE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printf("Somma = %d\n", somma);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9026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D1FCAB-7F7C-4AF3-BF9D-59ACA43EE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C699DC-2571-4588-ADE0-A3087D74E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Utile far apparire il numero d’ordine d’inserimento: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i, somma, numero;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somma=0;</a:t>
            </a:r>
          </a:p>
          <a:p>
            <a:pPr marL="457200" lvl="1" indent="0">
              <a:buNone/>
            </a:pP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(i=1; i&lt;=5; i++)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("Dammi il numero %d: ", i);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&amp;numero);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somma=somma + numero;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sv-SE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printf("Somma = %d\n", somma);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383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0B3A91-53FB-439F-B69C-0B4389117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801FD1-5A3C-45F6-BA1C-F640C0A6C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i, n=3;</a:t>
            </a:r>
          </a:p>
          <a:p>
            <a:pPr marL="457200" lvl="1" indent="0">
              <a:buNone/>
            </a:pP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 = 0; i &lt; n; i++)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("*");</a:t>
            </a:r>
          </a:p>
          <a:p>
            <a:pPr marL="457200" lvl="1" indent="0">
              <a:buNone/>
            </a:pP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 = 0; i &lt; n; i++)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("!");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38971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DBA5C4-9E29-4BB9-851C-C93397648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1E0738-CF5F-45B3-BCF7-8B84E5937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(x=1; x&lt;=3; x++)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371600" lvl="3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("%d\n", x);</a:t>
            </a:r>
          </a:p>
          <a:p>
            <a:pPr marL="1371600" lvl="3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x=x+2;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0287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21074C-9FF7-4FEB-BF6D-51B61EBE1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8B03A5-2E08-49B4-8D7F-621344CD0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a, b;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for(a = 5; a &lt;= 7; a++)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371600" lvl="3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for(b = 1; b &lt;= 3; b++)</a:t>
            </a:r>
          </a:p>
          <a:p>
            <a:pPr marL="1371600" lvl="3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", b);</a:t>
            </a:r>
          </a:p>
          <a:p>
            <a:pPr marL="1371600" lvl="3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("%d ", a);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4968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503284-3EC8-4473-B540-FD95D1039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78FE8B9-0127-4430-A6F1-86DA5E963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139" y="2224158"/>
            <a:ext cx="7167000" cy="4126819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C75F692-B72D-489B-8D20-5E826D63DCAA}"/>
              </a:ext>
            </a:extLst>
          </p:cNvPr>
          <p:cNvSpPr txBox="1"/>
          <p:nvPr/>
        </p:nvSpPr>
        <p:spPr>
          <a:xfrm>
            <a:off x="5092944" y="1449998"/>
            <a:ext cx="4519246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for(a = 5; a &lt;= 7; a++)</a:t>
            </a:r>
          </a:p>
          <a:p>
            <a:pPr lvl="1"/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lvl="2"/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for(b = 1; b &lt;= 3; b++)</a:t>
            </a:r>
          </a:p>
          <a:p>
            <a:pPr lvl="2"/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", b);</a:t>
            </a:r>
          </a:p>
          <a:p>
            <a:pPr lvl="2"/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("%d ", a);</a:t>
            </a:r>
          </a:p>
          <a:p>
            <a:pPr lvl="1"/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24573B92-AFFA-489B-BBB8-0FDC5602BA96}"/>
              </a:ext>
            </a:extLst>
          </p:cNvPr>
          <p:cNvSpPr/>
          <p:nvPr/>
        </p:nvSpPr>
        <p:spPr>
          <a:xfrm>
            <a:off x="8591550" y="5915025"/>
            <a:ext cx="942975" cy="4359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30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F23429-DC45-4706-A9BB-C3C2D7EB5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279A90-291B-4070-BCEB-15DA65019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2859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Se un’espressione compare in più punti è meglio memorizzarla in una variabile piuttosto che ricalcolarla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109FD27-DBED-4A4A-85B3-9BB2241FDF46}"/>
              </a:ext>
            </a:extLst>
          </p:cNvPr>
          <p:cNvSpPr txBox="1"/>
          <p:nvPr/>
        </p:nvSpPr>
        <p:spPr>
          <a:xfrm>
            <a:off x="1028700" y="3525715"/>
            <a:ext cx="41411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s = (m+n)+5*(m+n)*(m+n);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t =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m+n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)/(m-n);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u = 3*(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m+n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97D74E2-C947-4464-B869-7E124CC550B6}"/>
              </a:ext>
            </a:extLst>
          </p:cNvPr>
          <p:cNvSpPr txBox="1"/>
          <p:nvPr/>
        </p:nvSpPr>
        <p:spPr>
          <a:xfrm>
            <a:off x="7195039" y="3387215"/>
            <a:ext cx="33498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m+n;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s = sum+5*sum*sum;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t = sum/(m-n);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u = 3*sum;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CA371E9B-2EBB-47BB-9CCF-3C5A24AA2CD4}"/>
              </a:ext>
            </a:extLst>
          </p:cNvPr>
          <p:cNvSpPr/>
          <p:nvPr/>
        </p:nvSpPr>
        <p:spPr>
          <a:xfrm>
            <a:off x="5169877" y="3903786"/>
            <a:ext cx="1090246" cy="4308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68517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7045C0-6B9A-4292-A6D3-EEFFB0915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 questo programma?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EE58AB-40FB-405F-B840-A3AF9B66E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a, b;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for(a = 5; a &lt;= 7; a++)</a:t>
            </a:r>
          </a:p>
          <a:p>
            <a:pPr marL="1371600" lvl="3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828800" lvl="4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for(b = 1; b &lt;= 3; b++)</a:t>
            </a:r>
          </a:p>
          <a:p>
            <a:pPr marL="2286000" lvl="5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2743200" lvl="6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", b);</a:t>
            </a:r>
          </a:p>
          <a:p>
            <a:pPr marL="2743200" lvl="6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("%d ", a);</a:t>
            </a:r>
          </a:p>
          <a:p>
            <a:pPr marL="2286000" lvl="5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1371600" lvl="3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99230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6DD4C7-E6B7-46D1-9B5E-2B21CA1F9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2924E39-2952-4FAD-8616-92BA899B7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8552" y="2741909"/>
            <a:ext cx="7014896" cy="2757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070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A8729F-0CA7-4D3E-98E3-CC97F2DA4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Riassumendo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B18493-A4FB-4762-9D85-B843BAC5E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L’indice del ciclo interno scorre più velocemente dell’indice del ciclo esterno:</a:t>
            </a:r>
          </a:p>
          <a:p>
            <a:pPr marL="0" indent="0">
              <a:buNone/>
            </a:pPr>
            <a:r>
              <a:rPr lang="nn-NO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for(i = 1; i &lt;= n; i++)</a:t>
            </a:r>
          </a:p>
          <a:p>
            <a:pPr marL="457200" lvl="1" indent="0">
              <a:buNone/>
            </a:pP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…</a:t>
            </a:r>
          </a:p>
          <a:p>
            <a:pPr marL="914400" lvl="2" indent="0">
              <a:buNone/>
            </a:pPr>
            <a:r>
              <a:rPr lang="it-IT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for(j = 1; j &lt;= m; </a:t>
            </a:r>
            <a:r>
              <a:rPr lang="it-IT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it-IT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371600" lvl="3" indent="0">
              <a:buNone/>
            </a:pPr>
            <a:r>
              <a:rPr lang="it-IT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371600" lvl="3" indent="0">
              <a:buNone/>
            </a:pPr>
            <a:r>
              <a:rPr lang="it-IT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1371600" lvl="3" indent="0">
              <a:buNone/>
            </a:pPr>
            <a:r>
              <a:rPr lang="it-IT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1371600" lvl="3" indent="0">
              <a:buNone/>
            </a:pPr>
            <a:r>
              <a:rPr lang="it-IT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457200" lvl="1" indent="0">
              <a:buNone/>
            </a:pP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L’indice </a:t>
            </a:r>
            <a:r>
              <a:rPr lang="it-IT" b="1" dirty="0">
                <a:solidFill>
                  <a:srgbClr val="FF0000"/>
                </a:solidFill>
              </a:rPr>
              <a:t>j</a:t>
            </a:r>
            <a:r>
              <a:rPr lang="it-IT" b="1" dirty="0"/>
              <a:t> </a:t>
            </a:r>
            <a:r>
              <a:rPr lang="it-IT" dirty="0"/>
              <a:t>conta da </a:t>
            </a:r>
            <a:r>
              <a:rPr lang="it-IT" b="1" dirty="0">
                <a:solidFill>
                  <a:srgbClr val="FF0000"/>
                </a:solidFill>
              </a:rPr>
              <a:t>1</a:t>
            </a:r>
            <a:r>
              <a:rPr lang="it-IT" b="1" dirty="0"/>
              <a:t> </a:t>
            </a:r>
            <a:r>
              <a:rPr lang="it-IT" dirty="0"/>
              <a:t>a </a:t>
            </a:r>
            <a:r>
              <a:rPr lang="it-IT" b="1" dirty="0">
                <a:solidFill>
                  <a:srgbClr val="FF0000"/>
                </a:solidFill>
              </a:rPr>
              <a:t>m</a:t>
            </a:r>
            <a:r>
              <a:rPr lang="it-IT" b="1" dirty="0"/>
              <a:t> </a:t>
            </a:r>
            <a:r>
              <a:rPr lang="it-IT" dirty="0"/>
              <a:t>per ogni diverso valore dell’indice </a:t>
            </a:r>
            <a:r>
              <a:rPr lang="it-IT" b="1" dirty="0">
                <a:solidFill>
                  <a:srgbClr val="FF0000"/>
                </a:solidFill>
              </a:rPr>
              <a:t>i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29317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09BFAC-6DF1-453F-97CE-5A4A9A761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E553F4-9674-4BBE-8BB7-C2DD7F166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Determinare il valore delle variabili </a:t>
            </a:r>
            <a:r>
              <a:rPr lang="it-IT" b="1" dirty="0"/>
              <a:t>w </a:t>
            </a:r>
            <a:r>
              <a:rPr lang="it-IT" dirty="0"/>
              <a:t>e </a:t>
            </a:r>
            <a:r>
              <a:rPr lang="it-IT" b="1" dirty="0"/>
              <a:t>z </a:t>
            </a:r>
            <a:r>
              <a:rPr lang="it-IT" dirty="0"/>
              <a:t>dopo l’esecuzione del seguente frammento: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i,j,w,z;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w=0;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z=0;</a:t>
            </a:r>
          </a:p>
          <a:p>
            <a:pPr marL="914400" lvl="2" indent="0">
              <a:buNone/>
            </a:pP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(i=1; i&lt;=3; i++)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371600" lvl="3" indent="0">
              <a:buNone/>
            </a:pPr>
            <a:r>
              <a:rPr lang="pl-PL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(j=1; j&lt;=3; j++) w=w+1;</a:t>
            </a:r>
          </a:p>
          <a:p>
            <a:pPr marL="1371600" lvl="3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z=z+1;</a:t>
            </a:r>
          </a:p>
          <a:p>
            <a:pPr marL="914400" lvl="2" indent="0">
              <a:buNone/>
            </a:pPr>
            <a:r>
              <a:rPr lang="it-IT" sz="21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4684542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81C03F-3B9A-4656-B743-1BA0ACCBF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9C19CE-FACB-425C-BB74-93F460C8A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w 	</a:t>
            </a:r>
            <a:r>
              <a:rPr lang="it-IT" dirty="0"/>
              <a:t>vale 	</a:t>
            </a:r>
            <a:r>
              <a:rPr lang="it-IT" b="1" dirty="0"/>
              <a:t>9</a:t>
            </a:r>
          </a:p>
          <a:p>
            <a:pPr marL="0" indent="0">
              <a:buNone/>
            </a:pPr>
            <a:r>
              <a:rPr lang="it-IT" b="1" dirty="0"/>
              <a:t>z </a:t>
            </a:r>
            <a:r>
              <a:rPr lang="it-IT" dirty="0"/>
              <a:t>	vale 	</a:t>
            </a:r>
            <a:r>
              <a:rPr lang="it-IT" b="1" dirty="0"/>
              <a:t>3</a:t>
            </a:r>
          </a:p>
          <a:p>
            <a:pPr marL="0" indent="0">
              <a:buNone/>
            </a:pPr>
            <a:r>
              <a:rPr lang="it-IT" b="1" dirty="0"/>
              <a:t>i 	</a:t>
            </a:r>
            <a:r>
              <a:rPr lang="it-IT" dirty="0"/>
              <a:t>vale 	</a:t>
            </a:r>
            <a:r>
              <a:rPr lang="it-IT" b="1" dirty="0"/>
              <a:t>4</a:t>
            </a:r>
          </a:p>
          <a:p>
            <a:pPr marL="0" indent="0">
              <a:buNone/>
            </a:pPr>
            <a:r>
              <a:rPr lang="it-IT" b="1" dirty="0"/>
              <a:t>j 	</a:t>
            </a:r>
            <a:r>
              <a:rPr lang="it-IT" dirty="0"/>
              <a:t>vale 	</a:t>
            </a:r>
            <a:r>
              <a:rPr lang="it-IT" b="1" dirty="0"/>
              <a:t>4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93535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91E9A9-3AAE-4FB7-92C7-7327F7FA5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altro esempio di uso del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C02D1-9E82-4787-8DC1-63CC37E02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Scrivere una matrice di asterischi formata da </a:t>
            </a:r>
            <a:r>
              <a:rPr lang="it-IT" b="1" dirty="0"/>
              <a:t>r </a:t>
            </a:r>
            <a:r>
              <a:rPr lang="it-IT" dirty="0"/>
              <a:t>righe e </a:t>
            </a:r>
            <a:r>
              <a:rPr lang="it-IT" b="1" dirty="0"/>
              <a:t>c </a:t>
            </a:r>
            <a:r>
              <a:rPr lang="it-IT" dirty="0"/>
              <a:t>colonne, con </a:t>
            </a:r>
            <a:r>
              <a:rPr lang="it-IT" b="1" dirty="0"/>
              <a:t>r </a:t>
            </a:r>
            <a:r>
              <a:rPr lang="it-IT" dirty="0"/>
              <a:t>e </a:t>
            </a:r>
            <a:r>
              <a:rPr lang="it-IT" b="1" dirty="0"/>
              <a:t>c </a:t>
            </a:r>
            <a:r>
              <a:rPr lang="it-IT" dirty="0"/>
              <a:t>letti dall’esterno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Esempio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r=3 c=2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11031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FDB12E-6332-41EF-B8C1-2B9168117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Scomponiamo il problema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C96F50-11DE-4495-A39C-B7C80A961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364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Stampare una riga con 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 *</a:t>
            </a:r>
          </a:p>
          <a:p>
            <a:pPr marL="0" indent="0">
              <a:buNone/>
            </a:pPr>
            <a:r>
              <a:rPr lang="it-IT" dirty="0"/>
              <a:t>e andare a capo</a:t>
            </a:r>
          </a:p>
          <a:p>
            <a:pPr marL="3200400" lvl="7" indent="0">
              <a:buNone/>
            </a:pPr>
            <a:r>
              <a:rPr 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</a:p>
          <a:p>
            <a:pPr marL="3200400" lvl="7" indent="0">
              <a:buNone/>
            </a:pPr>
            <a:r>
              <a:rPr 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</a:p>
          <a:p>
            <a:pPr marL="3200400" lvl="7" indent="0">
              <a:buNone/>
            </a:pPr>
            <a:r>
              <a:rPr lang="it-IT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</a:p>
          <a:p>
            <a:pPr marL="0" indent="0">
              <a:buNone/>
            </a:pPr>
            <a:endParaRPr lang="it-IT" b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DD590B9-E7EF-4937-8199-2984846491D9}"/>
              </a:ext>
            </a:extLst>
          </p:cNvPr>
          <p:cNvSpPr txBox="1"/>
          <p:nvPr/>
        </p:nvSpPr>
        <p:spPr>
          <a:xfrm>
            <a:off x="3332285" y="4703885"/>
            <a:ext cx="3355406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(j = 0; j &lt; c;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("*");</a:t>
            </a:r>
          </a:p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("\n");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940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DFFCB5-4C54-49D5-940B-40C18ECF0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Ora stampiamo tutte le r righe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F76BCB-63D0-4420-A2FE-C57F34620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 = 0; i &lt; r; i++)</a:t>
            </a:r>
          </a:p>
          <a:p>
            <a:pPr marL="0" indent="0">
              <a:buNone/>
            </a:pP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(j = 0; j &lt; c;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371600" lvl="3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("*");</a:t>
            </a:r>
          </a:p>
          <a:p>
            <a:pPr marL="914400" lvl="2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("\n");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26230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879925-2A00-4A81-AFC9-D42625911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Programma completo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2E606C-FE3F-4D4C-BB1B-7122424D6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r, c, i ,j ;</a:t>
            </a:r>
          </a:p>
          <a:p>
            <a:pPr marL="914400" lvl="2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scanf("%d %d", &amp;r, &amp;c);</a:t>
            </a:r>
          </a:p>
          <a:p>
            <a:pPr marL="1371600" lvl="3" indent="0">
              <a:buNone/>
            </a:pP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 = 0; i &lt; r; i++)</a:t>
            </a:r>
          </a:p>
          <a:p>
            <a:pPr marL="1371600" lvl="3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828800" lvl="4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(j = 0; j &lt; c;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828800" lvl="4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("*");</a:t>
            </a:r>
          </a:p>
          <a:p>
            <a:pPr marL="1828800" lvl="4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("\n");</a:t>
            </a:r>
          </a:p>
          <a:p>
            <a:pPr marL="1371600" lvl="3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39868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9ED417-F134-4F0E-9F68-97789F156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Quando usare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it-IT" dirty="0"/>
              <a:t>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9C300B-9785-4FB8-8D4D-466FBA80D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Realizzare cicli basati su una variabile che si incrementa e diminuisce di una certa quantità ogni volta che il ciclo viene eseguito.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Quando la variabile raggiunge un determinato valore, l’esecuzione del ciclo viene interrotta</a:t>
            </a:r>
          </a:p>
        </p:txBody>
      </p:sp>
    </p:spTree>
    <p:extLst>
      <p:ext uri="{BB962C8B-B14F-4D97-AF65-F5344CB8AC3E}">
        <p14:creationId xmlns:p14="http://schemas.microsoft.com/office/powerpoint/2010/main" val="2545557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8D9439-1695-4483-9E7D-74E820686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D3F8E1-74CC-4BEE-84DB-472695ABD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05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&lt;m-n+1) &amp;&amp;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&lt;max))</a:t>
            </a:r>
          </a:p>
          <a:p>
            <a:pPr marL="0" indent="0">
              <a:buNone/>
            </a:pP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it-IT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*i;</a:t>
            </a:r>
          </a:p>
          <a:p>
            <a:pPr marL="0" indent="0">
              <a:buNone/>
            </a:pP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 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 </a:t>
            </a:r>
            <a:r>
              <a:rPr lang="it-IT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 </a:t>
            </a:r>
            <a:r>
              <a:rPr lang="it-IT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non vengono alterati nel corpo del ciclo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057C7F7-7E22-4903-85D5-49AFC14DFE65}"/>
              </a:ext>
            </a:extLst>
          </p:cNvPr>
          <p:cNvSpPr txBox="1"/>
          <p:nvPr/>
        </p:nvSpPr>
        <p:spPr>
          <a:xfrm>
            <a:off x="958362" y="4730262"/>
            <a:ext cx="708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= m-n+1;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((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&lt;sup) &amp;&amp;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&lt;max))</a:t>
            </a:r>
          </a:p>
          <a:p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*i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9E6DFAD-D848-4B5B-9DE3-7592C5ED28C9}"/>
              </a:ext>
            </a:extLst>
          </p:cNvPr>
          <p:cNvSpPr txBox="1"/>
          <p:nvPr/>
        </p:nvSpPr>
        <p:spPr>
          <a:xfrm>
            <a:off x="7376746" y="3807069"/>
            <a:ext cx="3182816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Evita di ricalcolare</a:t>
            </a:r>
          </a:p>
          <a:p>
            <a:r>
              <a:rPr lang="it-IT" dirty="0">
                <a:solidFill>
                  <a:schemeClr val="bg1"/>
                </a:solidFill>
              </a:rPr>
              <a:t>sempre l’espressione</a:t>
            </a:r>
          </a:p>
          <a:p>
            <a:r>
              <a:rPr lang="it-IT" b="1" dirty="0">
                <a:solidFill>
                  <a:schemeClr val="bg1"/>
                </a:solidFill>
              </a:rPr>
              <a:t>m-n+1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23860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B27C63-08BA-4CB3-8497-0F975282B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Istruzioni cicliche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00656B-CADF-4113-B5D5-B3B9B90E1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do-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D227CED-BB84-4EA3-A073-A2432B9A3456}"/>
              </a:ext>
            </a:extLst>
          </p:cNvPr>
          <p:cNvSpPr/>
          <p:nvPr/>
        </p:nvSpPr>
        <p:spPr>
          <a:xfrm>
            <a:off x="855785" y="2587503"/>
            <a:ext cx="1447800" cy="973381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37129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C4967EB-B8EB-4DA7-BAC5-5F898AAE6A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err="1"/>
              <a:t>Struttura</a:t>
            </a:r>
            <a:r>
              <a:rPr lang="en-US" altLang="it-IT" dirty="0"/>
              <a:t> del while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42FDF2DE-4399-48AD-96DB-5A2DB48F7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295400"/>
            <a:ext cx="8229600" cy="3431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 sz="2800" dirty="0"/>
              <a:t>while ( </a:t>
            </a:r>
            <a:r>
              <a:rPr lang="en-US" altLang="it-IT" sz="2800" i="1" dirty="0" err="1"/>
              <a:t>condizione</a:t>
            </a:r>
            <a:r>
              <a:rPr lang="en-US" altLang="it-IT" sz="2800" dirty="0"/>
              <a:t> )</a:t>
            </a:r>
          </a:p>
          <a:p>
            <a:r>
              <a:rPr lang="en-US" altLang="it-IT" sz="2800" dirty="0"/>
              <a:t>{</a:t>
            </a:r>
          </a:p>
          <a:p>
            <a:r>
              <a:rPr lang="en-US" altLang="it-IT" sz="2800" dirty="0"/>
              <a:t>    </a:t>
            </a:r>
            <a:r>
              <a:rPr lang="en-US" altLang="it-IT" sz="2800" i="1" dirty="0" err="1"/>
              <a:t>istruzioni</a:t>
            </a:r>
            <a:endParaRPr lang="en-US" altLang="it-IT" sz="2800" dirty="0"/>
          </a:p>
          <a:p>
            <a:r>
              <a:rPr lang="en-US" altLang="it-IT" sz="2800" dirty="0"/>
              <a:t>}</a:t>
            </a:r>
          </a:p>
          <a:p>
            <a:endParaRPr lang="en-US" altLang="it-IT" sz="2800" dirty="0"/>
          </a:p>
          <a:p>
            <a:pPr>
              <a:spcBef>
                <a:spcPct val="75000"/>
              </a:spcBef>
              <a:buFont typeface="Monotype Sorts" pitchFamily="2" charset="2"/>
              <a:buNone/>
            </a:pPr>
            <a:r>
              <a:rPr lang="en-US" altLang="it-IT" sz="2800" dirty="0"/>
              <a:t>Le </a:t>
            </a:r>
            <a:r>
              <a:rPr lang="en-US" altLang="it-IT" sz="2800" dirty="0" err="1"/>
              <a:t>parentesi</a:t>
            </a:r>
            <a:r>
              <a:rPr lang="en-US" altLang="it-IT" sz="2800" dirty="0"/>
              <a:t> </a:t>
            </a:r>
            <a:r>
              <a:rPr lang="en-US" altLang="it-IT" sz="2800" dirty="0" err="1"/>
              <a:t>sono</a:t>
            </a:r>
            <a:r>
              <a:rPr lang="en-US" altLang="it-IT" sz="2800" dirty="0"/>
              <a:t> </a:t>
            </a:r>
            <a:r>
              <a:rPr lang="en-US" altLang="it-IT" sz="2800" dirty="0" err="1"/>
              <a:t>inutili</a:t>
            </a:r>
            <a:r>
              <a:rPr lang="en-US" altLang="it-IT" sz="2800" dirty="0"/>
              <a:t> se </a:t>
            </a:r>
            <a:r>
              <a:rPr lang="en-US" altLang="it-IT" sz="2800" dirty="0" err="1"/>
              <a:t>l’istruzione</a:t>
            </a:r>
            <a:r>
              <a:rPr lang="en-US" altLang="it-IT" sz="2800" dirty="0"/>
              <a:t> da </a:t>
            </a:r>
            <a:r>
              <a:rPr lang="en-US" altLang="it-IT" sz="2800" dirty="0" err="1"/>
              <a:t>ripetere</a:t>
            </a:r>
            <a:r>
              <a:rPr lang="en-US" altLang="it-IT" sz="2800" dirty="0"/>
              <a:t> è una sola.</a:t>
            </a:r>
          </a:p>
        </p:txBody>
      </p:sp>
    </p:spTree>
    <p:extLst>
      <p:ext uri="{BB962C8B-B14F-4D97-AF65-F5344CB8AC3E}">
        <p14:creationId xmlns:p14="http://schemas.microsoft.com/office/powerpoint/2010/main" val="178309528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72BED18-D07D-43B7-935C-A6C1B58900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it-IT"/>
              <a:t>Example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2A563BE-638B-4F57-B2F6-EEB82F14D1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Monotype Sorts" pitchFamily="2" charset="2"/>
              <a:buChar char=" "/>
            </a:pPr>
            <a:r>
              <a:rPr lang="en-US" altLang="it-IT"/>
              <a:t>while ( children &gt; 0 )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/>
              <a:t>{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/>
              <a:t> 	children = children - 1 ;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/>
              <a:t> 	cookies = cookies * 2 ;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45415951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97D9F15-2085-4061-A604-11AF0F01A6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it-IT"/>
              <a:t>Another while Loop Example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ECD63B7-8236-4FE8-AFD9-D28C4B2F7A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it-IT" u="sng" dirty="0"/>
              <a:t>Problem</a:t>
            </a:r>
            <a:r>
              <a:rPr lang="en-US" altLang="it-IT" dirty="0"/>
              <a:t>:  </a:t>
            </a:r>
            <a:r>
              <a:rPr lang="en-US" altLang="it-IT" dirty="0" err="1"/>
              <a:t>Scrivere</a:t>
            </a:r>
            <a:r>
              <a:rPr lang="en-US" altLang="it-IT" dirty="0"/>
              <a:t> un </a:t>
            </a:r>
            <a:r>
              <a:rPr lang="en-US" altLang="it-IT" dirty="0" err="1"/>
              <a:t>programma</a:t>
            </a:r>
            <a:r>
              <a:rPr lang="en-US" altLang="it-IT" dirty="0"/>
              <a:t> </a:t>
            </a:r>
            <a:r>
              <a:rPr lang="en-US" altLang="it-IT" dirty="0" err="1"/>
              <a:t>che</a:t>
            </a:r>
            <a:r>
              <a:rPr lang="en-US" altLang="it-IT" dirty="0"/>
              <a:t> </a:t>
            </a:r>
            <a:r>
              <a:rPr lang="en-US" altLang="it-IT" dirty="0" err="1"/>
              <a:t>calcola</a:t>
            </a:r>
            <a:r>
              <a:rPr lang="en-US" altLang="it-IT" dirty="0"/>
              <a:t> la media </a:t>
            </a:r>
            <a:r>
              <a:rPr lang="en-US" altLang="it-IT" dirty="0" err="1"/>
              <a:t>dei</a:t>
            </a:r>
            <a:r>
              <a:rPr lang="en-US" altLang="it-IT" dirty="0"/>
              <a:t> </a:t>
            </a:r>
            <a:r>
              <a:rPr lang="en-US" altLang="it-IT" dirty="0" err="1"/>
              <a:t>voti</a:t>
            </a:r>
            <a:r>
              <a:rPr lang="en-US" altLang="it-IT" dirty="0"/>
              <a:t> per una </a:t>
            </a:r>
            <a:r>
              <a:rPr lang="en-US" altLang="it-IT" dirty="0" err="1"/>
              <a:t>classe</a:t>
            </a:r>
            <a:r>
              <a:rPr lang="en-US" altLang="it-IT" dirty="0"/>
              <a:t> di 10 </a:t>
            </a:r>
            <a:r>
              <a:rPr lang="en-US" altLang="it-IT" dirty="0" err="1"/>
              <a:t>studenti</a:t>
            </a:r>
            <a:r>
              <a:rPr lang="en-US" altLang="it-IT" dirty="0"/>
              <a:t>.</a:t>
            </a:r>
          </a:p>
          <a:p>
            <a:r>
              <a:rPr lang="en-US" altLang="it-IT" dirty="0" err="1"/>
              <a:t>Quali</a:t>
            </a:r>
            <a:r>
              <a:rPr lang="en-US" altLang="it-IT" dirty="0"/>
              <a:t> </a:t>
            </a:r>
            <a:r>
              <a:rPr lang="en-US" altLang="it-IT" dirty="0" err="1"/>
              <a:t>sono</a:t>
            </a:r>
            <a:r>
              <a:rPr lang="en-US" altLang="it-IT" dirty="0"/>
              <a:t> </a:t>
            </a:r>
            <a:r>
              <a:rPr lang="en-US" altLang="it-IT" dirty="0" err="1"/>
              <a:t>gli</a:t>
            </a:r>
            <a:r>
              <a:rPr lang="en-US" altLang="it-IT" dirty="0"/>
              <a:t> input del </a:t>
            </a:r>
            <a:r>
              <a:rPr lang="en-US" altLang="it-IT" dirty="0" err="1"/>
              <a:t>programma</a:t>
            </a:r>
            <a:r>
              <a:rPr lang="en-US" altLang="it-IT" dirty="0"/>
              <a:t>?</a:t>
            </a:r>
          </a:p>
          <a:p>
            <a:pPr lvl="1"/>
            <a:r>
              <a:rPr lang="en-US" altLang="it-IT" dirty="0"/>
              <a:t>I </a:t>
            </a:r>
            <a:r>
              <a:rPr lang="en-US" altLang="it-IT" dirty="0" err="1"/>
              <a:t>voti</a:t>
            </a:r>
            <a:r>
              <a:rPr lang="en-US" altLang="it-IT" dirty="0"/>
              <a:t> </a:t>
            </a:r>
            <a:r>
              <a:rPr lang="en-US" altLang="it-IT" dirty="0" err="1"/>
              <a:t>degli</a:t>
            </a:r>
            <a:r>
              <a:rPr lang="en-US" altLang="it-IT" dirty="0"/>
              <a:t> </a:t>
            </a:r>
            <a:r>
              <a:rPr lang="en-US" altLang="it-IT" dirty="0" err="1"/>
              <a:t>esami</a:t>
            </a:r>
            <a:endParaRPr lang="en-US" altLang="it-IT" dirty="0"/>
          </a:p>
          <a:p>
            <a:r>
              <a:rPr lang="en-US" altLang="it-IT" dirty="0" err="1"/>
              <a:t>Quali</a:t>
            </a:r>
            <a:r>
              <a:rPr lang="en-US" altLang="it-IT" dirty="0"/>
              <a:t> </a:t>
            </a:r>
            <a:r>
              <a:rPr lang="en-US" altLang="it-IT" dirty="0" err="1"/>
              <a:t>sono</a:t>
            </a:r>
            <a:r>
              <a:rPr lang="en-US" altLang="it-IT" dirty="0"/>
              <a:t> </a:t>
            </a:r>
            <a:r>
              <a:rPr lang="en-US" altLang="it-IT" dirty="0" err="1"/>
              <a:t>gli</a:t>
            </a:r>
            <a:r>
              <a:rPr lang="en-US" altLang="it-IT" dirty="0"/>
              <a:t> output?</a:t>
            </a:r>
          </a:p>
          <a:p>
            <a:pPr lvl="1"/>
            <a:r>
              <a:rPr lang="en-US" altLang="it-IT" dirty="0"/>
              <a:t>La media </a:t>
            </a:r>
            <a:r>
              <a:rPr lang="en-US" altLang="it-IT" dirty="0" err="1"/>
              <a:t>dei</a:t>
            </a:r>
            <a:r>
              <a:rPr lang="en-US" altLang="it-IT" dirty="0"/>
              <a:t> </a:t>
            </a:r>
            <a:r>
              <a:rPr lang="en-US" altLang="it-IT" dirty="0" err="1"/>
              <a:t>voti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53263270"/>
      </p:ext>
    </p:extLst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CBA3FE-EA50-47D2-A3BB-9A10548372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it-IT"/>
              <a:t>The Pseudocode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61D63F0-EEFB-4DE4-9B01-DD425FBD5E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295400"/>
            <a:ext cx="7772400" cy="4876800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Char char=" "/>
            </a:pPr>
            <a:r>
              <a:rPr lang="en-US" altLang="it-IT" sz="2400"/>
              <a:t>&lt;total&gt; = 0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400"/>
              <a:t>&lt;grade_counter&gt; = 1</a:t>
            </a:r>
          </a:p>
          <a:p>
            <a:pPr>
              <a:buFont typeface="Monotype Sorts" pitchFamily="2" charset="2"/>
              <a:buChar char=" "/>
            </a:pPr>
            <a:endParaRPr lang="en-US" altLang="it-IT" sz="1000"/>
          </a:p>
          <a:p>
            <a:pPr>
              <a:buFont typeface="Monotype Sorts" pitchFamily="2" charset="2"/>
              <a:buChar char=" "/>
            </a:pPr>
            <a:r>
              <a:rPr lang="en-US" altLang="it-IT" sz="2400"/>
              <a:t>While  (&lt;grade_counter&gt; &lt;= 10)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400"/>
              <a:t> 	Display “Enter a grade: ”</a:t>
            </a:r>
            <a:br>
              <a:rPr lang="en-US" altLang="it-IT" sz="2400"/>
            </a:br>
            <a:r>
              <a:rPr lang="en-US" altLang="it-IT" sz="2400"/>
              <a:t>	Read &lt;grade&gt;</a:t>
            </a:r>
            <a:endParaRPr lang="en-US" altLang="it-IT"/>
          </a:p>
          <a:p>
            <a:pPr>
              <a:buFont typeface="Monotype Sorts" pitchFamily="2" charset="2"/>
              <a:buChar char=" "/>
            </a:pPr>
            <a:r>
              <a:rPr lang="en-US" altLang="it-IT" sz="2400"/>
              <a:t> 	&lt;total&gt; = &lt;total&gt; + &lt;grade&gt;</a:t>
            </a:r>
          </a:p>
          <a:p>
            <a:pPr lvl="1">
              <a:buFont typeface="Monotype Sorts" pitchFamily="2" charset="2"/>
              <a:buChar char=" "/>
            </a:pPr>
            <a:r>
              <a:rPr lang="en-US" altLang="it-IT" sz="2000"/>
              <a:t>  </a:t>
            </a:r>
            <a:r>
              <a:rPr lang="en-US" altLang="it-IT"/>
              <a:t>&lt;grade_counter&gt; = &lt;grade_counter&gt; + 1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400"/>
              <a:t>End_while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400"/>
              <a:t>&lt;average&gt; = &lt;total&gt; / 10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400"/>
              <a:t>Display “Class average is: “, &lt;average&gt;</a:t>
            </a:r>
          </a:p>
        </p:txBody>
      </p:sp>
    </p:spTree>
    <p:extLst>
      <p:ext uri="{BB962C8B-B14F-4D97-AF65-F5344CB8AC3E}">
        <p14:creationId xmlns:p14="http://schemas.microsoft.com/office/powerpoint/2010/main" val="3228226342"/>
      </p:ext>
    </p:extLst>
  </p:cSld>
  <p:clrMapOvr>
    <a:masterClrMapping/>
  </p:clrMapOvr>
  <p:transition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2246E9C-EC74-4F0A-A892-3F3FCF6DF5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219200"/>
            <a:ext cx="7772400" cy="50292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buFont typeface="Monotype Sorts" pitchFamily="2" charset="2"/>
              <a:buChar char=" "/>
            </a:pPr>
            <a:r>
              <a:rPr lang="en-US" altLang="it-IT" sz="2000"/>
              <a:t>#include &lt;stdio.h&gt;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000"/>
              <a:t>int main ( )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{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it-IT" sz="2000"/>
              <a:t> 	int  counter, grade, total, average ;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it-IT" sz="2000"/>
              <a:t> 	total = 0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 	counter = 1 ;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it-IT" sz="2000"/>
              <a:t> 	while ( counter &lt;= 10 )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 	{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it-IT" sz="2000"/>
              <a:t> 	     printf (“Enter a grade : “)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 	     scanf (“%d”, &amp;grade) ;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it-IT" sz="2000"/>
              <a:t> 	     total = total + grade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 	     counter = counter + 1 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it-IT" sz="2000"/>
              <a:t> 	}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it-IT" sz="2000"/>
              <a:t> 	average = total / 10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 	printf (“Class average is: %d\n”, average)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        return 0 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it-IT" sz="2000"/>
              <a:t>}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000"/>
              <a:t> 	    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CB38BFF-F6B9-4830-9E5E-9A1DE7B5D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it-IT"/>
              <a:t>The C Code</a:t>
            </a:r>
          </a:p>
        </p:txBody>
      </p:sp>
    </p:spTree>
    <p:extLst>
      <p:ext uri="{BB962C8B-B14F-4D97-AF65-F5344CB8AC3E}">
        <p14:creationId xmlns:p14="http://schemas.microsoft.com/office/powerpoint/2010/main" val="4257954056"/>
      </p:ext>
    </p:extLst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B176057-D85A-4F65-B0AF-C2E8A4B097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it-IT"/>
              <a:t>Versatile?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900B181-7624-44CB-84A1-D6E617B24B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8458200" cy="4114800"/>
          </a:xfrm>
          <a:noFill/>
          <a:ln/>
        </p:spPr>
        <p:txBody>
          <a:bodyPr/>
          <a:lstStyle/>
          <a:p>
            <a:r>
              <a:rPr lang="en-US" altLang="it-IT" dirty="0" err="1"/>
              <a:t>Quanto</a:t>
            </a:r>
            <a:r>
              <a:rPr lang="en-US" altLang="it-IT" dirty="0"/>
              <a:t> è versatile </a:t>
            </a:r>
            <a:r>
              <a:rPr lang="en-US" altLang="it-IT" dirty="0" err="1"/>
              <a:t>questo</a:t>
            </a:r>
            <a:r>
              <a:rPr lang="en-US" altLang="it-IT" dirty="0"/>
              <a:t> </a:t>
            </a:r>
            <a:r>
              <a:rPr lang="en-US" altLang="it-IT" dirty="0" err="1"/>
              <a:t>programma</a:t>
            </a:r>
            <a:r>
              <a:rPr lang="en-US" altLang="it-IT" dirty="0"/>
              <a:t>?</a:t>
            </a:r>
          </a:p>
          <a:p>
            <a:r>
              <a:rPr lang="en-US" altLang="it-IT" dirty="0" err="1"/>
              <a:t>Funziona</a:t>
            </a:r>
            <a:r>
              <a:rPr lang="en-US" altLang="it-IT" dirty="0"/>
              <a:t> solo con </a:t>
            </a:r>
            <a:r>
              <a:rPr lang="en-US" altLang="it-IT" dirty="0" err="1"/>
              <a:t>classi</a:t>
            </a:r>
            <a:r>
              <a:rPr lang="en-US" altLang="it-IT" dirty="0"/>
              <a:t> di 10 </a:t>
            </a:r>
            <a:r>
              <a:rPr lang="en-US" altLang="it-IT" dirty="0" err="1"/>
              <a:t>studenti</a:t>
            </a:r>
            <a:r>
              <a:rPr lang="en-US" altLang="it-IT" dirty="0"/>
              <a:t>.</a:t>
            </a:r>
          </a:p>
          <a:p>
            <a:r>
              <a:rPr lang="en-US" altLang="it-IT" dirty="0"/>
              <a:t>Ci </a:t>
            </a:r>
            <a:r>
              <a:rPr lang="en-US" altLang="it-IT" dirty="0" err="1"/>
              <a:t>piacerebbe</a:t>
            </a:r>
            <a:r>
              <a:rPr lang="en-US" altLang="it-IT" dirty="0"/>
              <a:t> </a:t>
            </a:r>
            <a:r>
              <a:rPr lang="en-US" altLang="it-IT" dirty="0" err="1"/>
              <a:t>che</a:t>
            </a:r>
            <a:r>
              <a:rPr lang="en-US" altLang="it-IT" dirty="0"/>
              <a:t> </a:t>
            </a:r>
            <a:r>
              <a:rPr lang="en-US" altLang="it-IT" dirty="0" err="1"/>
              <a:t>funzionasse</a:t>
            </a:r>
            <a:r>
              <a:rPr lang="en-US" altLang="it-IT" dirty="0"/>
              <a:t> con </a:t>
            </a:r>
            <a:r>
              <a:rPr lang="en-US" altLang="it-IT" dirty="0" err="1"/>
              <a:t>classi</a:t>
            </a:r>
            <a:r>
              <a:rPr lang="en-US" altLang="it-IT" dirty="0"/>
              <a:t> di n </a:t>
            </a:r>
            <a:r>
              <a:rPr lang="en-US" altLang="it-IT" dirty="0" err="1"/>
              <a:t>studenti</a:t>
            </a:r>
            <a:r>
              <a:rPr lang="en-US" altLang="it-IT" dirty="0"/>
              <a:t>.</a:t>
            </a:r>
          </a:p>
          <a:p>
            <a:r>
              <a:rPr lang="en-US" altLang="it-IT" dirty="0"/>
              <a:t>Un modo </a:t>
            </a:r>
            <a:r>
              <a:rPr lang="en-US" altLang="it-IT" dirty="0" err="1"/>
              <a:t>migliore</a:t>
            </a:r>
            <a:r>
              <a:rPr lang="en-US" altLang="it-IT" dirty="0"/>
              <a:t>:</a:t>
            </a:r>
          </a:p>
          <a:p>
            <a:pPr lvl="1"/>
            <a:r>
              <a:rPr lang="en-US" altLang="it-IT" dirty="0" err="1"/>
              <a:t>Chiedere</a:t>
            </a:r>
            <a:r>
              <a:rPr lang="en-US" altLang="it-IT" dirty="0"/>
              <a:t> </a:t>
            </a:r>
            <a:r>
              <a:rPr lang="en-US" altLang="it-IT" dirty="0" err="1"/>
              <a:t>all’utente</a:t>
            </a:r>
            <a:r>
              <a:rPr lang="en-US" altLang="it-IT" dirty="0"/>
              <a:t> </a:t>
            </a:r>
            <a:r>
              <a:rPr lang="en-US" altLang="it-IT" dirty="0" err="1"/>
              <a:t>quanti</a:t>
            </a:r>
            <a:r>
              <a:rPr lang="en-US" altLang="it-IT" dirty="0"/>
              <a:t> student ci </a:t>
            </a:r>
            <a:r>
              <a:rPr lang="en-US" altLang="it-IT" dirty="0" err="1"/>
              <a:t>sono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3113993862"/>
      </p:ext>
    </p:extLst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>
            <a:extLst>
              <a:ext uri="{FF2B5EF4-FFF2-40B4-BE49-F238E27FC236}">
                <a16:creationId xmlns:a16="http://schemas.microsoft.com/office/drawing/2014/main" id="{FB49EC8E-976A-467B-8FD0-FCBC20D12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/>
              <a:t>New Pseudocode</a:t>
            </a:r>
            <a:endParaRPr lang="en-US" altLang="it-IT" sz="2000"/>
          </a:p>
        </p:txBody>
      </p:sp>
      <p:sp>
        <p:nvSpPr>
          <p:cNvPr id="25603" name="Text Box 1027">
            <a:extLst>
              <a:ext uri="{FF2B5EF4-FFF2-40B4-BE49-F238E27FC236}">
                <a16:creationId xmlns:a16="http://schemas.microsoft.com/office/drawing/2014/main" id="{AF069650-B9BD-41EB-A115-C16930FA8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2069" y="2126396"/>
            <a:ext cx="8001000" cy="357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it-IT" dirty="0"/>
              <a:t>&lt;total&gt; = 0</a:t>
            </a:r>
          </a:p>
          <a:p>
            <a:pPr>
              <a:buFont typeface="Monotype Sorts" pitchFamily="2" charset="2"/>
              <a:buNone/>
            </a:pPr>
            <a:r>
              <a:rPr lang="en-US" altLang="it-IT" dirty="0"/>
              <a:t>&lt;</a:t>
            </a:r>
            <a:r>
              <a:rPr lang="en-US" altLang="it-IT" dirty="0" err="1"/>
              <a:t>grade_counter</a:t>
            </a:r>
            <a:r>
              <a:rPr lang="en-US" altLang="it-IT" dirty="0"/>
              <a:t>&gt; = 1</a:t>
            </a:r>
          </a:p>
          <a:p>
            <a:pPr>
              <a:buFont typeface="Monotype Sorts" pitchFamily="2" charset="2"/>
              <a:buNone/>
            </a:pPr>
            <a:endParaRPr lang="en-US" altLang="it-IT" sz="1000" dirty="0"/>
          </a:p>
          <a:p>
            <a:pPr>
              <a:buFont typeface="Monotype Sorts" pitchFamily="2" charset="2"/>
              <a:buNone/>
            </a:pPr>
            <a:r>
              <a:rPr lang="en-US" altLang="it-IT" b="1" dirty="0"/>
              <a:t>Display “Enter the number of students: “</a:t>
            </a:r>
          </a:p>
          <a:p>
            <a:pPr>
              <a:buFont typeface="Monotype Sorts" pitchFamily="2" charset="2"/>
              <a:buNone/>
            </a:pPr>
            <a:r>
              <a:rPr lang="en-US" altLang="it-IT" b="1" dirty="0"/>
              <a:t>Read &lt;</a:t>
            </a:r>
            <a:r>
              <a:rPr lang="en-US" altLang="it-IT" b="1" dirty="0" err="1"/>
              <a:t>num_students</a:t>
            </a:r>
            <a:r>
              <a:rPr lang="en-US" altLang="it-IT" b="1" dirty="0"/>
              <a:t>&gt;</a:t>
            </a:r>
            <a:endParaRPr lang="en-US" altLang="it-IT" dirty="0"/>
          </a:p>
          <a:p>
            <a:pPr>
              <a:buFont typeface="Monotype Sorts" pitchFamily="2" charset="2"/>
              <a:buNone/>
            </a:pPr>
            <a:r>
              <a:rPr lang="en-US" altLang="it-IT" dirty="0"/>
              <a:t>While  (&lt;</a:t>
            </a:r>
            <a:r>
              <a:rPr lang="en-US" altLang="it-IT" dirty="0" err="1"/>
              <a:t>grade_counter</a:t>
            </a:r>
            <a:r>
              <a:rPr lang="en-US" altLang="it-IT" dirty="0"/>
              <a:t>&gt;  &lt;=  </a:t>
            </a:r>
            <a:r>
              <a:rPr lang="en-US" altLang="it-IT" b="1" dirty="0"/>
              <a:t>&lt;</a:t>
            </a:r>
            <a:r>
              <a:rPr lang="en-US" altLang="it-IT" b="1" dirty="0" err="1"/>
              <a:t>num_students</a:t>
            </a:r>
            <a:r>
              <a:rPr lang="en-US" altLang="it-IT" b="1" dirty="0"/>
              <a:t>&gt;</a:t>
            </a:r>
            <a:r>
              <a:rPr lang="en-US" altLang="it-IT" dirty="0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altLang="it-IT" dirty="0"/>
              <a:t>     Display “Enter a grade: ”</a:t>
            </a:r>
            <a:br>
              <a:rPr lang="en-US" altLang="it-IT" dirty="0"/>
            </a:br>
            <a:r>
              <a:rPr lang="en-US" altLang="it-IT" dirty="0"/>
              <a:t>     Read &lt;grade&gt;</a:t>
            </a:r>
          </a:p>
          <a:p>
            <a:pPr>
              <a:buFont typeface="Monotype Sorts" pitchFamily="2" charset="2"/>
              <a:buNone/>
            </a:pPr>
            <a:r>
              <a:rPr lang="en-US" altLang="it-IT" dirty="0"/>
              <a:t>     &lt;total&gt; = &lt;total&gt; + &lt;grade&gt;</a:t>
            </a:r>
          </a:p>
          <a:p>
            <a:pPr lvl="1">
              <a:buFont typeface="Monotype Sorts" pitchFamily="2" charset="2"/>
              <a:buNone/>
            </a:pPr>
            <a:r>
              <a:rPr lang="en-US" altLang="it-IT" dirty="0"/>
              <a:t>&lt;</a:t>
            </a:r>
            <a:r>
              <a:rPr lang="en-US" altLang="it-IT" dirty="0" err="1"/>
              <a:t>grade_counter</a:t>
            </a:r>
            <a:r>
              <a:rPr lang="en-US" altLang="it-IT" dirty="0"/>
              <a:t>&gt; = &lt;</a:t>
            </a:r>
            <a:r>
              <a:rPr lang="en-US" altLang="it-IT" dirty="0" err="1"/>
              <a:t>grade_counter</a:t>
            </a:r>
            <a:r>
              <a:rPr lang="en-US" altLang="it-IT" dirty="0"/>
              <a:t>&gt; + 1</a:t>
            </a:r>
          </a:p>
          <a:p>
            <a:pPr>
              <a:buFont typeface="Monotype Sorts" pitchFamily="2" charset="2"/>
              <a:buNone/>
            </a:pPr>
            <a:r>
              <a:rPr lang="en-US" altLang="it-IT" dirty="0" err="1"/>
              <a:t>End_while</a:t>
            </a:r>
            <a:endParaRPr lang="en-US" altLang="it-IT" dirty="0"/>
          </a:p>
          <a:p>
            <a:pPr>
              <a:buFont typeface="Monotype Sorts" pitchFamily="2" charset="2"/>
              <a:buNone/>
            </a:pPr>
            <a:r>
              <a:rPr lang="en-US" altLang="it-IT" dirty="0"/>
              <a:t>&lt;average&gt; = &lt;total&gt; / </a:t>
            </a:r>
            <a:r>
              <a:rPr lang="en-US" altLang="it-IT" b="1" dirty="0"/>
              <a:t>&lt;</a:t>
            </a:r>
            <a:r>
              <a:rPr lang="en-US" altLang="it-IT" b="1" dirty="0" err="1"/>
              <a:t>num_students</a:t>
            </a:r>
            <a:r>
              <a:rPr lang="en-US" altLang="it-IT" b="1" dirty="0"/>
              <a:t>&gt;</a:t>
            </a:r>
            <a:endParaRPr lang="en-US" altLang="it-IT" dirty="0"/>
          </a:p>
          <a:p>
            <a:pPr>
              <a:buFont typeface="Monotype Sorts" pitchFamily="2" charset="2"/>
              <a:buNone/>
            </a:pPr>
            <a:r>
              <a:rPr lang="en-US" altLang="it-IT" dirty="0"/>
              <a:t>Display “Class average is: “, &lt;average&gt;</a:t>
            </a:r>
          </a:p>
        </p:txBody>
      </p:sp>
    </p:spTree>
    <p:extLst>
      <p:ext uri="{BB962C8B-B14F-4D97-AF65-F5344CB8AC3E}">
        <p14:creationId xmlns:p14="http://schemas.microsoft.com/office/powerpoint/2010/main" val="27175113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689E034-01B0-4F0B-A2DC-F47E5FF20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it-IT"/>
              <a:t>New C Code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8D83963-E2C2-4E6C-BB1D-8B7FB786FD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87416" y="1690688"/>
            <a:ext cx="7772400" cy="5257800"/>
          </a:xfrm>
          <a:noFill/>
          <a:ln/>
        </p:spPr>
        <p:txBody>
          <a:bodyPr>
            <a:normAutofit fontScale="92500" lnSpcReduction="20000"/>
          </a:bodyPr>
          <a:lstStyle/>
          <a:p>
            <a:pPr>
              <a:buFont typeface="Monotype Sorts" pitchFamily="2" charset="2"/>
              <a:buChar char=" "/>
            </a:pPr>
            <a:r>
              <a:rPr lang="en-US" altLang="it-IT" sz="2000" dirty="0"/>
              <a:t>#include &lt;</a:t>
            </a:r>
            <a:r>
              <a:rPr lang="en-US" altLang="it-IT" sz="2000" dirty="0" err="1"/>
              <a:t>stdio.h</a:t>
            </a:r>
            <a:r>
              <a:rPr lang="en-US" altLang="it-IT" sz="2000" dirty="0"/>
              <a:t>&gt;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000" dirty="0"/>
              <a:t>int main ( )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it-IT" sz="2000" dirty="0"/>
              <a:t>{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it-IT" sz="2000" dirty="0"/>
              <a:t> 	int  </a:t>
            </a:r>
            <a:r>
              <a:rPr lang="en-US" altLang="it-IT" sz="2000" b="1" dirty="0" err="1"/>
              <a:t>numStudents</a:t>
            </a:r>
            <a:r>
              <a:rPr lang="en-US" altLang="it-IT" sz="2000" dirty="0"/>
              <a:t>, counter, grade, total, average ;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it-IT" sz="2000" dirty="0"/>
              <a:t> 	total = 0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 dirty="0"/>
              <a:t> 	counter = 1 ; 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it-IT" sz="2000" dirty="0"/>
              <a:t>        </a:t>
            </a:r>
            <a:r>
              <a:rPr lang="en-US" altLang="it-IT" sz="2000" b="1" dirty="0" err="1"/>
              <a:t>printf</a:t>
            </a:r>
            <a:r>
              <a:rPr lang="en-US" altLang="it-IT" sz="2000" b="1" dirty="0"/>
              <a:t> (“</a:t>
            </a:r>
            <a:r>
              <a:rPr lang="en-US" altLang="it-IT" sz="2000" b="1" dirty="0" err="1"/>
              <a:t>Inserisci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il</a:t>
            </a:r>
            <a:r>
              <a:rPr lang="en-US" altLang="it-IT" sz="2000" b="1" dirty="0"/>
              <a:t> </a:t>
            </a:r>
            <a:r>
              <a:rPr lang="en-US" altLang="it-IT" sz="2000" b="1" dirty="0" err="1"/>
              <a:t>numero</a:t>
            </a:r>
            <a:r>
              <a:rPr lang="en-US" altLang="it-IT" sz="2000" b="1" dirty="0"/>
              <a:t> di </a:t>
            </a:r>
            <a:r>
              <a:rPr lang="en-US" altLang="it-IT" sz="2000" b="1" dirty="0" err="1"/>
              <a:t>studenti</a:t>
            </a:r>
            <a:r>
              <a:rPr lang="en-US" altLang="it-IT" sz="2000" b="1" dirty="0"/>
              <a:t>: “)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 b="1" dirty="0"/>
              <a:t>        </a:t>
            </a:r>
            <a:r>
              <a:rPr lang="en-US" altLang="it-IT" sz="2000" b="1" dirty="0" err="1"/>
              <a:t>scanf</a:t>
            </a:r>
            <a:r>
              <a:rPr lang="en-US" altLang="it-IT" sz="2000" b="1" dirty="0"/>
              <a:t> (“%d”, &amp;</a:t>
            </a:r>
            <a:r>
              <a:rPr lang="en-US" altLang="it-IT" sz="2000" b="1" dirty="0" err="1"/>
              <a:t>numStudents</a:t>
            </a:r>
            <a:r>
              <a:rPr lang="en-US" altLang="it-IT" sz="2000" b="1" dirty="0"/>
              <a:t>) ;</a:t>
            </a:r>
            <a:endParaRPr lang="en-US" altLang="it-IT" b="1" dirty="0"/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 dirty="0"/>
              <a:t> 	while ( counter &lt;= </a:t>
            </a:r>
            <a:r>
              <a:rPr lang="en-US" altLang="it-IT" sz="2000" b="1" dirty="0" err="1"/>
              <a:t>numStudents</a:t>
            </a:r>
            <a:r>
              <a:rPr lang="en-US" altLang="it-IT" sz="2000" dirty="0"/>
              <a:t>) {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 dirty="0"/>
              <a:t> 	     </a:t>
            </a:r>
            <a:r>
              <a:rPr lang="en-US" altLang="it-IT" sz="2000" dirty="0" err="1"/>
              <a:t>printf</a:t>
            </a:r>
            <a:r>
              <a:rPr lang="en-US" altLang="it-IT" sz="2000" dirty="0"/>
              <a:t> (“Enter a grade : “)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 dirty="0"/>
              <a:t> 	     </a:t>
            </a:r>
            <a:r>
              <a:rPr lang="en-US" altLang="it-IT" sz="2000" dirty="0" err="1"/>
              <a:t>scanf</a:t>
            </a:r>
            <a:r>
              <a:rPr lang="en-US" altLang="it-IT" sz="2000" dirty="0"/>
              <a:t> (“%d”, &amp;grade) ;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it-IT" sz="2000" dirty="0"/>
              <a:t> 	     total = total + grade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 dirty="0"/>
              <a:t> 	     counter = counter + 1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 dirty="0"/>
              <a:t> 	}</a:t>
            </a:r>
          </a:p>
          <a:p>
            <a:pPr>
              <a:lnSpc>
                <a:spcPct val="75000"/>
              </a:lnSpc>
              <a:spcBef>
                <a:spcPct val="50000"/>
              </a:spcBef>
              <a:buFont typeface="Monotype Sorts" pitchFamily="2" charset="2"/>
              <a:buChar char=" "/>
            </a:pPr>
            <a:r>
              <a:rPr lang="en-US" altLang="it-IT" sz="2000" dirty="0"/>
              <a:t> 	average = total / </a:t>
            </a:r>
            <a:r>
              <a:rPr lang="en-US" altLang="it-IT" sz="2000" b="1" dirty="0" err="1"/>
              <a:t>numStudents</a:t>
            </a:r>
            <a:r>
              <a:rPr lang="en-US" altLang="it-IT" sz="2000" dirty="0"/>
              <a:t>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 dirty="0"/>
              <a:t> 	</a:t>
            </a:r>
            <a:r>
              <a:rPr lang="en-US" altLang="it-IT" sz="2000" dirty="0" err="1"/>
              <a:t>printf</a:t>
            </a:r>
            <a:r>
              <a:rPr lang="en-US" altLang="it-IT" sz="2000" dirty="0"/>
              <a:t> (“Class average is: %d\n”, average)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 dirty="0"/>
              <a:t>        return 0 ;</a:t>
            </a:r>
          </a:p>
          <a:p>
            <a:pPr>
              <a:lnSpc>
                <a:spcPct val="75000"/>
              </a:lnSpc>
              <a:spcBef>
                <a:spcPct val="0"/>
              </a:spcBef>
              <a:buFont typeface="Monotype Sorts" pitchFamily="2" charset="2"/>
              <a:buChar char=" "/>
            </a:pPr>
            <a:r>
              <a:rPr lang="en-US" altLang="it-IT" sz="2000" dirty="0"/>
              <a:t>}</a:t>
            </a:r>
          </a:p>
          <a:p>
            <a:endParaRPr lang="en-US" altLang="it-IT" sz="2000" dirty="0"/>
          </a:p>
        </p:txBody>
      </p:sp>
    </p:spTree>
    <p:extLst>
      <p:ext uri="{BB962C8B-B14F-4D97-AF65-F5344CB8AC3E}">
        <p14:creationId xmlns:p14="http://schemas.microsoft.com/office/powerpoint/2010/main" val="748898483"/>
      </p:ext>
    </p:extLst>
  </p:cSld>
  <p:clrMapOvr>
    <a:masterClrMapping/>
  </p:clrMapOvr>
  <p:transition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8D5E107-EB82-4347-9793-8F34CCE82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it-IT" dirty="0" err="1"/>
              <a:t>Perchè</a:t>
            </a:r>
            <a:r>
              <a:rPr lang="en-US" altLang="it-IT" dirty="0"/>
              <a:t> </a:t>
            </a:r>
            <a:r>
              <a:rPr lang="en-US" altLang="it-IT" dirty="0" err="1"/>
              <a:t>sforzarsi</a:t>
            </a:r>
            <a:r>
              <a:rPr lang="en-US" altLang="it-IT" dirty="0"/>
              <a:t>?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082ABD4-96EA-4C5F-8FD5-BEE24021D3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67254" y="1690688"/>
            <a:ext cx="8839200" cy="5105400"/>
          </a:xfrm>
          <a:noFill/>
          <a:ln/>
        </p:spPr>
        <p:txBody>
          <a:bodyPr/>
          <a:lstStyle/>
          <a:p>
            <a:r>
              <a:rPr lang="en-US" altLang="it-IT" dirty="0" err="1"/>
              <a:t>Perchè</a:t>
            </a:r>
            <a:r>
              <a:rPr lang="en-US" altLang="it-IT" dirty="0"/>
              <a:t> </a:t>
            </a:r>
            <a:r>
              <a:rPr lang="en-US" altLang="it-IT" dirty="0" err="1"/>
              <a:t>scrivere</a:t>
            </a:r>
            <a:r>
              <a:rPr lang="en-US" altLang="it-IT" dirty="0"/>
              <a:t> </a:t>
            </a:r>
            <a:r>
              <a:rPr lang="en-US" altLang="it-IT" dirty="0" err="1"/>
              <a:t>programmi</a:t>
            </a:r>
            <a:r>
              <a:rPr lang="en-US" altLang="it-IT" dirty="0"/>
              <a:t>?</a:t>
            </a:r>
          </a:p>
          <a:p>
            <a:pPr lvl="1"/>
            <a:r>
              <a:rPr lang="en-US" altLang="it-IT" dirty="0"/>
              <a:t> </a:t>
            </a:r>
            <a:r>
              <a:rPr lang="en-US" altLang="it-IT" dirty="0" err="1"/>
              <a:t>così</a:t>
            </a:r>
            <a:r>
              <a:rPr lang="en-US" altLang="it-IT" dirty="0"/>
              <a:t> </a:t>
            </a:r>
            <a:r>
              <a:rPr lang="en-US" altLang="it-IT" dirty="0" err="1"/>
              <a:t>l’utente</a:t>
            </a:r>
            <a:r>
              <a:rPr lang="en-US" altLang="it-IT" dirty="0"/>
              <a:t> </a:t>
            </a:r>
            <a:r>
              <a:rPr lang="en-US" altLang="it-IT" dirty="0" err="1"/>
              <a:t>può</a:t>
            </a:r>
            <a:r>
              <a:rPr lang="en-US" altLang="it-IT" dirty="0"/>
              <a:t> </a:t>
            </a:r>
            <a:r>
              <a:rPr lang="en-US" altLang="it-IT" dirty="0" err="1"/>
              <a:t>realizzare</a:t>
            </a:r>
            <a:r>
              <a:rPr lang="en-US" altLang="it-IT" dirty="0"/>
              <a:t> </a:t>
            </a:r>
            <a:r>
              <a:rPr lang="en-US" altLang="it-IT" dirty="0" err="1"/>
              <a:t>dei</a:t>
            </a:r>
            <a:r>
              <a:rPr lang="en-US" altLang="it-IT" dirty="0"/>
              <a:t> task</a:t>
            </a:r>
          </a:p>
          <a:p>
            <a:r>
              <a:rPr lang="en-US" altLang="it-IT" dirty="0" err="1"/>
              <a:t>Più</a:t>
            </a:r>
            <a:r>
              <a:rPr lang="en-US" altLang="it-IT" dirty="0"/>
              <a:t> </a:t>
            </a:r>
            <a:r>
              <a:rPr lang="en-US" altLang="it-IT" dirty="0" err="1"/>
              <a:t>il</a:t>
            </a:r>
            <a:r>
              <a:rPr lang="en-US" altLang="it-IT" dirty="0"/>
              <a:t> </a:t>
            </a:r>
            <a:r>
              <a:rPr lang="en-US" altLang="it-IT" dirty="0" err="1"/>
              <a:t>programma</a:t>
            </a:r>
            <a:r>
              <a:rPr lang="en-US" altLang="it-IT" dirty="0"/>
              <a:t> è versatile, </a:t>
            </a:r>
            <a:r>
              <a:rPr lang="en-US" altLang="it-IT" dirty="0" err="1"/>
              <a:t>più</a:t>
            </a:r>
            <a:r>
              <a:rPr lang="en-US" altLang="it-IT" dirty="0"/>
              <a:t> è difficile </a:t>
            </a:r>
            <a:r>
              <a:rPr lang="en-US" altLang="it-IT" dirty="0" err="1"/>
              <a:t>scriverlo</a:t>
            </a:r>
            <a:r>
              <a:rPr lang="en-US" altLang="it-IT" dirty="0"/>
              <a:t>. Ma è </a:t>
            </a:r>
            <a:r>
              <a:rPr lang="en-US" altLang="it-IT" dirty="0" err="1"/>
              <a:t>più</a:t>
            </a:r>
            <a:r>
              <a:rPr lang="en-US" altLang="it-IT" dirty="0"/>
              <a:t> </a:t>
            </a:r>
            <a:r>
              <a:rPr lang="en-US" altLang="it-IT" dirty="0" err="1"/>
              <a:t>usabile</a:t>
            </a:r>
            <a:endParaRPr lang="en-US" altLang="it-IT" dirty="0"/>
          </a:p>
          <a:p>
            <a:r>
              <a:rPr lang="en-US" altLang="it-IT" dirty="0" err="1"/>
              <a:t>Più</a:t>
            </a:r>
            <a:r>
              <a:rPr lang="en-US" altLang="it-IT" dirty="0"/>
              <a:t> è </a:t>
            </a:r>
            <a:r>
              <a:rPr lang="en-US" altLang="it-IT" dirty="0" err="1"/>
              <a:t>complesso</a:t>
            </a:r>
            <a:r>
              <a:rPr lang="en-US" altLang="it-IT" dirty="0"/>
              <a:t> </a:t>
            </a:r>
            <a:r>
              <a:rPr lang="en-US" altLang="it-IT" dirty="0" err="1"/>
              <a:t>il</a:t>
            </a:r>
            <a:r>
              <a:rPr lang="en-US" altLang="it-IT" dirty="0"/>
              <a:t> task </a:t>
            </a:r>
            <a:r>
              <a:rPr lang="en-US" altLang="it-IT" dirty="0" err="1"/>
              <a:t>più</a:t>
            </a:r>
            <a:r>
              <a:rPr lang="en-US" altLang="it-IT" dirty="0"/>
              <a:t> è difficile </a:t>
            </a:r>
            <a:r>
              <a:rPr lang="en-US" altLang="it-IT" dirty="0" err="1"/>
              <a:t>scriverlo</a:t>
            </a:r>
            <a:r>
              <a:rPr lang="en-US" altLang="it-IT" dirty="0"/>
              <a:t>, ma è </a:t>
            </a:r>
            <a:r>
              <a:rPr lang="en-US" altLang="it-IT" dirty="0" err="1"/>
              <a:t>ciò</a:t>
            </a:r>
            <a:r>
              <a:rPr lang="en-US" altLang="it-IT" dirty="0"/>
              <a:t> </a:t>
            </a:r>
            <a:r>
              <a:rPr lang="en-US" altLang="it-IT" dirty="0" err="1"/>
              <a:t>che</a:t>
            </a:r>
            <a:r>
              <a:rPr lang="en-US" altLang="it-IT" dirty="0"/>
              <a:t> </a:t>
            </a:r>
            <a:r>
              <a:rPr lang="en-US" altLang="it-IT" dirty="0" err="1"/>
              <a:t>vuole</a:t>
            </a:r>
            <a:r>
              <a:rPr lang="en-US" altLang="it-IT" dirty="0"/>
              <a:t> </a:t>
            </a:r>
            <a:r>
              <a:rPr lang="en-US" altLang="it-IT" dirty="0" err="1"/>
              <a:t>l’utente</a:t>
            </a:r>
            <a:r>
              <a:rPr lang="en-US" altLang="it-IT" dirty="0"/>
              <a:t>. </a:t>
            </a:r>
          </a:p>
          <a:p>
            <a:r>
              <a:rPr lang="en-US" altLang="it-IT" dirty="0" err="1"/>
              <a:t>Bisogna</a:t>
            </a:r>
            <a:r>
              <a:rPr lang="en-US" altLang="it-IT" dirty="0"/>
              <a:t> </a:t>
            </a:r>
            <a:r>
              <a:rPr lang="en-US" altLang="it-IT" dirty="0" err="1"/>
              <a:t>sempre</a:t>
            </a:r>
            <a:r>
              <a:rPr lang="en-US" altLang="it-IT" dirty="0"/>
              <a:t> </a:t>
            </a:r>
            <a:r>
              <a:rPr lang="en-US" altLang="it-IT" dirty="0" err="1"/>
              <a:t>considerare</a:t>
            </a:r>
            <a:r>
              <a:rPr lang="en-US" altLang="it-IT" dirty="0"/>
              <a:t> </a:t>
            </a:r>
            <a:r>
              <a:rPr lang="en-US" altLang="it-IT" dirty="0" err="1"/>
              <a:t>l’utente</a:t>
            </a:r>
            <a:r>
              <a:rPr lang="en-US" altLang="it-IT" dirty="0"/>
              <a:t> prima.</a:t>
            </a:r>
          </a:p>
        </p:txBody>
      </p:sp>
    </p:spTree>
    <p:extLst>
      <p:ext uri="{BB962C8B-B14F-4D97-AF65-F5344CB8AC3E}">
        <p14:creationId xmlns:p14="http://schemas.microsoft.com/office/powerpoint/2010/main" val="119398059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906510-3D41-4EDD-9B6E-8313BF51E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Cosa stampa il seguente programma?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154496-3C16-4B7E-8584-377E65F95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i, j, k;</a:t>
            </a:r>
          </a:p>
          <a:p>
            <a:pPr marL="457200" lvl="1" indent="0">
              <a:buNone/>
            </a:pP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(i=1; i&lt;=5; i++){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(j=1; j&lt;=3;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457200" lvl="1" indent="0">
              <a:buNone/>
            </a:pPr>
            <a:r>
              <a:rPr lang="nn-NO" b="1" dirty="0">
                <a:latin typeface="Courier New" panose="02070309020205020404" pitchFamily="49" charset="0"/>
                <a:cs typeface="Courier New" panose="02070309020205020404" pitchFamily="49" charset="0"/>
              </a:rPr>
              <a:t>		for (k=1; k&lt;=4; k++)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("*");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("\n");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91436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01241B5-5ADD-482C-A19F-EE89E5460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it-IT" dirty="0" err="1"/>
              <a:t>Usare</a:t>
            </a:r>
            <a:r>
              <a:rPr lang="en-US" altLang="it-IT" dirty="0"/>
              <a:t> </a:t>
            </a:r>
            <a:r>
              <a:rPr lang="en-US" altLang="it-IT" dirty="0" err="1"/>
              <a:t>il</a:t>
            </a:r>
            <a:r>
              <a:rPr lang="en-US" altLang="it-IT" dirty="0"/>
              <a:t> </a:t>
            </a:r>
            <a:r>
              <a:rPr lang="en-US" altLang="it-IT" dirty="0" err="1"/>
              <a:t>valore</a:t>
            </a:r>
            <a:r>
              <a:rPr lang="en-US" altLang="it-IT" dirty="0"/>
              <a:t> </a:t>
            </a:r>
            <a:r>
              <a:rPr lang="en-US" altLang="it-IT" dirty="0" err="1"/>
              <a:t>sentinella</a:t>
            </a:r>
            <a:endParaRPr lang="en-US" altLang="it-IT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3EFD061-873A-4AFC-A68A-E0536A8E39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592" y="1676400"/>
            <a:ext cx="8382000" cy="5181600"/>
          </a:xfrm>
          <a:noFill/>
          <a:ln/>
        </p:spPr>
        <p:txBody>
          <a:bodyPr/>
          <a:lstStyle/>
          <a:p>
            <a:r>
              <a:rPr lang="en-US" altLang="it-IT" dirty="0"/>
              <a:t>Ci serve un </a:t>
            </a:r>
            <a:r>
              <a:rPr lang="en-US" altLang="it-IT" dirty="0" err="1"/>
              <a:t>valore</a:t>
            </a:r>
            <a:r>
              <a:rPr lang="en-US" altLang="it-IT" dirty="0"/>
              <a:t> </a:t>
            </a:r>
            <a:r>
              <a:rPr lang="en-US" altLang="it-IT" dirty="0" err="1"/>
              <a:t>che</a:t>
            </a:r>
            <a:r>
              <a:rPr lang="en-US" altLang="it-IT" dirty="0"/>
              <a:t> ci </a:t>
            </a:r>
            <a:r>
              <a:rPr lang="en-US" altLang="it-IT" dirty="0" err="1"/>
              <a:t>informi</a:t>
            </a:r>
            <a:r>
              <a:rPr lang="en-US" altLang="it-IT" dirty="0"/>
              <a:t> come </a:t>
            </a:r>
            <a:r>
              <a:rPr lang="en-US" altLang="it-IT" dirty="0" err="1"/>
              <a:t>prosegue</a:t>
            </a:r>
            <a:r>
              <a:rPr lang="en-US" altLang="it-IT" dirty="0"/>
              <a:t> la </a:t>
            </a:r>
            <a:r>
              <a:rPr lang="en-US" altLang="it-IT" dirty="0" err="1"/>
              <a:t>computazione</a:t>
            </a:r>
            <a:r>
              <a:rPr lang="en-US" altLang="it-IT" dirty="0"/>
              <a:t>. </a:t>
            </a:r>
            <a:r>
              <a:rPr lang="en-US" altLang="it-IT" dirty="0" err="1"/>
              <a:t>Questo</a:t>
            </a:r>
            <a:r>
              <a:rPr lang="en-US" altLang="it-IT" dirty="0"/>
              <a:t> </a:t>
            </a:r>
            <a:r>
              <a:rPr lang="en-US" altLang="it-IT" dirty="0" err="1"/>
              <a:t>valore</a:t>
            </a:r>
            <a:r>
              <a:rPr lang="en-US" altLang="it-IT" dirty="0"/>
              <a:t> </a:t>
            </a:r>
            <a:r>
              <a:rPr lang="en-US" altLang="it-IT" dirty="0" err="1"/>
              <a:t>speciale</a:t>
            </a:r>
            <a:r>
              <a:rPr lang="en-US" altLang="it-IT" dirty="0"/>
              <a:t> è </a:t>
            </a:r>
            <a:r>
              <a:rPr lang="en-US" altLang="it-IT" dirty="0" err="1"/>
              <a:t>chiamato</a:t>
            </a:r>
            <a:r>
              <a:rPr lang="en-US" altLang="it-IT" dirty="0"/>
              <a:t> </a:t>
            </a:r>
            <a:r>
              <a:rPr lang="en-US" altLang="it-IT" b="1" dirty="0"/>
              <a:t>sentinel</a:t>
            </a:r>
            <a:r>
              <a:rPr lang="en-US" altLang="it-IT" dirty="0"/>
              <a:t> </a:t>
            </a:r>
            <a:r>
              <a:rPr lang="en-US" altLang="it-IT" b="1" dirty="0"/>
              <a:t>value</a:t>
            </a:r>
            <a:r>
              <a:rPr lang="en-US" altLang="it-IT" dirty="0"/>
              <a:t>.</a:t>
            </a:r>
          </a:p>
          <a:p>
            <a:r>
              <a:rPr lang="en-US" altLang="it-IT" dirty="0" err="1"/>
              <a:t>Dobbiamo</a:t>
            </a:r>
            <a:r>
              <a:rPr lang="en-US" altLang="it-IT" dirty="0"/>
              <a:t> </a:t>
            </a:r>
            <a:r>
              <a:rPr lang="en-US" altLang="it-IT" dirty="0" err="1"/>
              <a:t>essere</a:t>
            </a:r>
            <a:r>
              <a:rPr lang="en-US" altLang="it-IT" dirty="0"/>
              <a:t> </a:t>
            </a:r>
            <a:r>
              <a:rPr lang="en-US" altLang="it-IT" dirty="0" err="1"/>
              <a:t>sicuri</a:t>
            </a:r>
            <a:r>
              <a:rPr lang="en-US" altLang="it-IT" dirty="0"/>
              <a:t> </a:t>
            </a:r>
            <a:r>
              <a:rPr lang="en-US" altLang="it-IT" dirty="0" err="1"/>
              <a:t>che</a:t>
            </a:r>
            <a:r>
              <a:rPr lang="en-US" altLang="it-IT" dirty="0"/>
              <a:t> </a:t>
            </a:r>
            <a:r>
              <a:rPr lang="en-US" altLang="it-IT" dirty="0" err="1"/>
              <a:t>il</a:t>
            </a:r>
            <a:r>
              <a:rPr lang="en-US" altLang="it-IT" dirty="0"/>
              <a:t> </a:t>
            </a:r>
            <a:r>
              <a:rPr lang="en-US" altLang="it-IT" dirty="0" err="1"/>
              <a:t>valore</a:t>
            </a:r>
            <a:r>
              <a:rPr lang="en-US" altLang="it-IT" dirty="0"/>
              <a:t> </a:t>
            </a:r>
            <a:r>
              <a:rPr lang="en-US" altLang="it-IT" dirty="0" err="1"/>
              <a:t>che</a:t>
            </a:r>
            <a:r>
              <a:rPr lang="en-US" altLang="it-IT" dirty="0"/>
              <a:t> </a:t>
            </a:r>
            <a:r>
              <a:rPr lang="en-US" altLang="it-IT" dirty="0" err="1"/>
              <a:t>scegliamo</a:t>
            </a:r>
            <a:r>
              <a:rPr lang="en-US" altLang="it-IT" dirty="0"/>
              <a:t> come </a:t>
            </a:r>
            <a:r>
              <a:rPr lang="en-US" altLang="it-IT" dirty="0" err="1"/>
              <a:t>sentinella</a:t>
            </a:r>
            <a:r>
              <a:rPr lang="en-US" altLang="it-IT" dirty="0"/>
              <a:t> non </a:t>
            </a:r>
            <a:r>
              <a:rPr lang="en-US" altLang="it-IT" dirty="0" err="1"/>
              <a:t>sia</a:t>
            </a:r>
            <a:r>
              <a:rPr lang="en-US" altLang="it-IT" dirty="0"/>
              <a:t> un </a:t>
            </a:r>
            <a:r>
              <a:rPr lang="en-US" altLang="it-IT" dirty="0" err="1"/>
              <a:t>valore</a:t>
            </a:r>
            <a:r>
              <a:rPr lang="en-US" altLang="it-IT" dirty="0"/>
              <a:t> </a:t>
            </a:r>
            <a:r>
              <a:rPr lang="en-US" altLang="it-IT" dirty="0" err="1"/>
              <a:t>lecito</a:t>
            </a:r>
            <a:r>
              <a:rPr lang="en-US" altLang="it-IT" dirty="0"/>
              <a:t>. Per </a:t>
            </a:r>
            <a:r>
              <a:rPr lang="en-US" altLang="it-IT" dirty="0" err="1"/>
              <a:t>esempio</a:t>
            </a:r>
            <a:r>
              <a:rPr lang="en-US" altLang="it-IT" dirty="0"/>
              <a:t> </a:t>
            </a:r>
            <a:r>
              <a:rPr lang="en-US" altLang="it-IT" dirty="0" err="1"/>
              <a:t>possiamo</a:t>
            </a:r>
            <a:r>
              <a:rPr lang="en-US" altLang="it-IT" dirty="0"/>
              <a:t> </a:t>
            </a:r>
            <a:r>
              <a:rPr lang="en-US" altLang="it-IT" dirty="0" err="1"/>
              <a:t>usare</a:t>
            </a:r>
            <a:r>
              <a:rPr lang="en-US" altLang="it-IT" dirty="0"/>
              <a:t> lo 0 </a:t>
            </a:r>
            <a:r>
              <a:rPr lang="en-US" altLang="it-IT" dirty="0" err="1"/>
              <a:t>che</a:t>
            </a:r>
            <a:r>
              <a:rPr lang="en-US" altLang="it-IT" dirty="0"/>
              <a:t> non è un </a:t>
            </a:r>
            <a:r>
              <a:rPr lang="en-US" altLang="it-IT" dirty="0" err="1"/>
              <a:t>valore</a:t>
            </a:r>
            <a:r>
              <a:rPr lang="en-US" altLang="it-IT" dirty="0"/>
              <a:t> </a:t>
            </a:r>
            <a:r>
              <a:rPr lang="en-US" altLang="it-IT" dirty="0" err="1"/>
              <a:t>ammesso</a:t>
            </a:r>
            <a:r>
              <a:rPr lang="en-US" altLang="it-IT" dirty="0"/>
              <a:t> come </a:t>
            </a:r>
            <a:r>
              <a:rPr lang="en-US" altLang="it-IT" dirty="0" err="1"/>
              <a:t>voto</a:t>
            </a:r>
            <a:r>
              <a:rPr lang="en-US" alt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22071401"/>
      </p:ext>
    </p:extLst>
  </p:cSld>
  <p:clrMapOvr>
    <a:masterClrMapping/>
  </p:clrMapOvr>
  <p:transition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9C433C40-51E5-41C8-8B2E-DD1E99059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it-IT"/>
              <a:t>The Priming Read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16D8981-7513-4A50-A97B-990750E612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3292" y="1477108"/>
            <a:ext cx="8229600" cy="5181600"/>
          </a:xfrm>
          <a:noFill/>
          <a:ln/>
        </p:spPr>
        <p:txBody>
          <a:bodyPr/>
          <a:lstStyle/>
          <a:p>
            <a:r>
              <a:rPr lang="en-US" altLang="it-IT" dirty="0" err="1"/>
              <a:t>Quando</a:t>
            </a:r>
            <a:r>
              <a:rPr lang="en-US" altLang="it-IT" dirty="0"/>
              <a:t> </a:t>
            </a:r>
            <a:r>
              <a:rPr lang="en-US" altLang="it-IT" dirty="0" err="1"/>
              <a:t>usiamo</a:t>
            </a:r>
            <a:r>
              <a:rPr lang="en-US" altLang="it-IT" dirty="0"/>
              <a:t> un </a:t>
            </a:r>
            <a:r>
              <a:rPr lang="en-US" altLang="it-IT" dirty="0" err="1"/>
              <a:t>valore</a:t>
            </a:r>
            <a:r>
              <a:rPr lang="en-US" altLang="it-IT" dirty="0"/>
              <a:t> </a:t>
            </a:r>
            <a:r>
              <a:rPr lang="en-US" altLang="it-IT" dirty="0" err="1"/>
              <a:t>sentinella</a:t>
            </a:r>
            <a:r>
              <a:rPr lang="en-US" altLang="it-IT" dirty="0"/>
              <a:t> per </a:t>
            </a:r>
            <a:r>
              <a:rPr lang="en-US" altLang="it-IT" dirty="0" err="1"/>
              <a:t>controllare</a:t>
            </a:r>
            <a:r>
              <a:rPr lang="en-US" altLang="it-IT" dirty="0"/>
              <a:t> un </a:t>
            </a:r>
            <a:r>
              <a:rPr lang="en-US" altLang="it-IT" dirty="0" err="1"/>
              <a:t>ciclo</a:t>
            </a:r>
            <a:r>
              <a:rPr lang="en-US" altLang="it-IT" dirty="0"/>
              <a:t> while, </a:t>
            </a:r>
            <a:r>
              <a:rPr lang="en-US" altLang="it-IT" dirty="0" err="1"/>
              <a:t>dobbiamo</a:t>
            </a:r>
            <a:r>
              <a:rPr lang="en-US" altLang="it-IT" dirty="0"/>
              <a:t> </a:t>
            </a:r>
            <a:r>
              <a:rPr lang="en-US" altLang="it-IT" dirty="0" err="1"/>
              <a:t>prendere</a:t>
            </a:r>
            <a:r>
              <a:rPr lang="en-US" altLang="it-IT" dirty="0"/>
              <a:t> </a:t>
            </a:r>
            <a:r>
              <a:rPr lang="en-US" altLang="it-IT" dirty="0" err="1"/>
              <a:t>il</a:t>
            </a:r>
            <a:r>
              <a:rPr lang="en-US" altLang="it-IT" dirty="0"/>
              <a:t> primo </a:t>
            </a:r>
            <a:r>
              <a:rPr lang="en-US" altLang="it-IT" dirty="0" err="1"/>
              <a:t>valore</a:t>
            </a:r>
            <a:r>
              <a:rPr lang="en-US" altLang="it-IT" dirty="0"/>
              <a:t> </a:t>
            </a:r>
            <a:r>
              <a:rPr lang="en-US" altLang="it-IT" dirty="0" err="1"/>
              <a:t>dall’utente</a:t>
            </a:r>
            <a:r>
              <a:rPr lang="en-US" altLang="it-IT" dirty="0"/>
              <a:t> prima </a:t>
            </a:r>
            <a:r>
              <a:rPr lang="en-US" altLang="it-IT" dirty="0" err="1"/>
              <a:t>che</a:t>
            </a:r>
            <a:r>
              <a:rPr lang="en-US" altLang="it-IT" dirty="0"/>
              <a:t> </a:t>
            </a:r>
            <a:r>
              <a:rPr lang="en-US" altLang="it-IT" dirty="0" err="1"/>
              <a:t>inizi</a:t>
            </a:r>
            <a:r>
              <a:rPr lang="en-US" altLang="it-IT" dirty="0"/>
              <a:t> </a:t>
            </a:r>
            <a:r>
              <a:rPr lang="en-US" altLang="it-IT" dirty="0" err="1"/>
              <a:t>il</a:t>
            </a:r>
            <a:r>
              <a:rPr lang="en-US" altLang="it-IT" dirty="0"/>
              <a:t> </a:t>
            </a:r>
            <a:r>
              <a:rPr lang="en-US" altLang="it-IT" dirty="0" err="1"/>
              <a:t>cilco</a:t>
            </a:r>
            <a:r>
              <a:rPr lang="en-US" altLang="it-IT" dirty="0"/>
              <a:t> </a:t>
            </a:r>
            <a:r>
              <a:rPr lang="en-US" altLang="it-IT" dirty="0" err="1"/>
              <a:t>così</a:t>
            </a:r>
            <a:r>
              <a:rPr lang="en-US" altLang="it-IT" dirty="0"/>
              <a:t> da </a:t>
            </a:r>
            <a:r>
              <a:rPr lang="en-US" altLang="it-IT" dirty="0" err="1"/>
              <a:t>testarlo</a:t>
            </a:r>
            <a:r>
              <a:rPr lang="en-US" altLang="it-IT" dirty="0"/>
              <a:t> e da </a:t>
            </a:r>
            <a:r>
              <a:rPr lang="en-US" altLang="it-IT" dirty="0" err="1"/>
              <a:t>iniziare</a:t>
            </a:r>
            <a:r>
              <a:rPr lang="en-US" altLang="it-IT" dirty="0"/>
              <a:t> </a:t>
            </a:r>
            <a:r>
              <a:rPr lang="en-US" altLang="it-IT" dirty="0" err="1"/>
              <a:t>il</a:t>
            </a:r>
            <a:r>
              <a:rPr lang="en-US" altLang="it-IT" dirty="0"/>
              <a:t> </a:t>
            </a:r>
            <a:r>
              <a:rPr lang="en-US" altLang="it-IT" dirty="0" err="1"/>
              <a:t>ciclo</a:t>
            </a:r>
            <a:r>
              <a:rPr lang="en-US" altLang="it-IT" dirty="0"/>
              <a:t>. </a:t>
            </a:r>
          </a:p>
          <a:p>
            <a:r>
              <a:rPr lang="en-US" altLang="it-IT" dirty="0"/>
              <a:t>Questa </a:t>
            </a:r>
            <a:r>
              <a:rPr lang="en-US" altLang="it-IT" dirty="0" err="1"/>
              <a:t>operazione</a:t>
            </a:r>
            <a:r>
              <a:rPr lang="en-US" altLang="it-IT" dirty="0"/>
              <a:t> è nota come una </a:t>
            </a:r>
            <a:r>
              <a:rPr lang="en-US" altLang="it-IT" b="1" dirty="0"/>
              <a:t>priming read</a:t>
            </a:r>
            <a:r>
              <a:rPr lang="en-US" alt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6963585"/>
      </p:ext>
    </p:extLst>
  </p:cSld>
  <p:clrMapOvr>
    <a:masterClrMapping/>
  </p:clrMapOvr>
  <p:transition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93C8562-3E0B-41AD-B03D-07A79D5F5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/>
              <a:t>New Pseudocode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2EE1FEDE-D88D-4213-A024-5B7BAAFDE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143000"/>
            <a:ext cx="8077200" cy="3570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it-IT"/>
              <a:t>&lt;total&gt; = 0</a:t>
            </a:r>
          </a:p>
          <a:p>
            <a:pPr>
              <a:buFont typeface="Monotype Sorts" pitchFamily="2" charset="2"/>
              <a:buNone/>
            </a:pPr>
            <a:r>
              <a:rPr lang="en-US" altLang="it-IT"/>
              <a:t>&lt;grade_counter&gt; = 1</a:t>
            </a:r>
          </a:p>
          <a:p>
            <a:pPr>
              <a:buFont typeface="Monotype Sorts" pitchFamily="2" charset="2"/>
              <a:buNone/>
            </a:pPr>
            <a:endParaRPr lang="en-US" altLang="it-IT" sz="1000"/>
          </a:p>
          <a:p>
            <a:pPr>
              <a:buFont typeface="Monotype Sorts" pitchFamily="2" charset="2"/>
              <a:buNone/>
            </a:pPr>
            <a:r>
              <a:rPr lang="en-US" altLang="it-IT" b="1"/>
              <a:t>Display “Enter a grade: “</a:t>
            </a:r>
          </a:p>
          <a:p>
            <a:pPr>
              <a:buFont typeface="Monotype Sorts" pitchFamily="2" charset="2"/>
              <a:buNone/>
            </a:pPr>
            <a:r>
              <a:rPr lang="en-US" altLang="it-IT" b="1"/>
              <a:t>Read &lt;grade&gt;</a:t>
            </a:r>
            <a:endParaRPr lang="en-US" altLang="it-IT"/>
          </a:p>
          <a:p>
            <a:pPr>
              <a:buFont typeface="Monotype Sorts" pitchFamily="2" charset="2"/>
              <a:buNone/>
            </a:pPr>
            <a:r>
              <a:rPr lang="en-US" altLang="it-IT"/>
              <a:t>While  ( </a:t>
            </a:r>
            <a:r>
              <a:rPr lang="en-US" altLang="it-IT" b="1"/>
              <a:t>&lt;grade&gt;  !=  -1</a:t>
            </a:r>
            <a:r>
              <a:rPr lang="en-US" altLang="it-IT"/>
              <a:t> )</a:t>
            </a:r>
          </a:p>
          <a:p>
            <a:pPr>
              <a:buFont typeface="Monotype Sorts" pitchFamily="2" charset="2"/>
              <a:buNone/>
            </a:pPr>
            <a:r>
              <a:rPr lang="en-US" altLang="it-IT"/>
              <a:t>     </a:t>
            </a:r>
            <a:r>
              <a:rPr lang="en-US" altLang="it-IT" b="1"/>
              <a:t>&lt;total&gt; = &lt;total&gt; + &lt;grade&gt;</a:t>
            </a:r>
          </a:p>
          <a:p>
            <a:pPr lvl="1">
              <a:buFont typeface="Monotype Sorts" pitchFamily="2" charset="2"/>
              <a:buNone/>
            </a:pPr>
            <a:r>
              <a:rPr lang="en-US" altLang="it-IT" b="1"/>
              <a:t>&lt;grade_counter&gt; = &lt;grade_counter&gt; + 1</a:t>
            </a:r>
          </a:p>
          <a:p>
            <a:pPr>
              <a:buFont typeface="Monotype Sorts" pitchFamily="2" charset="2"/>
              <a:buNone/>
            </a:pPr>
            <a:r>
              <a:rPr lang="en-US" altLang="it-IT" b="1"/>
              <a:t>     Display “Enter another grade: ”</a:t>
            </a:r>
            <a:br>
              <a:rPr lang="en-US" altLang="it-IT" b="1"/>
            </a:br>
            <a:r>
              <a:rPr lang="en-US" altLang="it-IT" b="1"/>
              <a:t>     Read &lt;grade&gt;</a:t>
            </a:r>
            <a:endParaRPr lang="en-US" altLang="it-IT"/>
          </a:p>
          <a:p>
            <a:pPr>
              <a:buFont typeface="Monotype Sorts" pitchFamily="2" charset="2"/>
              <a:buNone/>
            </a:pPr>
            <a:r>
              <a:rPr lang="en-US" altLang="it-IT"/>
              <a:t>End_while</a:t>
            </a:r>
          </a:p>
          <a:p>
            <a:pPr>
              <a:buFont typeface="Monotype Sorts" pitchFamily="2" charset="2"/>
              <a:buNone/>
            </a:pPr>
            <a:r>
              <a:rPr lang="en-US" altLang="it-IT"/>
              <a:t>&lt;average&gt; = &lt;total&gt; / </a:t>
            </a:r>
            <a:r>
              <a:rPr lang="en-US" altLang="it-IT" b="1"/>
              <a:t>&lt;grade_counter&gt;</a:t>
            </a:r>
            <a:endParaRPr lang="en-US" altLang="it-IT"/>
          </a:p>
          <a:p>
            <a:pPr>
              <a:buFont typeface="Monotype Sorts" pitchFamily="2" charset="2"/>
              <a:buNone/>
            </a:pPr>
            <a:r>
              <a:rPr lang="en-US" altLang="it-IT"/>
              <a:t>Display “Class average is: “, &lt;average&gt;</a:t>
            </a:r>
          </a:p>
        </p:txBody>
      </p:sp>
    </p:spTree>
    <p:extLst>
      <p:ext uri="{BB962C8B-B14F-4D97-AF65-F5344CB8AC3E}">
        <p14:creationId xmlns:p14="http://schemas.microsoft.com/office/powerpoint/2010/main" val="238571602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8728AC6-7F48-4ED9-BE7A-E255BDBE1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/>
              <a:t>New C Code</a:t>
            </a:r>
            <a:endParaRPr lang="en-US" altLang="it-IT" sz="2000"/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95BA89AF-ADDF-44F2-8F10-69CABF00A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219200"/>
            <a:ext cx="85344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it-IT" sz="2000" dirty="0"/>
              <a:t>#include &lt;</a:t>
            </a:r>
            <a:r>
              <a:rPr lang="en-US" altLang="it-IT" sz="2000" dirty="0" err="1"/>
              <a:t>stdio.h</a:t>
            </a:r>
            <a:r>
              <a:rPr lang="en-US" altLang="it-IT" sz="2000" dirty="0"/>
              <a:t>&gt;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int main ( )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{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int counter, grade, total, average ;</a:t>
            </a:r>
          </a:p>
          <a:p>
            <a:pPr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it-IT" sz="2000" dirty="0"/>
              <a:t>     total = 0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counter = 1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</a:t>
            </a:r>
            <a:r>
              <a:rPr lang="en-US" altLang="it-IT" sz="2000" b="1" dirty="0" err="1"/>
              <a:t>printf</a:t>
            </a:r>
            <a:r>
              <a:rPr lang="en-US" altLang="it-IT" sz="2000" b="1" dirty="0"/>
              <a:t>(“Enter a grade: “)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b="1" dirty="0"/>
              <a:t>     </a:t>
            </a:r>
            <a:r>
              <a:rPr lang="en-US" altLang="it-IT" sz="2000" b="1" dirty="0" err="1"/>
              <a:t>scanf</a:t>
            </a:r>
            <a:r>
              <a:rPr lang="en-US" altLang="it-IT" sz="2000" b="1" dirty="0"/>
              <a:t>(“%d”, &amp;grade)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while (</a:t>
            </a:r>
            <a:r>
              <a:rPr lang="en-US" altLang="it-IT" sz="2000" b="1" dirty="0"/>
              <a:t>grade != -1</a:t>
            </a:r>
            <a:r>
              <a:rPr lang="en-US" altLang="it-IT" sz="2000" dirty="0"/>
              <a:t>) {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     </a:t>
            </a:r>
            <a:r>
              <a:rPr lang="en-US" altLang="it-IT" sz="2000" b="1" dirty="0"/>
              <a:t>total = total + grade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b="1" dirty="0"/>
              <a:t>          counter = counter + 1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b="1" dirty="0"/>
              <a:t>          </a:t>
            </a:r>
            <a:r>
              <a:rPr lang="en-US" altLang="it-IT" sz="2000" b="1" dirty="0" err="1"/>
              <a:t>printf</a:t>
            </a:r>
            <a:r>
              <a:rPr lang="en-US" altLang="it-IT" sz="2000" b="1" dirty="0"/>
              <a:t>(“Enter another grade: “)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b="1" dirty="0"/>
              <a:t>          </a:t>
            </a:r>
            <a:r>
              <a:rPr lang="en-US" altLang="it-IT" sz="2000" b="1" dirty="0" err="1"/>
              <a:t>scanf</a:t>
            </a:r>
            <a:r>
              <a:rPr lang="en-US" altLang="it-IT" sz="2000" b="1" dirty="0"/>
              <a:t>(“%d”, &amp;grade) ;</a:t>
            </a:r>
            <a:endParaRPr lang="en-US" altLang="it-IT" sz="2000" dirty="0"/>
          </a:p>
          <a:p>
            <a:pPr>
              <a:lnSpc>
                <a:spcPct val="60000"/>
              </a:lnSpc>
              <a:buFont typeface="Monotype Sorts" pitchFamily="2" charset="2"/>
              <a:buNone/>
            </a:pPr>
            <a:r>
              <a:rPr lang="en-US" altLang="it-IT" sz="2000" dirty="0"/>
              <a:t>     }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it-IT" sz="2000" dirty="0"/>
              <a:t>     average = total / </a:t>
            </a:r>
            <a:r>
              <a:rPr lang="en-US" altLang="it-IT" sz="2000" b="1" dirty="0"/>
              <a:t>counter</a:t>
            </a:r>
            <a:r>
              <a:rPr lang="en-US" altLang="it-IT" sz="2000" dirty="0"/>
              <a:t>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</a:t>
            </a:r>
            <a:r>
              <a:rPr lang="en-US" altLang="it-IT" sz="2000" dirty="0" err="1"/>
              <a:t>printf</a:t>
            </a:r>
            <a:r>
              <a:rPr lang="en-US" altLang="it-IT" sz="2000" dirty="0"/>
              <a:t> (“Class average is: %d\n”, average)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return 0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8140726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>
            <a:extLst>
              <a:ext uri="{FF2B5EF4-FFF2-40B4-BE49-F238E27FC236}">
                <a16:creationId xmlns:a16="http://schemas.microsoft.com/office/drawing/2014/main" id="{46BF7569-6ADB-4690-99F4-F383F6FA84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/>
              <a:t>Final “Clean” C Code</a:t>
            </a:r>
            <a:endParaRPr lang="en-US" altLang="it-IT" sz="2000"/>
          </a:p>
        </p:txBody>
      </p:sp>
      <p:sp>
        <p:nvSpPr>
          <p:cNvPr id="30723" name="Text Box 1027">
            <a:extLst>
              <a:ext uri="{FF2B5EF4-FFF2-40B4-BE49-F238E27FC236}">
                <a16:creationId xmlns:a16="http://schemas.microsoft.com/office/drawing/2014/main" id="{36125B46-D50A-43D9-BE80-4D7466875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8124" y="1906711"/>
            <a:ext cx="8534400" cy="390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it-IT" sz="2000" dirty="0"/>
              <a:t>#include &lt;</a:t>
            </a:r>
            <a:r>
              <a:rPr lang="en-US" altLang="it-IT" sz="2000" dirty="0" err="1"/>
              <a:t>stdio.h</a:t>
            </a:r>
            <a:r>
              <a:rPr lang="en-US" altLang="it-IT" sz="2000" dirty="0"/>
              <a:t>&gt;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int main ( )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{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int counter ;     /* counts number of grades entered */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int grade ;        /* individual grade                            */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int total;           /* total of all grades                          */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int average ;    /* average grade                              */</a:t>
            </a:r>
          </a:p>
          <a:p>
            <a:pPr>
              <a:buFont typeface="Monotype Sorts" pitchFamily="2" charset="2"/>
              <a:buNone/>
            </a:pPr>
            <a:endParaRPr lang="en-US" altLang="it-IT" sz="2000" dirty="0"/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/* Initializations */</a:t>
            </a:r>
          </a:p>
          <a:p>
            <a:pPr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it-IT" sz="2000" dirty="0"/>
              <a:t>     total = 0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counter = 1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63271908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181C93D-D148-46FC-8612-670FF51095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/>
              <a:t>Final “Clean” C Code (con’t)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95BEF949-9566-4F21-8B4D-3C4458D4B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623" y="1491762"/>
            <a:ext cx="89154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it-IT" sz="2000" b="1" dirty="0"/>
              <a:t>    /* </a:t>
            </a:r>
            <a:r>
              <a:rPr lang="en-US" altLang="it-IT" sz="2000" dirty="0"/>
              <a:t>Get grades from user                                    */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/* Compute grade total and number of grades */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b="1" dirty="0"/>
              <a:t> </a:t>
            </a:r>
            <a:endParaRPr lang="en-US" altLang="it-IT" sz="1000" b="1" dirty="0"/>
          </a:p>
          <a:p>
            <a:pPr>
              <a:buFont typeface="Monotype Sorts" pitchFamily="2" charset="2"/>
              <a:buNone/>
            </a:pPr>
            <a:r>
              <a:rPr lang="en-US" altLang="it-IT" sz="2000" b="1" dirty="0"/>
              <a:t>    </a:t>
            </a:r>
            <a:r>
              <a:rPr lang="en-US" altLang="it-IT" sz="2000" dirty="0" err="1"/>
              <a:t>printf</a:t>
            </a:r>
            <a:r>
              <a:rPr lang="en-US" altLang="it-IT" sz="2000" dirty="0"/>
              <a:t>(“Enter a grade: “)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</a:t>
            </a:r>
            <a:r>
              <a:rPr lang="en-US" altLang="it-IT" sz="2000" dirty="0" err="1"/>
              <a:t>scanf</a:t>
            </a:r>
            <a:r>
              <a:rPr lang="en-US" altLang="it-IT" sz="2000" dirty="0"/>
              <a:t>(“%d”, &amp;grade)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while (grade != -1) {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     total = total + grade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     counter = counter + 1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     </a:t>
            </a:r>
            <a:r>
              <a:rPr lang="en-US" altLang="it-IT" sz="2000" dirty="0" err="1"/>
              <a:t>printf</a:t>
            </a:r>
            <a:r>
              <a:rPr lang="en-US" altLang="it-IT" sz="2000" dirty="0"/>
              <a:t>(“Enter another grade: “)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     </a:t>
            </a:r>
            <a:r>
              <a:rPr lang="en-US" altLang="it-IT" sz="2000" dirty="0" err="1"/>
              <a:t>scanf</a:t>
            </a:r>
            <a:r>
              <a:rPr lang="en-US" altLang="it-IT" sz="2000" dirty="0"/>
              <a:t>(“%d”, &amp;grade) ;</a:t>
            </a:r>
          </a:p>
          <a:p>
            <a:pPr>
              <a:lnSpc>
                <a:spcPct val="60000"/>
              </a:lnSpc>
              <a:buFont typeface="Monotype Sorts" pitchFamily="2" charset="2"/>
              <a:buNone/>
            </a:pPr>
            <a:r>
              <a:rPr lang="en-US" altLang="it-IT" sz="2000" dirty="0"/>
              <a:t>     }</a:t>
            </a:r>
          </a:p>
          <a:p>
            <a:pPr>
              <a:lnSpc>
                <a:spcPct val="60000"/>
              </a:lnSpc>
              <a:buFont typeface="Monotype Sorts" pitchFamily="2" charset="2"/>
              <a:buNone/>
            </a:pPr>
            <a:endParaRPr lang="en-US" altLang="it-IT" sz="2000" dirty="0"/>
          </a:p>
          <a:p>
            <a:pPr>
              <a:lnSpc>
                <a:spcPct val="60000"/>
              </a:lnSpc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it-IT" sz="2000" dirty="0"/>
              <a:t>     /* Compute and display the average grade */ 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 typeface="Monotype Sorts" pitchFamily="2" charset="2"/>
              <a:buNone/>
            </a:pPr>
            <a:endParaRPr lang="en-US" altLang="it-IT" sz="1000" dirty="0"/>
          </a:p>
          <a:p>
            <a:pPr>
              <a:lnSpc>
                <a:spcPct val="60000"/>
              </a:lnSpc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it-IT" sz="2000" dirty="0"/>
              <a:t>     average = total / counter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 </a:t>
            </a:r>
            <a:r>
              <a:rPr lang="en-US" altLang="it-IT" sz="2000" dirty="0" err="1"/>
              <a:t>printf</a:t>
            </a:r>
            <a:r>
              <a:rPr lang="en-US" altLang="it-IT" sz="2000" dirty="0"/>
              <a:t> (“Class average is: %d\n”, average)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    return 0 ;</a:t>
            </a:r>
          </a:p>
          <a:p>
            <a:pPr>
              <a:buFont typeface="Monotype Sorts" pitchFamily="2" charset="2"/>
              <a:buNone/>
            </a:pPr>
            <a:r>
              <a:rPr lang="en-US" altLang="it-IT" sz="2000" dirty="0"/>
              <a:t>}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132153546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6BD6C76-D62B-4C14-8496-6DF5AFDA50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8534400" cy="6096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it-IT"/>
              <a:t>Using  a while Loop to Check User Input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2E0F3F7-861B-4667-8386-44411DF17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143000"/>
            <a:ext cx="7772400" cy="52578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buFont typeface="Monotype Sorts" pitchFamily="2" charset="2"/>
              <a:buChar char=" "/>
            </a:pPr>
            <a:r>
              <a:rPr lang="en-US" altLang="it-IT" sz="2000"/>
              <a:t>#include &lt;stdio.h&gt;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000"/>
              <a:t>int main ( )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{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000"/>
              <a:t>     int number ;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000"/>
              <a:t>    printf (“Enter a positive integer :  “)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    scanf (“%d”, &amp;number) ;</a:t>
            </a:r>
          </a:p>
          <a:p>
            <a:pPr>
              <a:lnSpc>
                <a:spcPct val="125000"/>
              </a:lnSpc>
              <a:buFont typeface="Monotype Sorts" pitchFamily="2" charset="2"/>
              <a:buChar char=" "/>
            </a:pPr>
            <a:r>
              <a:rPr lang="en-US" altLang="it-IT" sz="2000"/>
              <a:t>     while ( number &lt;= 0 )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     {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 	   printf (“\nThat’s incorrect.  Try again.\n”) ;  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 	   printf (“Enter a positive integer:  “)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           scanf (“%d”, &amp;number) ;</a:t>
            </a:r>
          </a:p>
          <a:p>
            <a:pPr>
              <a:lnSpc>
                <a:spcPct val="75000"/>
              </a:lnSpc>
              <a:buFont typeface="Monotype Sorts" pitchFamily="2" charset="2"/>
              <a:buChar char=" "/>
            </a:pPr>
            <a:r>
              <a:rPr lang="en-US" altLang="it-IT" sz="2000"/>
              <a:t>     }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000"/>
              <a:t>     printf (“You entered: %d\n”, number) ;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000"/>
              <a:t>     return 0 ;</a:t>
            </a:r>
          </a:p>
          <a:p>
            <a:pPr>
              <a:buFont typeface="Monotype Sorts" pitchFamily="2" charset="2"/>
              <a:buChar char=" "/>
            </a:pPr>
            <a:r>
              <a:rPr lang="en-US" altLang="it-IT" sz="20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36991829"/>
      </p:ext>
    </p:extLst>
  </p:cSld>
  <p:clrMapOvr>
    <a:masterClrMapping/>
  </p:clrMapOvr>
  <p:transition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9597ED-028C-4664-83DB-430551198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Istruzioni Decisionali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72D67D-68F2-45AB-8FC9-524BFEBD0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endParaRPr lang="it-IT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-else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08EEEF39-DC1F-4114-9337-72B911D32021}"/>
              </a:ext>
            </a:extLst>
          </p:cNvPr>
          <p:cNvSpPr/>
          <p:nvPr/>
        </p:nvSpPr>
        <p:spPr>
          <a:xfrm>
            <a:off x="659423" y="2747963"/>
            <a:ext cx="2705100" cy="681037"/>
          </a:xfrm>
          <a:prstGeom prst="rect">
            <a:avLst/>
          </a:prstGeom>
          <a:solidFill>
            <a:schemeClr val="accent1">
              <a:alpha val="5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21672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433360-469F-48F8-9DF1-296BF7B23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Switch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BA7A2D-4CD9-4BEA-915F-F8793D28E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Struttura di scelta plurima che controlla se una espressione assume un valore all’interno di un certo insieme di </a:t>
            </a:r>
            <a:r>
              <a:rPr lang="it-IT" b="1" dirty="0"/>
              <a:t>costanti </a:t>
            </a:r>
            <a:r>
              <a:rPr lang="it-IT" dirty="0"/>
              <a:t>e si comporta di conseguenza</a:t>
            </a:r>
          </a:p>
        </p:txBody>
      </p:sp>
    </p:spTree>
    <p:extLst>
      <p:ext uri="{BB962C8B-B14F-4D97-AF65-F5344CB8AC3E}">
        <p14:creationId xmlns:p14="http://schemas.microsoft.com/office/powerpoint/2010/main" val="385901964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1B74AC-30E8-445F-AEA3-7018FF6E5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Switch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71B1823-103C-4EAB-98FB-FCCF41187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0" y="2329666"/>
            <a:ext cx="7205700" cy="406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324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15B32B-6CC9-45ED-AD2F-FA82EDDB0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AE2534D-2587-4912-819F-4D983CA19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832" y="2526159"/>
            <a:ext cx="5249408" cy="2774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38548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479493-DD1E-4635-9FE9-DB30C01ED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Switch: sintassi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2CE43D-81E2-4E89-99C4-D69224068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CC94A6C-86B7-487B-8F1A-BBFF5981F4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237" y="2585450"/>
            <a:ext cx="6999525" cy="2943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76536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EDDB7C-DA4A-4FCA-97A8-3D1BE2DD4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Switch: semantica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6325CC-EDCF-4B89-A334-FC454F022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Valuta </a:t>
            </a:r>
            <a:r>
              <a:rPr lang="it-IT" b="1" dirty="0"/>
              <a:t>espressione</a:t>
            </a:r>
          </a:p>
          <a:p>
            <a:r>
              <a:rPr lang="it-IT" dirty="0"/>
              <a:t>se ha valore </a:t>
            </a:r>
            <a:r>
              <a:rPr lang="it-IT" b="1" dirty="0"/>
              <a:t>costante1 </a:t>
            </a:r>
            <a:r>
              <a:rPr lang="it-IT" dirty="0"/>
              <a:t>esegui </a:t>
            </a:r>
            <a:r>
              <a:rPr lang="it-IT" b="1" dirty="0"/>
              <a:t>sequenza_di_istruzione1</a:t>
            </a:r>
            <a:r>
              <a:rPr lang="it-IT" dirty="0"/>
              <a:t>; break</a:t>
            </a:r>
          </a:p>
          <a:p>
            <a:r>
              <a:rPr lang="it-IT" dirty="0"/>
              <a:t>se ha valore </a:t>
            </a:r>
            <a:r>
              <a:rPr lang="it-IT" b="1" dirty="0"/>
              <a:t>costante2 </a:t>
            </a:r>
            <a:r>
              <a:rPr lang="it-IT" dirty="0"/>
              <a:t>esegui </a:t>
            </a:r>
            <a:r>
              <a:rPr lang="it-IT" b="1" dirty="0"/>
              <a:t>sequenza_di_istruzione2</a:t>
            </a:r>
            <a:r>
              <a:rPr lang="it-IT" dirty="0"/>
              <a:t>; break</a:t>
            </a:r>
          </a:p>
          <a:p>
            <a:r>
              <a:rPr lang="it-IT" dirty="0"/>
              <a:t>…</a:t>
            </a:r>
          </a:p>
          <a:p>
            <a:r>
              <a:rPr lang="it-IT" dirty="0"/>
              <a:t>se ha valore </a:t>
            </a:r>
            <a:r>
              <a:rPr lang="it-IT" b="1" dirty="0" err="1"/>
              <a:t>costanteN</a:t>
            </a:r>
            <a:r>
              <a:rPr lang="it-IT" b="1" dirty="0"/>
              <a:t> </a:t>
            </a:r>
            <a:r>
              <a:rPr lang="it-IT" dirty="0"/>
              <a:t>esegui </a:t>
            </a:r>
            <a:r>
              <a:rPr lang="it-IT" b="1" dirty="0" err="1"/>
              <a:t>sequenza_di_istruzioneN;</a:t>
            </a:r>
            <a:r>
              <a:rPr lang="it-IT" dirty="0" err="1"/>
              <a:t>break</a:t>
            </a:r>
            <a:endParaRPr lang="it-IT" dirty="0"/>
          </a:p>
          <a:p>
            <a:r>
              <a:rPr lang="it-IT" dirty="0"/>
              <a:t>altrimenti (se il valore di </a:t>
            </a:r>
            <a:r>
              <a:rPr lang="it-IT" b="1" dirty="0"/>
              <a:t>espressione </a:t>
            </a:r>
            <a:r>
              <a:rPr lang="it-IT" dirty="0"/>
              <a:t>è</a:t>
            </a:r>
          </a:p>
          <a:p>
            <a:r>
              <a:rPr lang="it-IT" dirty="0"/>
              <a:t>diverso da </a:t>
            </a:r>
            <a:r>
              <a:rPr lang="it-IT" b="1" dirty="0"/>
              <a:t>costante1 ,..., </a:t>
            </a:r>
            <a:r>
              <a:rPr lang="it-IT" b="1" dirty="0" err="1"/>
              <a:t>costanteN</a:t>
            </a:r>
            <a:r>
              <a:rPr lang="it-IT" b="1" dirty="0"/>
              <a:t> </a:t>
            </a:r>
            <a:r>
              <a:rPr lang="it-IT" dirty="0"/>
              <a:t>) esegui</a:t>
            </a:r>
          </a:p>
          <a:p>
            <a:r>
              <a:rPr lang="it-IT" b="1" dirty="0" err="1"/>
              <a:t>sequenza_di_istruzioneDefault;break</a:t>
            </a:r>
            <a:r>
              <a:rPr lang="it-IT" b="1" dirty="0"/>
              <a:t> </a:t>
            </a:r>
            <a:r>
              <a:rPr lang="it-IT" dirty="0"/>
              <a:t>(opzionale)</a:t>
            </a:r>
          </a:p>
        </p:txBody>
      </p:sp>
    </p:spTree>
    <p:extLst>
      <p:ext uri="{BB962C8B-B14F-4D97-AF65-F5344CB8AC3E}">
        <p14:creationId xmlns:p14="http://schemas.microsoft.com/office/powerpoint/2010/main" val="1171756039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9BDE14-DEE1-4B4B-BB98-003F7231F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9431E6-D706-41E1-B067-49F7EBFA8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1: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("*\n"); break;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2: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("**\n"); break;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3: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("***\n");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("!\n"); break;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84488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08190D-636A-421C-B576-8E6C90E78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03EB9E-3B76-4393-83CB-3183632E1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Valori ammessi come possibili scelte devono essere costanti</a:t>
            </a:r>
          </a:p>
        </p:txBody>
      </p:sp>
    </p:spTree>
    <p:extLst>
      <p:ext uri="{BB962C8B-B14F-4D97-AF65-F5344CB8AC3E}">
        <p14:creationId xmlns:p14="http://schemas.microsoft.com/office/powerpoint/2010/main" val="233899674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129B9A-92E3-4F3E-8F6D-CA31E1256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2C78F0-B291-4872-B36B-34450E4D8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b="1" dirty="0"/>
              <a:t>#include&lt;</a:t>
            </a:r>
            <a:r>
              <a:rPr lang="it-IT" b="1" dirty="0" err="1"/>
              <a:t>stdio.h</a:t>
            </a:r>
            <a:r>
              <a:rPr lang="it-IT" b="1" dirty="0"/>
              <a:t>&gt;</a:t>
            </a:r>
          </a:p>
          <a:p>
            <a:pPr marL="0" indent="0">
              <a:buNone/>
            </a:pPr>
            <a:r>
              <a:rPr lang="it-IT" b="1" dirty="0" err="1"/>
              <a:t>main</a:t>
            </a:r>
            <a:r>
              <a:rPr lang="it-IT" b="1" dirty="0"/>
              <a:t>()</a:t>
            </a:r>
          </a:p>
          <a:p>
            <a:pPr marL="0" indent="0">
              <a:buNone/>
            </a:pPr>
            <a:r>
              <a:rPr lang="it-IT" b="1" dirty="0"/>
              <a:t>{</a:t>
            </a:r>
          </a:p>
          <a:p>
            <a:pPr marL="457200" lvl="1" indent="0">
              <a:buNone/>
            </a:pP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num</a:t>
            </a:r>
            <a:r>
              <a:rPr lang="it-IT" b="1" dirty="0"/>
              <a:t>;</a:t>
            </a:r>
          </a:p>
          <a:p>
            <a:pPr marL="457200" lvl="1" indent="0">
              <a:buNone/>
            </a:pPr>
            <a:r>
              <a:rPr lang="it-IT" b="1" dirty="0" err="1"/>
              <a:t>int</a:t>
            </a:r>
            <a:r>
              <a:rPr lang="it-IT" b="1" dirty="0"/>
              <a:t> uno=1;</a:t>
            </a:r>
          </a:p>
          <a:p>
            <a:pPr marL="457200" lvl="1" indent="0">
              <a:buNone/>
            </a:pPr>
            <a:r>
              <a:rPr lang="it-IT" b="1" dirty="0" err="1"/>
              <a:t>int</a:t>
            </a:r>
            <a:r>
              <a:rPr lang="it-IT" b="1" dirty="0"/>
              <a:t> due=2;</a:t>
            </a:r>
          </a:p>
          <a:p>
            <a:pPr marL="457200" lvl="1" indent="0">
              <a:buNone/>
            </a:pPr>
            <a:r>
              <a:rPr lang="it-IT" b="1" dirty="0" err="1"/>
              <a:t>scanf</a:t>
            </a:r>
            <a:r>
              <a:rPr lang="it-IT" b="1" dirty="0"/>
              <a:t>("%d", &amp;</a:t>
            </a:r>
            <a:r>
              <a:rPr lang="it-IT" b="1" dirty="0" err="1"/>
              <a:t>num</a:t>
            </a:r>
            <a:r>
              <a:rPr lang="it-IT" b="1" dirty="0"/>
              <a:t>);</a:t>
            </a:r>
          </a:p>
          <a:p>
            <a:pPr marL="457200" lvl="1" indent="0">
              <a:buNone/>
            </a:pPr>
            <a:r>
              <a:rPr lang="it-IT" b="1" dirty="0"/>
              <a:t>switch (</a:t>
            </a:r>
            <a:r>
              <a:rPr lang="it-IT" b="1" dirty="0" err="1"/>
              <a:t>num</a:t>
            </a:r>
            <a:r>
              <a:rPr lang="it-IT" b="1" dirty="0"/>
              <a:t>) {</a:t>
            </a:r>
          </a:p>
          <a:p>
            <a:pPr marL="914400" lvl="2" indent="0">
              <a:buNone/>
            </a:pPr>
            <a:r>
              <a:rPr lang="it-IT" b="1" dirty="0"/>
              <a:t>case uno: </a:t>
            </a:r>
            <a:r>
              <a:rPr lang="it-IT" b="1" dirty="0" err="1"/>
              <a:t>printf</a:t>
            </a:r>
            <a:r>
              <a:rPr lang="it-IT" b="1" dirty="0"/>
              <a:t>("pippo1\n"); break;</a:t>
            </a:r>
          </a:p>
          <a:p>
            <a:pPr marL="914400" lvl="2" indent="0">
              <a:buNone/>
            </a:pPr>
            <a:r>
              <a:rPr lang="en-US" b="1" dirty="0"/>
              <a:t>case due: </a:t>
            </a:r>
            <a:r>
              <a:rPr lang="en-US" b="1" dirty="0" err="1"/>
              <a:t>printf</a:t>
            </a:r>
            <a:r>
              <a:rPr lang="en-US" b="1" dirty="0"/>
              <a:t>("pippo2\n"); break;</a:t>
            </a:r>
          </a:p>
          <a:p>
            <a:pPr marL="914400" lvl="2" indent="0">
              <a:buNone/>
            </a:pPr>
            <a:r>
              <a:rPr lang="pt-BR" b="1" dirty="0"/>
              <a:t>default: printf("pippo_default\n");</a:t>
            </a:r>
          </a:p>
          <a:p>
            <a:pPr marL="0" indent="0">
              <a:buNone/>
            </a:pPr>
            <a:r>
              <a:rPr lang="it-IT" b="1" dirty="0"/>
              <a:t>      }</a:t>
            </a:r>
          </a:p>
          <a:p>
            <a:pPr marL="0" indent="0">
              <a:buNone/>
            </a:pPr>
            <a:r>
              <a:rPr lang="it-IT" b="1" dirty="0"/>
              <a:t>}</a:t>
            </a:r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36135D6-63C9-4128-B1B6-469C2ACA0BE2}"/>
              </a:ext>
            </a:extLst>
          </p:cNvPr>
          <p:cNvSpPr/>
          <p:nvPr/>
        </p:nvSpPr>
        <p:spPr>
          <a:xfrm>
            <a:off x="1784838" y="4308231"/>
            <a:ext cx="3402624" cy="51874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6EFF3FF-0C29-48BB-B45F-C44D4439DA46}"/>
              </a:ext>
            </a:extLst>
          </p:cNvPr>
          <p:cNvSpPr txBox="1"/>
          <p:nvPr/>
        </p:nvSpPr>
        <p:spPr>
          <a:xfrm>
            <a:off x="7115175" y="4382938"/>
            <a:ext cx="3019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ERRORE: Valori non costanti</a:t>
            </a:r>
          </a:p>
        </p:txBody>
      </p:sp>
    </p:spTree>
    <p:extLst>
      <p:ext uri="{BB962C8B-B14F-4D97-AF65-F5344CB8AC3E}">
        <p14:creationId xmlns:p14="http://schemas.microsoft.com/office/powerpoint/2010/main" val="290277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EB526D-AF2A-46CC-8541-1D78BB68E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8B3391-D811-4C75-B7D5-A69905E1B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break </a:t>
            </a:r>
            <a:r>
              <a:rPr lang="it-IT" dirty="0"/>
              <a:t>non è strettamente indispensabile.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Se non è presente viene eseguita sequenzialmente ogni istruzione a partire dal </a:t>
            </a:r>
            <a:r>
              <a:rPr lang="it-IT" b="1" dirty="0"/>
              <a:t>case </a:t>
            </a:r>
            <a:r>
              <a:rPr lang="it-IT" dirty="0"/>
              <a:t>che è stato raggiunto</a:t>
            </a:r>
          </a:p>
        </p:txBody>
      </p:sp>
    </p:spTree>
    <p:extLst>
      <p:ext uri="{BB962C8B-B14F-4D97-AF65-F5344CB8AC3E}">
        <p14:creationId xmlns:p14="http://schemas.microsoft.com/office/powerpoint/2010/main" val="898950430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CEF703-27BE-4D9C-9ECB-C5EFE3E86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 senza 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382217-865B-4BF1-8A99-193F94BEF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#include&lt;</a:t>
            </a:r>
            <a:r>
              <a:rPr lang="it-IT" b="1" dirty="0" err="1"/>
              <a:t>stdio.h</a:t>
            </a:r>
            <a:r>
              <a:rPr lang="it-IT" b="1" dirty="0"/>
              <a:t>&gt;</a:t>
            </a:r>
          </a:p>
          <a:p>
            <a:pPr marL="0" indent="0">
              <a:buNone/>
            </a:pPr>
            <a:r>
              <a:rPr lang="it-IT" b="1" dirty="0" err="1"/>
              <a:t>main</a:t>
            </a:r>
            <a:r>
              <a:rPr lang="it-IT" b="1" dirty="0"/>
              <a:t>()</a:t>
            </a:r>
          </a:p>
          <a:p>
            <a:pPr marL="0" indent="0">
              <a:buNone/>
            </a:pPr>
            <a:r>
              <a:rPr lang="it-IT" b="1" dirty="0"/>
              <a:t>{</a:t>
            </a:r>
          </a:p>
          <a:p>
            <a:pPr marL="457200" lvl="1" indent="0">
              <a:buNone/>
            </a:pP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/>
              <a:t>num</a:t>
            </a:r>
            <a:r>
              <a:rPr lang="it-IT" b="1" dirty="0"/>
              <a:t>;</a:t>
            </a:r>
          </a:p>
          <a:p>
            <a:pPr marL="457200" lvl="1" indent="0">
              <a:buNone/>
            </a:pPr>
            <a:r>
              <a:rPr lang="it-IT" b="1" dirty="0" err="1"/>
              <a:t>scanf</a:t>
            </a:r>
            <a:r>
              <a:rPr lang="it-IT" b="1" dirty="0"/>
              <a:t>("%d", &amp;</a:t>
            </a:r>
            <a:r>
              <a:rPr lang="it-IT" b="1" dirty="0" err="1"/>
              <a:t>num</a:t>
            </a:r>
            <a:r>
              <a:rPr lang="it-IT" b="1" dirty="0"/>
              <a:t>);</a:t>
            </a:r>
          </a:p>
          <a:p>
            <a:pPr marL="457200" lvl="1" indent="0">
              <a:buNone/>
            </a:pPr>
            <a:r>
              <a:rPr lang="it-IT" b="1" dirty="0"/>
              <a:t>switch (</a:t>
            </a:r>
            <a:r>
              <a:rPr lang="it-IT" b="1" dirty="0" err="1"/>
              <a:t>num</a:t>
            </a:r>
            <a:r>
              <a:rPr lang="it-IT" b="1" dirty="0"/>
              <a:t>) {</a:t>
            </a:r>
          </a:p>
          <a:p>
            <a:pPr marL="914400" lvl="2" indent="0">
              <a:buNone/>
            </a:pPr>
            <a:r>
              <a:rPr lang="it-IT" b="1" dirty="0"/>
              <a:t>case 1: </a:t>
            </a:r>
            <a:r>
              <a:rPr lang="it-IT" b="1" dirty="0" err="1"/>
              <a:t>printf</a:t>
            </a:r>
            <a:r>
              <a:rPr lang="it-IT" b="1" dirty="0"/>
              <a:t>("*\n");</a:t>
            </a:r>
          </a:p>
          <a:p>
            <a:pPr marL="914400" lvl="2" indent="0">
              <a:buNone/>
            </a:pPr>
            <a:r>
              <a:rPr lang="it-IT" b="1" dirty="0"/>
              <a:t>case 2: </a:t>
            </a:r>
            <a:r>
              <a:rPr lang="it-IT" b="1" dirty="0" err="1"/>
              <a:t>printf</a:t>
            </a:r>
            <a:r>
              <a:rPr lang="it-IT" b="1" dirty="0"/>
              <a:t>("**\n");</a:t>
            </a:r>
          </a:p>
          <a:p>
            <a:pPr marL="914400" lvl="2" indent="0">
              <a:buNone/>
            </a:pPr>
            <a:r>
              <a:rPr lang="it-IT" b="1" dirty="0"/>
              <a:t>case 3: </a:t>
            </a:r>
            <a:r>
              <a:rPr lang="it-IT" b="1" dirty="0" err="1"/>
              <a:t>printf</a:t>
            </a:r>
            <a:r>
              <a:rPr lang="it-IT" b="1" dirty="0"/>
              <a:t>("***\n");</a:t>
            </a:r>
          </a:p>
          <a:p>
            <a:pPr marL="914400" lvl="2" indent="0">
              <a:buNone/>
            </a:pPr>
            <a:r>
              <a:rPr lang="it-IT" b="1" dirty="0"/>
              <a:t>default: </a:t>
            </a:r>
            <a:r>
              <a:rPr lang="it-IT" b="1" dirty="0" err="1"/>
              <a:t>printf</a:t>
            </a:r>
            <a:r>
              <a:rPr lang="it-IT" b="1" dirty="0"/>
              <a:t>("!\n");</a:t>
            </a:r>
          </a:p>
          <a:p>
            <a:pPr marL="0" indent="0">
              <a:buNone/>
            </a:pPr>
            <a:r>
              <a:rPr lang="it-IT" b="1" dirty="0"/>
              <a:t>	}</a:t>
            </a:r>
          </a:p>
          <a:p>
            <a:pPr marL="0" indent="0">
              <a:buNone/>
            </a:pPr>
            <a:r>
              <a:rPr lang="it-IT" b="1" dirty="0"/>
              <a:t>}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02445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BCCF37-90A2-47EB-9C56-5DFA0DCDB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Un altro 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8AE4C3-9A66-49F6-A32D-789122731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690688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car;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("%c", &amp;car);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 (car) {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'a': case 'e': case '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':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'o': case 'u':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("Vocale minuscola\n"); break;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'A': case 'E': case 'I':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'O': case 'U':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("Vocale maiuscola\n"); break;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("Non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e'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vocale\n"); break;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36649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8D6031-916A-40E5-9716-25B1C7BA4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032522-7789-433F-966C-95170FF7D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Scrivere un programma che visualizza il seguente menu: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Menu di prova</a:t>
            </a:r>
          </a:p>
          <a:p>
            <a:pPr marL="0" indent="0">
              <a:buNone/>
            </a:pPr>
            <a:r>
              <a:rPr lang="it-IT" b="1" dirty="0"/>
              <a:t>1) Immettere dati</a:t>
            </a:r>
          </a:p>
          <a:p>
            <a:pPr marL="0" indent="0">
              <a:buNone/>
            </a:pPr>
            <a:r>
              <a:rPr lang="it-IT" b="1" dirty="0"/>
              <a:t>2) Visualizzare dati</a:t>
            </a:r>
          </a:p>
          <a:p>
            <a:pPr marL="0" indent="0">
              <a:buNone/>
            </a:pPr>
            <a:r>
              <a:rPr lang="it-IT" b="1" dirty="0"/>
              <a:t>3) Modificare dati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Scelta:</a:t>
            </a:r>
          </a:p>
          <a:p>
            <a:pPr marL="0" indent="0">
              <a:buNone/>
            </a:pPr>
            <a:r>
              <a:rPr lang="it-IT" dirty="0"/>
              <a:t>quindi aspetta l’immissione di un carattere da parte dell’utente e visualizza una scritta corrispondente alla scelta effettuata, del tipo: </a:t>
            </a:r>
            <a:r>
              <a:rPr lang="it-IT" b="1" dirty="0"/>
              <a:t>In esecuzione l’opzione 1</a:t>
            </a:r>
          </a:p>
          <a:p>
            <a:pPr marL="0" indent="0">
              <a:buNone/>
            </a:pPr>
            <a:r>
              <a:rPr lang="it-IT" dirty="0"/>
              <a:t>Se la scelta non è tra quelle proposte (</a:t>
            </a:r>
            <a:r>
              <a:rPr lang="it-IT" b="1" dirty="0"/>
              <a:t>1,2,3</a:t>
            </a:r>
            <a:r>
              <a:rPr lang="it-IT" dirty="0"/>
              <a:t>) deve essere visualizzata la scritta </a:t>
            </a:r>
            <a:r>
              <a:rPr lang="it-IT" b="1" dirty="0"/>
              <a:t>Opzione inesistente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616125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E16EF0-761C-4B80-82F3-6510B30A7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463F6B-2E63-405C-8D3F-564903E13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#include&lt;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("Menu di prova\n");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("1) Immettere dati\n");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("2) Visualizzare dati\n");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("3) Modificare dati\n");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("Scelta: ");</a:t>
            </a:r>
          </a:p>
          <a:p>
            <a:pPr marL="457200" lvl="1" indent="0">
              <a:buNone/>
            </a:pP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&amp;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 (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1: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esecuzione l’opzione 1");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2: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esecuzione l’opzione 2");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 3: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("In esecuzione l’opzione 3"); break;</a:t>
            </a:r>
          </a:p>
          <a:p>
            <a:pPr marL="914400" lvl="2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default: </a:t>
            </a:r>
            <a:r>
              <a:rPr lang="it-IT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("Opzione inesistente"); break;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it-IT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2905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4921</Words>
  <Application>Microsoft Office PowerPoint</Application>
  <PresentationFormat>Widescreen</PresentationFormat>
  <Paragraphs>1015</Paragraphs>
  <Slides>118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118</vt:i4>
      </vt:variant>
    </vt:vector>
  </HeadingPairs>
  <TitlesOfParts>
    <vt:vector size="125" baseType="lpstr">
      <vt:lpstr>Arial</vt:lpstr>
      <vt:lpstr>Calibri</vt:lpstr>
      <vt:lpstr>Calibri Light</vt:lpstr>
      <vt:lpstr>Courier New</vt:lpstr>
      <vt:lpstr>Monotype Sorts</vt:lpstr>
      <vt:lpstr>Wingdings</vt:lpstr>
      <vt:lpstr>Tema di Office</vt:lpstr>
      <vt:lpstr>Operatore condizionale</vt:lpstr>
      <vt:lpstr>Operatore ternario</vt:lpstr>
      <vt:lpstr>Esempio</vt:lpstr>
      <vt:lpstr>Stile di programmazione</vt:lpstr>
      <vt:lpstr>Esempi</vt:lpstr>
      <vt:lpstr>Presentazione standard di PowerPoint</vt:lpstr>
      <vt:lpstr>Presentazione standard di PowerPoint</vt:lpstr>
      <vt:lpstr>Cosa stampa il seguente programma?</vt:lpstr>
      <vt:lpstr>Soluzione</vt:lpstr>
      <vt:lpstr>Esercizio</vt:lpstr>
      <vt:lpstr>Scomponiamo il problema</vt:lpstr>
      <vt:lpstr>Leggere un numero</vt:lpstr>
      <vt:lpstr>Incrementare pari o dispari</vt:lpstr>
      <vt:lpstr>Ciclo</vt:lpstr>
      <vt:lpstr>Programma completo</vt:lpstr>
      <vt:lpstr>Esercizio</vt:lpstr>
      <vt:lpstr>Scomponiamo il problema</vt:lpstr>
      <vt:lpstr>…ora dobbiamo stampare le righe</vt:lpstr>
      <vt:lpstr>Programma completo</vt:lpstr>
      <vt:lpstr>Fibonacci</vt:lpstr>
      <vt:lpstr>Presentazione standard di PowerPoint</vt:lpstr>
      <vt:lpstr>Soluzione</vt:lpstr>
      <vt:lpstr>Esercizio</vt:lpstr>
      <vt:lpstr>Soluzione</vt:lpstr>
      <vt:lpstr>Esercizio</vt:lpstr>
      <vt:lpstr>Soluzione</vt:lpstr>
      <vt:lpstr>Presentazione standard di PowerPoint</vt:lpstr>
      <vt:lpstr>Esercizio</vt:lpstr>
      <vt:lpstr>Soluzione</vt:lpstr>
      <vt:lpstr>Esercizio</vt:lpstr>
      <vt:lpstr>Presentazione standard di PowerPoint</vt:lpstr>
      <vt:lpstr>Soluzione</vt:lpstr>
      <vt:lpstr>oppure</vt:lpstr>
      <vt:lpstr>Oppure</vt:lpstr>
      <vt:lpstr>Esercizio</vt:lpstr>
      <vt:lpstr>Strutture di controllo del flusso</vt:lpstr>
      <vt:lpstr>Istruzione Cicliche</vt:lpstr>
      <vt:lpstr>Esempio</vt:lpstr>
      <vt:lpstr>Istruzioni cicliche</vt:lpstr>
      <vt:lpstr>Esempio</vt:lpstr>
      <vt:lpstr>Usando il for</vt:lpstr>
      <vt:lpstr>Sintassi del for</vt:lpstr>
      <vt:lpstr>Semantica</vt:lpstr>
      <vt:lpstr>Semantica</vt:lpstr>
      <vt:lpstr>Semantica</vt:lpstr>
      <vt:lpstr>Importante</vt:lpstr>
      <vt:lpstr>Esempio</vt:lpstr>
      <vt:lpstr>Esempio</vt:lpstr>
      <vt:lpstr>Esempio: loop infinito</vt:lpstr>
      <vt:lpstr>Attenzione</vt:lpstr>
      <vt:lpstr>Osservazioni</vt:lpstr>
      <vt:lpstr>Osservazioni</vt:lpstr>
      <vt:lpstr>Cosa stampa?</vt:lpstr>
      <vt:lpstr>Esempio di uso del for</vt:lpstr>
      <vt:lpstr>Esempio</vt:lpstr>
      <vt:lpstr>Esercizio</vt:lpstr>
      <vt:lpstr>Cosa Stampa?</vt:lpstr>
      <vt:lpstr>Cosa Stampa?</vt:lpstr>
      <vt:lpstr>Soluzione</vt:lpstr>
      <vt:lpstr>E questo programma?</vt:lpstr>
      <vt:lpstr>Presentazione standard di PowerPoint</vt:lpstr>
      <vt:lpstr>Riassumendo</vt:lpstr>
      <vt:lpstr>Esercizio</vt:lpstr>
      <vt:lpstr>Soluzione</vt:lpstr>
      <vt:lpstr>Un altro esempio di uso del for</vt:lpstr>
      <vt:lpstr>Scomponiamo il problema</vt:lpstr>
      <vt:lpstr>Ora stampiamo tutte le r righe</vt:lpstr>
      <vt:lpstr>Programma completo</vt:lpstr>
      <vt:lpstr>Quando usare for?</vt:lpstr>
      <vt:lpstr>Istruzioni cicliche</vt:lpstr>
      <vt:lpstr>Struttura del while</vt:lpstr>
      <vt:lpstr>Example</vt:lpstr>
      <vt:lpstr>Another while Loop Example</vt:lpstr>
      <vt:lpstr>The Pseudocode</vt:lpstr>
      <vt:lpstr>The C Code</vt:lpstr>
      <vt:lpstr>Versatile?</vt:lpstr>
      <vt:lpstr>New Pseudocode</vt:lpstr>
      <vt:lpstr>New C Code</vt:lpstr>
      <vt:lpstr>Perchè sforzarsi?</vt:lpstr>
      <vt:lpstr>Usare il valore sentinella</vt:lpstr>
      <vt:lpstr>The Priming Read</vt:lpstr>
      <vt:lpstr>New Pseudocode</vt:lpstr>
      <vt:lpstr>New C Code</vt:lpstr>
      <vt:lpstr>Final “Clean” C Code</vt:lpstr>
      <vt:lpstr>Final “Clean” C Code (con’t)</vt:lpstr>
      <vt:lpstr>Using  a while Loop to Check User Input</vt:lpstr>
      <vt:lpstr>Istruzioni Decisionali</vt:lpstr>
      <vt:lpstr>Switch</vt:lpstr>
      <vt:lpstr>Switch</vt:lpstr>
      <vt:lpstr>Switch: sintassi</vt:lpstr>
      <vt:lpstr>Switch: semantica</vt:lpstr>
      <vt:lpstr>Esempio</vt:lpstr>
      <vt:lpstr>Osservazione</vt:lpstr>
      <vt:lpstr>Esempio</vt:lpstr>
      <vt:lpstr>Osservazione</vt:lpstr>
      <vt:lpstr>Esempio senza break</vt:lpstr>
      <vt:lpstr>Un altro esempio</vt:lpstr>
      <vt:lpstr>Esercizio</vt:lpstr>
      <vt:lpstr>Soluzione</vt:lpstr>
      <vt:lpstr>Esercizio</vt:lpstr>
      <vt:lpstr>Soluzione</vt:lpstr>
      <vt:lpstr>…oppure</vt:lpstr>
      <vt:lpstr>break</vt:lpstr>
      <vt:lpstr>Programma</vt:lpstr>
      <vt:lpstr>Soluzione</vt:lpstr>
      <vt:lpstr>Esercizio</vt:lpstr>
      <vt:lpstr>Soluzione</vt:lpstr>
      <vt:lpstr>Esercizio</vt:lpstr>
      <vt:lpstr>Soluzione</vt:lpstr>
      <vt:lpstr>Presentazione standard di PowerPoint</vt:lpstr>
      <vt:lpstr>Soluzione</vt:lpstr>
      <vt:lpstr>Esercizio</vt:lpstr>
      <vt:lpstr>Soluzione</vt:lpstr>
      <vt:lpstr>Presentazione standard di PowerPoint</vt:lpstr>
      <vt:lpstr>Presentazione standard di PowerPoint</vt:lpstr>
      <vt:lpstr>Continue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Operatore condizionale</dc:title>
  <dc:creator>corrado aaron visaggio</dc:creator>
  <cp:lastModifiedBy>corrado aaron visaggio</cp:lastModifiedBy>
  <cp:revision>22</cp:revision>
  <dcterms:created xsi:type="dcterms:W3CDTF">2018-05-09T15:45:41Z</dcterms:created>
  <dcterms:modified xsi:type="dcterms:W3CDTF">2018-06-03T17:36:01Z</dcterms:modified>
</cp:coreProperties>
</file>