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51"/>
  </p:notesMasterIdLst>
  <p:handoutMasterIdLst>
    <p:handoutMasterId r:id="rId52"/>
  </p:handoutMasterIdLst>
  <p:sldIdLst>
    <p:sldId id="257" r:id="rId2"/>
    <p:sldId id="259" r:id="rId3"/>
    <p:sldId id="260" r:id="rId4"/>
    <p:sldId id="261" r:id="rId5"/>
    <p:sldId id="262" r:id="rId6"/>
    <p:sldId id="263" r:id="rId7"/>
    <p:sldId id="264" r:id="rId8"/>
    <p:sldId id="266" r:id="rId9"/>
    <p:sldId id="267" r:id="rId10"/>
    <p:sldId id="265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7" r:id="rId20"/>
    <p:sldId id="280" r:id="rId21"/>
    <p:sldId id="282" r:id="rId22"/>
    <p:sldId id="284" r:id="rId23"/>
    <p:sldId id="285" r:id="rId24"/>
    <p:sldId id="286" r:id="rId25"/>
    <p:sldId id="287" r:id="rId26"/>
    <p:sldId id="283" r:id="rId27"/>
    <p:sldId id="281" r:id="rId28"/>
    <p:sldId id="278" r:id="rId29"/>
    <p:sldId id="289" r:id="rId30"/>
    <p:sldId id="288" r:id="rId31"/>
    <p:sldId id="279" r:id="rId32"/>
    <p:sldId id="290" r:id="rId33"/>
    <p:sldId id="291" r:id="rId34"/>
    <p:sldId id="276" r:id="rId35"/>
    <p:sldId id="292" r:id="rId36"/>
    <p:sldId id="293" r:id="rId37"/>
    <p:sldId id="294" r:id="rId38"/>
    <p:sldId id="295" r:id="rId39"/>
    <p:sldId id="296" r:id="rId40"/>
    <p:sldId id="297" r:id="rId41"/>
    <p:sldId id="298" r:id="rId42"/>
    <p:sldId id="299" r:id="rId43"/>
    <p:sldId id="300" r:id="rId44"/>
    <p:sldId id="301" r:id="rId45"/>
    <p:sldId id="302" r:id="rId46"/>
    <p:sldId id="303" r:id="rId47"/>
    <p:sldId id="304" r:id="rId48"/>
    <p:sldId id="305" r:id="rId49"/>
    <p:sldId id="306" r:id="rId50"/>
  </p:sldIdLst>
  <p:sldSz cx="12192000" cy="6858000"/>
  <p:notesSz cx="6858000" cy="9144000"/>
  <p:defaultTextStyle>
    <a:defPPr rtl="0"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6357" autoAdjust="0"/>
  </p:normalViewPr>
  <p:slideViewPr>
    <p:cSldViewPr snapToGrid="0">
      <p:cViewPr varScale="1">
        <p:scale>
          <a:sx n="103" d="100"/>
          <a:sy n="103" d="100"/>
        </p:scale>
        <p:origin x="138" y="25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20" d="100"/>
          <a:sy n="120" d="100"/>
        </p:scale>
        <p:origin x="5040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4F60AFAF-CF54-453F-85A6-EE7AE76A6D38}" type="datetime1">
              <a:rPr lang="it-IT" smtClean="0"/>
              <a:t>25/02/2021</a:t>
            </a:fld>
            <a:endParaRPr lang="en-US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F1A8EE09-76CC-4000-B080-9F213DA7DCEF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681244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41013D0E-6236-446F-904B-E774D9F98961}" type="datetime1">
              <a:rPr lang="it-IT" smtClean="0"/>
              <a:t>25/02/2021</a:t>
            </a:fld>
            <a:endParaRPr lang="en-US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n-US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it"/>
              <a:t>Fare clic per modificare gli stili del testo dello schema</a:t>
            </a:r>
            <a:endParaRPr lang="en-US"/>
          </a:p>
          <a:p>
            <a:pPr lvl="1" rtl="0"/>
            <a:r>
              <a:rPr lang="it"/>
              <a:t>Secondo livello</a:t>
            </a:r>
          </a:p>
          <a:p>
            <a:pPr lvl="2" rtl="0"/>
            <a:r>
              <a:rPr lang="it"/>
              <a:t>Terzo livello</a:t>
            </a:r>
          </a:p>
          <a:p>
            <a:pPr lvl="3" rtl="0"/>
            <a:r>
              <a:rPr lang="it"/>
              <a:t>Quarto livello</a:t>
            </a:r>
          </a:p>
          <a:p>
            <a:pPr lvl="4" rtl="0"/>
            <a:r>
              <a:rPr lang="it"/>
              <a:t>Quinto livello</a:t>
            </a:r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98E40627-AA7D-471F-B5F2-0BF9E4C68EB6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54528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>
            <a:extLst>
              <a:ext uri="{FF2B5EF4-FFF2-40B4-BE49-F238E27FC236}">
                <a16:creationId xmlns:a16="http://schemas.microsoft.com/office/drawing/2014/main" id="{904DB13E-F722-4ED6-BB00-556651E9528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 useBgFill="1">
        <p:nvSpPr>
          <p:cNvPr id="10" name="Rettangolo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ttangolo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ttangolo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7" name="Gruppo 6">
            <a:extLst>
              <a:ext uri="{FF2B5EF4-FFF2-40B4-BE49-F238E27FC236}">
                <a16:creationId xmlns:a16="http://schemas.microsoft.com/office/drawing/2014/main" id="{E26428D7-C6F3-473D-A360-A3F5C3E8728C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Connettore diritto 16"/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Connettore diritto 17"/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Connettore diritto 18"/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629103" y="2244830"/>
            <a:ext cx="8933796" cy="2437232"/>
          </a:xfrm>
        </p:spPr>
        <p:txBody>
          <a:bodyPr tIns="45720" bIns="45720" rtlCol="0" anchor="ctr">
            <a:noAutofit/>
          </a:bodyPr>
          <a:lstStyle>
            <a:lvl1pPr algn="ctr">
              <a:lnSpc>
                <a:spcPct val="83000"/>
              </a:lnSpc>
              <a:defRPr lang="en-US" sz="56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pPr rtl="0"/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629101" y="4682062"/>
            <a:ext cx="8936846" cy="457201"/>
          </a:xfrm>
        </p:spPr>
        <p:txBody>
          <a:bodyPr rtlCol="0">
            <a:normAutofit/>
          </a:bodyPr>
          <a:lstStyle>
            <a:lvl1pPr marL="0" indent="0" algn="ctr">
              <a:spcBef>
                <a:spcPts val="0"/>
              </a:spcBef>
              <a:buNone/>
              <a:defRPr sz="1800" spc="8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20" name="Segnaposto data 19"/>
          <p:cNvSpPr>
            <a:spLocks noGrp="1"/>
          </p:cNvSpPr>
          <p:nvPr>
            <p:ph type="dt" sz="half" idx="10"/>
          </p:nvPr>
        </p:nvSpPr>
        <p:spPr>
          <a:xfrm>
            <a:off x="5318760" y="1341256"/>
            <a:ext cx="1554480" cy="485546"/>
          </a:xfrm>
        </p:spPr>
        <p:txBody>
          <a:bodyPr rtlCol="0"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pPr rtl="0"/>
            <a:fld id="{6AB36474-6F91-425C-BA3E-6B12C4C4BB9A}" type="datetime1">
              <a:rPr lang="it-IT" smtClean="0"/>
              <a:t>25/02/2021</a:t>
            </a:fld>
            <a:endParaRPr lang="en-US" dirty="0"/>
          </a:p>
        </p:txBody>
      </p:sp>
      <p:sp>
        <p:nvSpPr>
          <p:cNvPr id="21" name="Segnaposto piè di pagina 20"/>
          <p:cNvSpPr>
            <a:spLocks noGrp="1"/>
          </p:cNvSpPr>
          <p:nvPr>
            <p:ph type="ftr" sz="quarter" idx="11"/>
          </p:nvPr>
        </p:nvSpPr>
        <p:spPr>
          <a:xfrm>
            <a:off x="1629100" y="5177408"/>
            <a:ext cx="5730295" cy="228600"/>
          </a:xfrm>
        </p:spPr>
        <p:txBody>
          <a:bodyPr rtlCol="0"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endParaRPr lang="en-US" dirty="0"/>
          </a:p>
        </p:txBody>
      </p:sp>
      <p:sp>
        <p:nvSpPr>
          <p:cNvPr id="22" name="Segnaposto numero diapositiva 21"/>
          <p:cNvSpPr>
            <a:spLocks noGrp="1"/>
          </p:cNvSpPr>
          <p:nvPr>
            <p:ph type="sldNum" sz="quarter" idx="12"/>
          </p:nvPr>
        </p:nvSpPr>
        <p:spPr>
          <a:xfrm>
            <a:off x="8606920" y="5177408"/>
            <a:ext cx="1955980" cy="228600"/>
          </a:xfrm>
        </p:spPr>
        <p:txBody>
          <a:bodyPr rtlCol="0"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fld id="{34B7E4EF-A1BD-40F4-AB7B-04F084DD991D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77701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it-IT"/>
              <a:t>Fare clic per modificare gli stili del testo dello schema</a:t>
            </a:r>
          </a:p>
          <a:p>
            <a:pPr lvl="1" rtl="0"/>
            <a:r>
              <a:rPr lang="it-IT"/>
              <a:t>Secondo livello</a:t>
            </a:r>
          </a:p>
          <a:p>
            <a:pPr lvl="2" rtl="0"/>
            <a:r>
              <a:rPr lang="it-IT"/>
              <a:t>Terzo livello</a:t>
            </a:r>
          </a:p>
          <a:p>
            <a:pPr lvl="3" rtl="0"/>
            <a:r>
              <a:rPr lang="it-IT"/>
              <a:t>Quarto livello</a:t>
            </a:r>
          </a:p>
          <a:p>
            <a:pPr lvl="4" rtl="0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63F3710-490B-4740-B6D7-B9792C8AB872}" type="datetime1">
              <a:rPr lang="it-IT" smtClean="0"/>
              <a:t>25/02/2021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3299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 rtlCol="0"/>
          <a:lstStyle/>
          <a:p>
            <a:pPr rtl="0"/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 rtlCol="0"/>
          <a:lstStyle/>
          <a:p>
            <a:pPr lvl="0" rtl="0"/>
            <a:r>
              <a:rPr lang="it-IT"/>
              <a:t>Fare clic per modificare gli stili del testo dello schema</a:t>
            </a:r>
          </a:p>
          <a:p>
            <a:pPr lvl="1" rtl="0"/>
            <a:r>
              <a:rPr lang="it-IT"/>
              <a:t>Secondo livello</a:t>
            </a:r>
          </a:p>
          <a:p>
            <a:pPr lvl="2" rtl="0"/>
            <a:r>
              <a:rPr lang="it-IT"/>
              <a:t>Terzo livello</a:t>
            </a:r>
          </a:p>
          <a:p>
            <a:pPr lvl="3" rtl="0"/>
            <a:r>
              <a:rPr lang="it-IT"/>
              <a:t>Quarto livello</a:t>
            </a:r>
          </a:p>
          <a:p>
            <a:pPr lvl="4" rtl="0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C318586-27FC-4E59-A573-09A0053DE2D5}" type="datetime1">
              <a:rPr lang="it-IT" smtClean="0"/>
              <a:t>25/02/2021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073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/>
          <a:lstStyle/>
          <a:p>
            <a:pPr lvl="0" rtl="0"/>
            <a:r>
              <a:rPr lang="it-IT"/>
              <a:t>Fare clic per modificare gli stili del testo dello schema</a:t>
            </a:r>
          </a:p>
          <a:p>
            <a:pPr lvl="1" rtl="0"/>
            <a:r>
              <a:rPr lang="it-IT"/>
              <a:t>Secondo livello</a:t>
            </a:r>
          </a:p>
          <a:p>
            <a:pPr lvl="2" rtl="0"/>
            <a:r>
              <a:rPr lang="it-IT"/>
              <a:t>Terzo livello</a:t>
            </a:r>
          </a:p>
          <a:p>
            <a:pPr lvl="3" rtl="0"/>
            <a:r>
              <a:rPr lang="it-IT"/>
              <a:t>Quarto livello</a:t>
            </a:r>
          </a:p>
          <a:p>
            <a:pPr lvl="4" rtl="0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FFEEA0C-1FCD-40E6-A1D4-23BFBD0CE371}" type="datetime1">
              <a:rPr lang="it-IT" smtClean="0"/>
              <a:t>25/02/2021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708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tangolo 14">
            <a:extLst>
              <a:ext uri="{FF2B5EF4-FFF2-40B4-BE49-F238E27FC236}">
                <a16:creationId xmlns:a16="http://schemas.microsoft.com/office/drawing/2014/main" id="{0A4A1889-E37C-4EC3-9E41-9DAD221CF38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 useBgFill="1">
        <p:nvSpPr>
          <p:cNvPr id="23" name="Rettangolo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ttangolo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ttangolo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629156" y="2275165"/>
            <a:ext cx="8933688" cy="2406895"/>
          </a:xfrm>
        </p:spPr>
        <p:txBody>
          <a:bodyPr rtlCol="0" anchor="ctr">
            <a:normAutofit/>
          </a:bodyPr>
          <a:lstStyle>
            <a:lvl1pPr algn="ctr">
              <a:lnSpc>
                <a:spcPct val="83000"/>
              </a:lnSpc>
              <a:defRPr lang="en-US" sz="56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pPr rtl="0"/>
            <a:r>
              <a:rPr lang="it-IT"/>
              <a:t>Fare clic per modificare lo stile del titolo dello schema</a:t>
            </a:r>
            <a:endParaRPr lang="en-US" dirty="0"/>
          </a:p>
        </p:txBody>
      </p:sp>
      <p:grpSp>
        <p:nvGrpSpPr>
          <p:cNvPr id="16" name="Gruppo 15">
            <a:extLst>
              <a:ext uri="{FF2B5EF4-FFF2-40B4-BE49-F238E27FC236}">
                <a16:creationId xmlns:a16="http://schemas.microsoft.com/office/drawing/2014/main" id="{1683EB04-C23E-490C-A1A6-030CF79D23C8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Connettore diritto 16">
              <a:extLst>
                <a:ext uri="{FF2B5EF4-FFF2-40B4-BE49-F238E27FC236}">
                  <a16:creationId xmlns:a16="http://schemas.microsoft.com/office/drawing/2014/main" id="{F8A84C03-E1CA-4A4E-81D6-9BB0C335B7A0}"/>
                </a:ext>
              </a:extLst>
            </p:cNvPr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Connettore diritto 17">
              <a:extLst>
                <a:ext uri="{FF2B5EF4-FFF2-40B4-BE49-F238E27FC236}">
                  <a16:creationId xmlns:a16="http://schemas.microsoft.com/office/drawing/2014/main" id="{4A26FB5A-D5D1-4DAB-AC43-7F51A7F2D197}"/>
                </a:ext>
              </a:extLst>
            </p:cNvPr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Connettore diritto 18">
              <a:extLst>
                <a:ext uri="{FF2B5EF4-FFF2-40B4-BE49-F238E27FC236}">
                  <a16:creationId xmlns:a16="http://schemas.microsoft.com/office/drawing/2014/main" id="{49303F14-E560-4C02-94F4-B4695FE26813}"/>
                </a:ext>
              </a:extLst>
            </p:cNvPr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629156" y="4682062"/>
            <a:ext cx="8939784" cy="457200"/>
          </a:xfrm>
        </p:spPr>
        <p:txBody>
          <a:bodyPr rtlCol="0"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800">
                <a:solidFill>
                  <a:schemeClr val="tx1">
                    <a:lumMod val="95000"/>
                    <a:lumOff val="5000"/>
                  </a:schemeClr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5318760" y="1344502"/>
            <a:ext cx="1554480" cy="498781"/>
          </a:xfrm>
        </p:spPr>
        <p:txBody>
          <a:bodyPr rtlCol="0"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pPr rtl="0"/>
            <a:fld id="{448F23ED-F6BB-4CDB-8CED-5F2E9AE92607}" type="datetime1">
              <a:rPr lang="it-IT" smtClean="0"/>
              <a:t>25/02/2021</a:t>
            </a:fld>
            <a:endParaRPr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1629157" y="5177408"/>
            <a:ext cx="5660134" cy="228600"/>
          </a:xfrm>
        </p:spPr>
        <p:txBody>
          <a:bodyPr rtlCol="0"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endParaRPr lang="en-US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8604504" y="5177408"/>
            <a:ext cx="1958339" cy="228600"/>
          </a:xfrm>
        </p:spPr>
        <p:txBody>
          <a:bodyPr rtlCol="0"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fld id="{34B7E4EF-A1BD-40F4-AB7B-04F084DD991D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6071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olo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663440" cy="3749040"/>
          </a:xfrm>
        </p:spPr>
        <p:txBody>
          <a:bodyPr rtlCol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it-IT"/>
              <a:t>Fare clic per modificare gli stili del testo dello schema</a:t>
            </a:r>
          </a:p>
          <a:p>
            <a:pPr lvl="1" rtl="0"/>
            <a:r>
              <a:rPr lang="it-IT"/>
              <a:t>Secondo livello</a:t>
            </a:r>
          </a:p>
          <a:p>
            <a:pPr lvl="2" rtl="0"/>
            <a:r>
              <a:rPr lang="it-IT"/>
              <a:t>Terzo livello</a:t>
            </a:r>
          </a:p>
          <a:p>
            <a:pPr lvl="3" rtl="0"/>
            <a:r>
              <a:rPr lang="it-IT"/>
              <a:t>Quarto livello</a:t>
            </a:r>
          </a:p>
          <a:p>
            <a:pPr lvl="4" rtl="0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461760" y="2103120"/>
            <a:ext cx="4663440" cy="3749040"/>
          </a:xfrm>
        </p:spPr>
        <p:txBody>
          <a:bodyPr rtlCol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it-IT"/>
              <a:t>Fare clic per modificare gli stili del testo dello schema</a:t>
            </a:r>
          </a:p>
          <a:p>
            <a:pPr lvl="1" rtl="0"/>
            <a:r>
              <a:rPr lang="it-IT"/>
              <a:t>Secondo livello</a:t>
            </a:r>
          </a:p>
          <a:p>
            <a:pPr lvl="2" rtl="0"/>
            <a:r>
              <a:rPr lang="it-IT"/>
              <a:t>Terzo livello</a:t>
            </a:r>
          </a:p>
          <a:p>
            <a:pPr lvl="3" rtl="0"/>
            <a:r>
              <a:rPr lang="it-IT"/>
              <a:t>Quarto livello</a:t>
            </a:r>
          </a:p>
          <a:p>
            <a:pPr lvl="4" rtl="0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BD466EC-ACF2-4AF5-A2DE-2C9D1A6828FD}" type="datetime1">
              <a:rPr lang="it-IT" smtClean="0"/>
              <a:t>25/02/2021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672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663440" cy="640080"/>
          </a:xfrm>
        </p:spPr>
        <p:txBody>
          <a:bodyPr rtlCol="0"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 i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1069848" y="2792472"/>
            <a:ext cx="4663440" cy="3163825"/>
          </a:xfrm>
        </p:spPr>
        <p:txBody>
          <a:bodyPr rtlCol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it-IT"/>
              <a:t>Fare clic per modificare gli stili del testo dello schema</a:t>
            </a:r>
          </a:p>
          <a:p>
            <a:pPr lvl="1" rtl="0"/>
            <a:r>
              <a:rPr lang="it-IT"/>
              <a:t>Secondo livello</a:t>
            </a:r>
          </a:p>
          <a:p>
            <a:pPr lvl="2" rtl="0"/>
            <a:r>
              <a:rPr lang="it-IT"/>
              <a:t>Terzo livello</a:t>
            </a:r>
          </a:p>
          <a:p>
            <a:pPr lvl="3" rtl="0"/>
            <a:r>
              <a:rPr lang="it-IT"/>
              <a:t>Quarto livello</a:t>
            </a:r>
          </a:p>
          <a:p>
            <a:pPr lvl="4" rtl="0"/>
            <a:r>
              <a:rPr lang="it-IT"/>
              <a:t>Quinto livello</a:t>
            </a:r>
            <a:endParaRPr lang="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458712" y="2074334"/>
            <a:ext cx="4663440" cy="640080"/>
          </a:xfrm>
        </p:spPr>
        <p:txBody>
          <a:bodyPr rtlCol="0"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>
                <a:solidFill>
                  <a:schemeClr val="tx1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458712" y="2792471"/>
            <a:ext cx="4663440" cy="3164509"/>
          </a:xfrm>
        </p:spPr>
        <p:txBody>
          <a:bodyPr rtlCol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it-IT"/>
              <a:t>Fare clic per modificare gli stili del testo dello schema</a:t>
            </a:r>
          </a:p>
          <a:p>
            <a:pPr lvl="1" rtl="0"/>
            <a:r>
              <a:rPr lang="it-IT"/>
              <a:t>Secondo livello</a:t>
            </a:r>
          </a:p>
          <a:p>
            <a:pPr lvl="2" rtl="0"/>
            <a:r>
              <a:rPr lang="it-IT"/>
              <a:t>Terzo livello</a:t>
            </a:r>
          </a:p>
          <a:p>
            <a:pPr lvl="3" rtl="0"/>
            <a:r>
              <a:rPr lang="it-IT"/>
              <a:t>Quarto livello</a:t>
            </a:r>
          </a:p>
          <a:p>
            <a:pPr lvl="4" rtl="0"/>
            <a:r>
              <a:rPr lang="it-IT"/>
              <a:t>Quinto livello</a:t>
            </a:r>
            <a:endParaRPr lang="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A48AAC1-8B74-4EE6-9B7A-D8C2183B6272}" type="datetime1">
              <a:rPr lang="it-IT" smtClean="0"/>
              <a:t>25/02/2021</a:t>
            </a:fld>
            <a:endParaRPr lang="en-US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960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D98DF3E-2C46-4BD0-9CFF-FBAEC93B7840}" type="datetime1">
              <a:rPr lang="it-IT" smtClean="0"/>
              <a:t>25/02/2021</a:t>
            </a:fld>
            <a:endParaRPr lang="en-US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413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D9F376C-F698-4333-9878-8CD80B2B39D3}" type="datetime1">
              <a:rPr lang="it-IT" smtClean="0"/>
              <a:t>25/02/2021</a:t>
            </a:fld>
            <a:endParaRPr lang="en-US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247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tangolo 9">
            <a:extLst>
              <a:ext uri="{FF2B5EF4-FFF2-40B4-BE49-F238E27FC236}">
                <a16:creationId xmlns:a16="http://schemas.microsoft.com/office/drawing/2014/main" id="{D5E1BBF9-8BEF-4353-BA68-30AAF9EBD8D8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ttangolo 12">
            <a:extLst>
              <a:ext uri="{FF2B5EF4-FFF2-40B4-BE49-F238E27FC236}">
                <a16:creationId xmlns:a16="http://schemas.microsoft.com/office/drawing/2014/main" id="{5B941C21-2A5D-4912-AB06-1BB0C0EB6AE1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458200" y="607392"/>
            <a:ext cx="3161963" cy="1645920"/>
          </a:xfrm>
        </p:spPr>
        <p:txBody>
          <a:bodyPr rtlCol="0" anchor="b">
            <a:no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pPr rtl="0"/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85800" y="609600"/>
            <a:ext cx="6858000" cy="5334000"/>
          </a:xfrm>
        </p:spPr>
        <p:txBody>
          <a:bodyPr rtlCol="0"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it-IT"/>
              <a:t>Fare clic per modificare gli stili del testo dello schema</a:t>
            </a:r>
          </a:p>
          <a:p>
            <a:pPr lvl="1" rtl="0"/>
            <a:r>
              <a:rPr lang="it-IT"/>
              <a:t>Secondo livello</a:t>
            </a:r>
          </a:p>
          <a:p>
            <a:pPr lvl="2" rtl="0"/>
            <a:r>
              <a:rPr lang="it-IT"/>
              <a:t>Terzo livello</a:t>
            </a:r>
          </a:p>
          <a:p>
            <a:pPr lvl="3" rtl="0"/>
            <a:r>
              <a:rPr lang="it-IT"/>
              <a:t>Quarto livello</a:t>
            </a:r>
          </a:p>
          <a:p>
            <a:pPr lvl="4" rtl="0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 hasCustomPrompt="1"/>
          </p:nvPr>
        </p:nvSpPr>
        <p:spPr>
          <a:xfrm>
            <a:off x="8458200" y="2336800"/>
            <a:ext cx="3161963" cy="3606800"/>
          </a:xfrm>
        </p:spPr>
        <p:txBody>
          <a:bodyPr rtlCol="0"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it" dirty="0"/>
              <a:t>Fare clic per modificare lo stile del titolo</a:t>
            </a:r>
          </a:p>
        </p:txBody>
      </p:sp>
      <p:sp>
        <p:nvSpPr>
          <p:cNvPr id="8" name="Segnaposto data 7"/>
          <p:cNvSpPr>
            <a:spLocks noGrp="1"/>
          </p:cNvSpPr>
          <p:nvPr>
            <p:ph type="dt" sz="half" idx="10"/>
          </p:nvPr>
        </p:nvSpPr>
        <p:spPr>
          <a:xfrm>
            <a:off x="5588000" y="6035040"/>
            <a:ext cx="1955800" cy="365760"/>
          </a:xfrm>
        </p:spPr>
        <p:txBody>
          <a:bodyPr rtlCol="0"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fld id="{7579D569-2C97-4786-A562-991193493077}" type="datetime1">
              <a:rPr lang="it-IT" smtClean="0"/>
              <a:t>25/02/2021</a:t>
            </a:fld>
            <a:endParaRPr lang="en-US"/>
          </a:p>
        </p:txBody>
      </p:sp>
      <p:sp>
        <p:nvSpPr>
          <p:cNvPr id="9" name="Segnaposto piè di pagina 8"/>
          <p:cNvSpPr>
            <a:spLocks noGrp="1"/>
          </p:cNvSpPr>
          <p:nvPr>
            <p:ph type="ftr" sz="quarter" idx="11"/>
          </p:nvPr>
        </p:nvSpPr>
        <p:spPr>
          <a:xfrm>
            <a:off x="685801" y="6035040"/>
            <a:ext cx="4584700" cy="365760"/>
          </a:xfrm>
        </p:spPr>
        <p:txBody>
          <a:bodyPr rtlCol="0"/>
          <a:lstStyle>
            <a:lvl1pPr algn="l">
              <a:defRPr/>
            </a:lvl1pPr>
          </a:lstStyle>
          <a:p>
            <a:pPr rtl="0"/>
            <a:endParaRPr lang="en-US"/>
          </a:p>
        </p:txBody>
      </p:sp>
      <p:sp>
        <p:nvSpPr>
          <p:cNvPr id="11" name="Segnaposto numero diapositiva 10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3435" cy="365760"/>
          </a:xfrm>
        </p:spPr>
        <p:txBody>
          <a:bodyPr rtlCol="0"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fld id="{34B7E4EF-A1BD-40F4-AB7B-04F084DD991D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602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ttangolo 10">
            <a:extLst>
              <a:ext uri="{FF2B5EF4-FFF2-40B4-BE49-F238E27FC236}">
                <a16:creationId xmlns:a16="http://schemas.microsoft.com/office/drawing/2014/main" id="{E687CA98-D9C7-497F-A1DA-7D22F8753BCE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Segnaposto immagine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7696201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rtlCol="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5662337" y="6035040"/>
            <a:ext cx="2071963" cy="365760"/>
          </a:xfrm>
        </p:spPr>
        <p:txBody>
          <a:bodyPr rtlCol="0"/>
          <a:lstStyle>
            <a:lvl1pPr>
              <a:defRPr b="1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pPr rtl="0"/>
            <a:fld id="{3D5E0B24-8B1C-463E-9C62-AF58AAE602D6}" type="datetime1">
              <a:rPr lang="it-IT" smtClean="0"/>
              <a:t>25/02/2021</a:t>
            </a:fld>
            <a:endParaRPr lang="en-US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612648" y="6035040"/>
            <a:ext cx="4588002" cy="365760"/>
          </a:xfrm>
        </p:spPr>
        <p:txBody>
          <a:bodyPr rtlCol="0"/>
          <a:lstStyle>
            <a:lvl1pPr marL="0" algn="r" defTabSz="914400" rtl="0" eaLnBrk="1" latinLnBrk="0" hangingPunct="1">
              <a:defRPr lang="en-US" sz="1000" b="1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algn="l" rtl="0"/>
            <a:endParaRPr lang="en-US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5296" cy="365760"/>
          </a:xfrm>
        </p:spPr>
        <p:txBody>
          <a:bodyPr rtlCol="0"/>
          <a:lstStyle/>
          <a:p>
            <a:pPr rtl="0"/>
            <a:fld id="{34B7E4EF-A1BD-40F4-AB7B-04F084DD991D}" type="slidenum">
              <a:rPr lang="en-US" smtClean="0"/>
              <a:t>‹N›</a:t>
            </a:fld>
            <a:endParaRPr lang="en-US"/>
          </a:p>
        </p:txBody>
      </p:sp>
      <p:sp>
        <p:nvSpPr>
          <p:cNvPr id="12" name="Rettangolo 11">
            <a:extLst>
              <a:ext uri="{FF2B5EF4-FFF2-40B4-BE49-F238E27FC236}">
                <a16:creationId xmlns:a16="http://schemas.microsoft.com/office/drawing/2014/main" id="{F8B3D8CC-BB13-41A5-8F34-B8E84A4F9534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477250" y="603504"/>
            <a:ext cx="3144774" cy="1645920"/>
          </a:xfrm>
        </p:spPr>
        <p:txBody>
          <a:bodyPr rtlCol="0" anchor="b">
            <a:noAutofit/>
          </a:bodyPr>
          <a:lstStyle>
            <a:lvl1pPr algn="l">
              <a:lnSpc>
                <a:spcPct val="100000"/>
              </a:lnSpc>
              <a:defRPr sz="2800" b="0">
                <a:solidFill>
                  <a:schemeClr val="tx1"/>
                </a:solidFill>
                <a:latin typeface="+mj-lt"/>
              </a:defRPr>
            </a:lvl1pPr>
          </a:lstStyle>
          <a:p>
            <a:pPr rtl="0"/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477250" y="2386584"/>
            <a:ext cx="3144774" cy="3511296"/>
          </a:xfrm>
        </p:spPr>
        <p:txBody>
          <a:bodyPr rtlCol="0"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it-IT"/>
              <a:t>Fare clic per modificare gli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2678223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ttangolo 8">
            <a:extLst>
              <a:ext uri="{FF2B5EF4-FFF2-40B4-BE49-F238E27FC236}">
                <a16:creationId xmlns:a16="http://schemas.microsoft.com/office/drawing/2014/main" id="{1E94681D-2A4C-4A8D-B9B5-31D440D0328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>
        <p:nvSpPr>
          <p:cNvPr id="7" name="Rettangolo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8" name="Rettangolo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it"/>
              <a:t>Fare clic per modificare lo stile del titolo dello schema</a:t>
            </a:r>
            <a:endParaRPr lang="en-US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849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it"/>
              <a:t>Fare clic per modificare gli stili del testo dello schema</a:t>
            </a:r>
          </a:p>
          <a:p>
            <a:pPr lvl="1" rtl="0"/>
            <a:r>
              <a:rPr lang="it"/>
              <a:t>Secondo livello</a:t>
            </a:r>
          </a:p>
          <a:p>
            <a:pPr lvl="2" rtl="0"/>
            <a:r>
              <a:rPr lang="it"/>
              <a:t>Terzo livello</a:t>
            </a:r>
          </a:p>
          <a:p>
            <a:pPr lvl="3" rtl="0"/>
            <a:r>
              <a:rPr lang="it"/>
              <a:t>Quarto livello</a:t>
            </a:r>
          </a:p>
          <a:p>
            <a:pPr lvl="4" rtl="0"/>
            <a:r>
              <a:rPr lang="it"/>
              <a:t>Quinto livello</a:t>
            </a:r>
            <a:endParaRPr lang="en-US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7256794" y="6035040"/>
            <a:ext cx="2893045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B7732347-0869-477C-BE48-3F9F51733ED7}" type="datetime1">
              <a:rPr lang="it-IT" smtClean="0"/>
              <a:t>25/02/2021</a:t>
            </a:fld>
            <a:endParaRPr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1066800" y="6035040"/>
            <a:ext cx="58166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endParaRPr lang="en-US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10287000" y="6035040"/>
            <a:ext cx="8382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34B7E4EF-A1BD-40F4-AB7B-04F084DD991D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577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65" r:id="rId5"/>
    <p:sldLayoutId id="2147483671" r:id="rId6"/>
    <p:sldLayoutId id="2147483672" r:id="rId7"/>
    <p:sldLayoutId id="2147483662" r:id="rId8"/>
    <p:sldLayoutId id="2147483663" r:id="rId9"/>
    <p:sldLayoutId id="2147483664" r:id="rId10"/>
    <p:sldLayoutId id="2147483666" r:id="rId11"/>
  </p:sldLayoutIdLst>
  <p:hf sldNum="0"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000" i="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1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 descr="Immagine con tessuto, tabella, rosso, coperto&#10;&#10;Descrizione generata automaticamente">
            <a:extLst>
              <a:ext uri="{FF2B5EF4-FFF2-40B4-BE49-F238E27FC236}">
                <a16:creationId xmlns:a16="http://schemas.microsoft.com/office/drawing/2014/main" id="{6D3BA21E-E6C8-4E14-8E53-C5DF567E9DF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0" y="10"/>
            <a:ext cx="12191979" cy="6857990"/>
          </a:xfrm>
          <a:prstGeom prst="rect">
            <a:avLst/>
          </a:prstGeom>
        </p:spPr>
      </p:pic>
      <p:sp>
        <p:nvSpPr>
          <p:cNvPr id="64" name="Rettangolo 59">
            <a:extLst>
              <a:ext uri="{FF2B5EF4-FFF2-40B4-BE49-F238E27FC236}">
                <a16:creationId xmlns:a16="http://schemas.microsoft.com/office/drawing/2014/main" id="{2644B391-9BFE-445C-A9EC-F544BB85FB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37329" y="1808532"/>
            <a:ext cx="5452527" cy="3240936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65" name="Rettangolo 61">
            <a:extLst>
              <a:ext uri="{FF2B5EF4-FFF2-40B4-BE49-F238E27FC236}">
                <a16:creationId xmlns:a16="http://schemas.microsoft.com/office/drawing/2014/main" id="{80F26E69-87D9-4655-AE7B-280A87AA3C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3272" y="1975104"/>
            <a:ext cx="5120640" cy="2907792"/>
          </a:xfrm>
          <a:prstGeom prst="rect">
            <a:avLst/>
          </a:prstGeom>
          <a:noFill/>
          <a:ln w="6350" cap="sq" cmpd="sng" algn="ctr">
            <a:solidFill>
              <a:schemeClr val="tx1"/>
            </a:solidFill>
            <a:prstDash val="solid"/>
            <a:miter lim="800000"/>
          </a:ln>
          <a:effectLst>
            <a:softEdge rad="0"/>
          </a:effectLst>
        </p:spPr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18C3B467-088C-4F3D-A9A7-105C4E1E20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76055" y="2350017"/>
            <a:ext cx="4775075" cy="1630906"/>
          </a:xfrm>
        </p:spPr>
        <p:txBody>
          <a:bodyPr rtlCol="0">
            <a:normAutofit/>
          </a:bodyPr>
          <a:lstStyle/>
          <a:p>
            <a:pPr rtl="0"/>
            <a:r>
              <a:rPr lang="it" sz="4400" dirty="0">
                <a:solidFill>
                  <a:schemeClr val="tx1"/>
                </a:solidFill>
              </a:rPr>
              <a:t>La ricorsione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C8722DDC-8EEE-4A06-8DFE-B44871EAA2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76055" y="3990546"/>
            <a:ext cx="4775075" cy="559656"/>
          </a:xfrm>
        </p:spPr>
        <p:txBody>
          <a:bodyPr rtlCol="0">
            <a:normAutofit/>
          </a:bodyPr>
          <a:lstStyle/>
          <a:p>
            <a:pPr rtl="0"/>
            <a:r>
              <a:rPr lang="it" dirty="0">
                <a:solidFill>
                  <a:schemeClr val="tx1"/>
                </a:solidFill>
              </a:rPr>
              <a:t>Corrado Aaron Visaggio</a:t>
            </a:r>
          </a:p>
        </p:txBody>
      </p:sp>
    </p:spTree>
    <p:extLst>
      <p:ext uri="{BB962C8B-B14F-4D97-AF65-F5344CB8AC3E}">
        <p14:creationId xmlns:p14="http://schemas.microsoft.com/office/powerpoint/2010/main" val="17366931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A6D1733-D488-413C-9D21-0FD07AC3ED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727DE65-BECC-409B-BB37-DBC17AD045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it-IT" sz="1800" b="1" i="0" u="none" strike="noStrike" baseline="0" dirty="0">
                <a:solidFill>
                  <a:schemeClr val="bg1"/>
                </a:solidFill>
                <a:latin typeface="Arial-BoldMT"/>
              </a:rPr>
              <a:t>Sequenza chiamate:</a:t>
            </a:r>
          </a:p>
          <a:p>
            <a:pPr marL="274320" lvl="1" indent="0">
              <a:buNone/>
            </a:pPr>
            <a:r>
              <a:rPr lang="it-IT" sz="1600" b="0" i="1" u="none" strike="noStrike" baseline="0" dirty="0">
                <a:solidFill>
                  <a:schemeClr val="bg1"/>
                </a:solidFill>
                <a:latin typeface="Arial-ItalicMT"/>
              </a:rPr>
              <a:t>S.O. </a:t>
            </a:r>
            <a:r>
              <a:rPr lang="it-IT" sz="1600" b="0" i="0" u="none" strike="noStrike" baseline="0" dirty="0">
                <a:solidFill>
                  <a:schemeClr val="bg1"/>
                </a:solidFill>
                <a:latin typeface="Symbol" panose="05050102010706020507" pitchFamily="18" charset="2"/>
              </a:rPr>
              <a:t>-&gt; </a:t>
            </a:r>
            <a:r>
              <a:rPr lang="it-IT" sz="1600" b="1" i="0" u="none" strike="noStrike" baseline="0" dirty="0" err="1">
                <a:solidFill>
                  <a:schemeClr val="bg1"/>
                </a:solidFill>
                <a:latin typeface="CourierNewPS-BoldMT"/>
              </a:rPr>
              <a:t>main</a:t>
            </a:r>
            <a:r>
              <a:rPr lang="it-IT" sz="1600" b="1" i="0" u="none" strike="noStrike" baseline="0" dirty="0">
                <a:solidFill>
                  <a:schemeClr val="bg1"/>
                </a:solidFill>
                <a:latin typeface="CourierNewPS-BoldMT"/>
              </a:rPr>
              <a:t> </a:t>
            </a:r>
            <a:r>
              <a:rPr lang="it-IT" sz="1600" b="0" i="0" u="none" strike="noStrike" baseline="0" dirty="0">
                <a:solidFill>
                  <a:schemeClr val="bg1"/>
                </a:solidFill>
                <a:latin typeface="Symbol" panose="05050102010706020507" pitchFamily="18" charset="2"/>
              </a:rPr>
              <a:t>-&gt; </a:t>
            </a:r>
            <a:r>
              <a:rPr lang="it-IT" sz="1600" b="1" i="0" u="none" strike="noStrike" baseline="0" dirty="0">
                <a:solidFill>
                  <a:schemeClr val="bg1"/>
                </a:solidFill>
                <a:latin typeface="CourierNewPS-BoldMT"/>
              </a:rPr>
              <a:t>P() </a:t>
            </a:r>
            <a:r>
              <a:rPr lang="it-IT" sz="1600" b="0" i="0" u="none" strike="noStrike" baseline="0" dirty="0">
                <a:solidFill>
                  <a:schemeClr val="bg1"/>
                </a:solidFill>
                <a:latin typeface="Symbol" panose="05050102010706020507" pitchFamily="18" charset="2"/>
              </a:rPr>
              <a:t>-&gt; </a:t>
            </a:r>
            <a:r>
              <a:rPr lang="it-IT" sz="1600" b="1" i="0" u="none" strike="noStrike" baseline="0" dirty="0">
                <a:solidFill>
                  <a:schemeClr val="bg1"/>
                </a:solidFill>
                <a:latin typeface="CourierNewPS-BoldMT"/>
              </a:rPr>
              <a:t>Q() </a:t>
            </a:r>
            <a:r>
              <a:rPr lang="it-IT" sz="1600" b="0" i="0" u="none" strike="noStrike" baseline="0" dirty="0">
                <a:solidFill>
                  <a:schemeClr val="bg1"/>
                </a:solidFill>
                <a:latin typeface="Symbol" panose="05050102010706020507" pitchFamily="18" charset="2"/>
              </a:rPr>
              <a:t>-&gt; </a:t>
            </a:r>
            <a:r>
              <a:rPr lang="it-IT" sz="1600" b="1" i="0" u="none" strike="noStrike" baseline="0" dirty="0">
                <a:solidFill>
                  <a:schemeClr val="bg1"/>
                </a:solidFill>
                <a:latin typeface="CourierNewPS-BoldMT"/>
              </a:rPr>
              <a:t>R()</a:t>
            </a:r>
            <a:endParaRPr lang="it-IT" dirty="0">
              <a:solidFill>
                <a:schemeClr val="bg1"/>
              </a:solidFill>
            </a:endParaRPr>
          </a:p>
          <a:p>
            <a:endParaRPr lang="it-IT" dirty="0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8221FBB-DF98-4CCB-9DF2-D8DE439A389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02026" y="6032526"/>
            <a:ext cx="2893045" cy="365760"/>
          </a:xfrm>
        </p:spPr>
        <p:txBody>
          <a:bodyPr/>
          <a:lstStyle/>
          <a:p>
            <a:pPr rtl="0"/>
            <a:fld id="{0FFEEA0C-1FCD-40E6-A1D4-23BFBD0CE371}" type="datetime1">
              <a:rPr lang="it-IT" smtClean="0"/>
              <a:t>25/02/2021</a:t>
            </a:fld>
            <a:endParaRPr lang="en-US"/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id="{904BB5A4-F97C-4590-A91D-524F41D82FB4}"/>
              </a:ext>
            </a:extLst>
          </p:cNvPr>
          <p:cNvSpPr/>
          <p:nvPr/>
        </p:nvSpPr>
        <p:spPr>
          <a:xfrm>
            <a:off x="4848809" y="4148446"/>
            <a:ext cx="1928323" cy="5970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P</a:t>
            </a:r>
          </a:p>
        </p:txBody>
      </p:sp>
      <p:cxnSp>
        <p:nvCxnSpPr>
          <p:cNvPr id="6" name="Connettore diritto 5">
            <a:extLst>
              <a:ext uri="{FF2B5EF4-FFF2-40B4-BE49-F238E27FC236}">
                <a16:creationId xmlns:a16="http://schemas.microsoft.com/office/drawing/2014/main" id="{B356FD18-325A-4DD9-ACFB-A10E497A2EEC}"/>
              </a:ext>
            </a:extLst>
          </p:cNvPr>
          <p:cNvCxnSpPr/>
          <p:nvPr/>
        </p:nvCxnSpPr>
        <p:spPr>
          <a:xfrm>
            <a:off x="4780384" y="3262601"/>
            <a:ext cx="0" cy="2258008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ttore diritto 6">
            <a:extLst>
              <a:ext uri="{FF2B5EF4-FFF2-40B4-BE49-F238E27FC236}">
                <a16:creationId xmlns:a16="http://schemas.microsoft.com/office/drawing/2014/main" id="{2E1675DE-57AC-4D18-BE63-A50D3163210B}"/>
              </a:ext>
            </a:extLst>
          </p:cNvPr>
          <p:cNvCxnSpPr/>
          <p:nvPr/>
        </p:nvCxnSpPr>
        <p:spPr>
          <a:xfrm>
            <a:off x="6845560" y="3262601"/>
            <a:ext cx="0" cy="2258008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ttore diritto 7">
            <a:extLst>
              <a:ext uri="{FF2B5EF4-FFF2-40B4-BE49-F238E27FC236}">
                <a16:creationId xmlns:a16="http://schemas.microsoft.com/office/drawing/2014/main" id="{125C6B32-48D5-4A05-AD92-14C2C2BB42EF}"/>
              </a:ext>
            </a:extLst>
          </p:cNvPr>
          <p:cNvCxnSpPr>
            <a:cxnSpLocks/>
          </p:cNvCxnSpPr>
          <p:nvPr/>
        </p:nvCxnSpPr>
        <p:spPr>
          <a:xfrm flipH="1">
            <a:off x="4780384" y="5520609"/>
            <a:ext cx="2065176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ttangolo 8">
            <a:extLst>
              <a:ext uri="{FF2B5EF4-FFF2-40B4-BE49-F238E27FC236}">
                <a16:creationId xmlns:a16="http://schemas.microsoft.com/office/drawing/2014/main" id="{89E19410-A543-4E6C-8FDC-A8D0C48EAA53}"/>
              </a:ext>
            </a:extLst>
          </p:cNvPr>
          <p:cNvSpPr/>
          <p:nvPr/>
        </p:nvSpPr>
        <p:spPr>
          <a:xfrm>
            <a:off x="4848809" y="4789953"/>
            <a:ext cx="1928323" cy="5970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err="1"/>
              <a:t>main</a:t>
            </a:r>
            <a:endParaRPr lang="it-IT" dirty="0"/>
          </a:p>
        </p:txBody>
      </p:sp>
      <p:sp>
        <p:nvSpPr>
          <p:cNvPr id="10" name="Rettangolo 9">
            <a:extLst>
              <a:ext uri="{FF2B5EF4-FFF2-40B4-BE49-F238E27FC236}">
                <a16:creationId xmlns:a16="http://schemas.microsoft.com/office/drawing/2014/main" id="{966E2735-2F02-44D2-AA83-BD363371AE71}"/>
              </a:ext>
            </a:extLst>
          </p:cNvPr>
          <p:cNvSpPr/>
          <p:nvPr/>
        </p:nvSpPr>
        <p:spPr>
          <a:xfrm>
            <a:off x="4848809" y="3475135"/>
            <a:ext cx="1928323" cy="5970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Q</a:t>
            </a:r>
          </a:p>
        </p:txBody>
      </p:sp>
      <p:sp>
        <p:nvSpPr>
          <p:cNvPr id="11" name="Rettangolo 10">
            <a:extLst>
              <a:ext uri="{FF2B5EF4-FFF2-40B4-BE49-F238E27FC236}">
                <a16:creationId xmlns:a16="http://schemas.microsoft.com/office/drawing/2014/main" id="{12F455F1-11AA-4E1D-BEDB-141F6FD5ADA8}"/>
              </a:ext>
            </a:extLst>
          </p:cNvPr>
          <p:cNvSpPr/>
          <p:nvPr/>
        </p:nvSpPr>
        <p:spPr>
          <a:xfrm>
            <a:off x="4848808" y="2833628"/>
            <a:ext cx="1928323" cy="5970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R</a:t>
            </a:r>
          </a:p>
        </p:txBody>
      </p:sp>
    </p:spTree>
    <p:extLst>
      <p:ext uri="{BB962C8B-B14F-4D97-AF65-F5344CB8AC3E}">
        <p14:creationId xmlns:p14="http://schemas.microsoft.com/office/powerpoint/2010/main" val="37620003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EF39489-E2A1-4A4D-8DFC-F96647A4FD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Spazio di indirizzamento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970204F-BCF3-474E-9B62-2E185448A1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2103120"/>
            <a:ext cx="7638657" cy="3849624"/>
          </a:xfrm>
        </p:spPr>
        <p:txBody>
          <a:bodyPr/>
          <a:lstStyle/>
          <a:p>
            <a:r>
              <a:rPr lang="it-IT" dirty="0"/>
              <a:t>La memoria allocata a ogni programma in esecuzione è suddivisa in varie parti (segmenti):</a:t>
            </a:r>
          </a:p>
          <a:p>
            <a:pPr lvl="1"/>
            <a:r>
              <a:rPr lang="it-IT" dirty="0"/>
              <a:t>Code </a:t>
            </a:r>
            <a:r>
              <a:rPr lang="it-IT" dirty="0" err="1"/>
              <a:t>segment</a:t>
            </a:r>
            <a:r>
              <a:rPr lang="it-IT" dirty="0"/>
              <a:t>: contiene il codice eseguibile del programma</a:t>
            </a:r>
          </a:p>
          <a:p>
            <a:pPr lvl="1"/>
            <a:r>
              <a:rPr lang="it-IT" dirty="0"/>
              <a:t>Data </a:t>
            </a:r>
            <a:r>
              <a:rPr lang="it-IT" dirty="0" err="1"/>
              <a:t>segment</a:t>
            </a:r>
            <a:r>
              <a:rPr lang="it-IT" dirty="0"/>
              <a:t>: contiene le variabili globali</a:t>
            </a:r>
          </a:p>
          <a:p>
            <a:pPr lvl="1"/>
            <a:r>
              <a:rPr lang="it-IT" dirty="0"/>
              <a:t>Heap: contiene le variabili dinamiche</a:t>
            </a:r>
          </a:p>
          <a:p>
            <a:pPr lvl="1"/>
            <a:r>
              <a:rPr lang="it-IT" dirty="0"/>
              <a:t>Stack: è l’area dove vengono allocati i record di attivazione</a:t>
            </a:r>
          </a:p>
          <a:p>
            <a:r>
              <a:rPr lang="it-IT" dirty="0"/>
              <a:t>Code </a:t>
            </a:r>
            <a:r>
              <a:rPr lang="it-IT" dirty="0" err="1"/>
              <a:t>segment</a:t>
            </a:r>
            <a:r>
              <a:rPr lang="it-IT" dirty="0"/>
              <a:t> e data </a:t>
            </a:r>
            <a:r>
              <a:rPr lang="it-IT" dirty="0" err="1"/>
              <a:t>segment</a:t>
            </a:r>
            <a:r>
              <a:rPr lang="it-IT" dirty="0"/>
              <a:t> sono di dimensione fissata automaticamente (a tempo di compilazione)</a:t>
            </a:r>
          </a:p>
          <a:p>
            <a:r>
              <a:rPr lang="it-IT" dirty="0"/>
              <a:t>La dimensione dell’area associata a stack + heap è fissata staticamente: man mano che lo stack cresce, diminuisce l’area a disposizione dell’heap e viceversa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49735C9-89F0-4C2E-A3F1-A7F4651015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0FFEEA0C-1FCD-40E6-A1D4-23BFBD0CE371}" type="datetime1">
              <a:rPr lang="it-IT" smtClean="0"/>
              <a:t>25/02/2021</a:t>
            </a:fld>
            <a:endParaRPr lang="en-US"/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id="{F031F066-B1DC-4C4D-BEDB-7100B5A1616C}"/>
              </a:ext>
            </a:extLst>
          </p:cNvPr>
          <p:cNvSpPr/>
          <p:nvPr/>
        </p:nvSpPr>
        <p:spPr>
          <a:xfrm>
            <a:off x="8916954" y="4353722"/>
            <a:ext cx="1928323" cy="5970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heap</a:t>
            </a:r>
          </a:p>
        </p:txBody>
      </p:sp>
      <p:cxnSp>
        <p:nvCxnSpPr>
          <p:cNvPr id="6" name="Connettore diritto 5">
            <a:extLst>
              <a:ext uri="{FF2B5EF4-FFF2-40B4-BE49-F238E27FC236}">
                <a16:creationId xmlns:a16="http://schemas.microsoft.com/office/drawing/2014/main" id="{93BF4954-F30C-4934-940C-2F01E797B702}"/>
              </a:ext>
            </a:extLst>
          </p:cNvPr>
          <p:cNvCxnSpPr/>
          <p:nvPr/>
        </p:nvCxnSpPr>
        <p:spPr>
          <a:xfrm>
            <a:off x="8848529" y="3467877"/>
            <a:ext cx="0" cy="2258008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ttore diritto 6">
            <a:extLst>
              <a:ext uri="{FF2B5EF4-FFF2-40B4-BE49-F238E27FC236}">
                <a16:creationId xmlns:a16="http://schemas.microsoft.com/office/drawing/2014/main" id="{290E409A-1006-4525-961F-7FCF5F880B9A}"/>
              </a:ext>
            </a:extLst>
          </p:cNvPr>
          <p:cNvCxnSpPr/>
          <p:nvPr/>
        </p:nvCxnSpPr>
        <p:spPr>
          <a:xfrm>
            <a:off x="10913705" y="3467877"/>
            <a:ext cx="0" cy="2258008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ttore diritto 7">
            <a:extLst>
              <a:ext uri="{FF2B5EF4-FFF2-40B4-BE49-F238E27FC236}">
                <a16:creationId xmlns:a16="http://schemas.microsoft.com/office/drawing/2014/main" id="{3BF6E8BD-FF20-40A5-B5C4-56B34618C212}"/>
              </a:ext>
            </a:extLst>
          </p:cNvPr>
          <p:cNvCxnSpPr>
            <a:cxnSpLocks/>
          </p:cNvCxnSpPr>
          <p:nvPr/>
        </p:nvCxnSpPr>
        <p:spPr>
          <a:xfrm flipH="1">
            <a:off x="8848529" y="5725885"/>
            <a:ext cx="2065176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ttangolo 8">
            <a:extLst>
              <a:ext uri="{FF2B5EF4-FFF2-40B4-BE49-F238E27FC236}">
                <a16:creationId xmlns:a16="http://schemas.microsoft.com/office/drawing/2014/main" id="{CC757C42-CE06-4F46-9B79-D1E22B93BD80}"/>
              </a:ext>
            </a:extLst>
          </p:cNvPr>
          <p:cNvSpPr/>
          <p:nvPr/>
        </p:nvSpPr>
        <p:spPr>
          <a:xfrm>
            <a:off x="8916954" y="4995229"/>
            <a:ext cx="1928323" cy="5970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stack</a:t>
            </a:r>
          </a:p>
        </p:txBody>
      </p:sp>
      <p:sp>
        <p:nvSpPr>
          <p:cNvPr id="10" name="Rettangolo 9">
            <a:extLst>
              <a:ext uri="{FF2B5EF4-FFF2-40B4-BE49-F238E27FC236}">
                <a16:creationId xmlns:a16="http://schemas.microsoft.com/office/drawing/2014/main" id="{E48AF5B4-5AAC-44BC-80F6-4E4CADFAEF8F}"/>
              </a:ext>
            </a:extLst>
          </p:cNvPr>
          <p:cNvSpPr/>
          <p:nvPr/>
        </p:nvSpPr>
        <p:spPr>
          <a:xfrm>
            <a:off x="8916954" y="3680411"/>
            <a:ext cx="1928323" cy="5970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Data </a:t>
            </a:r>
            <a:r>
              <a:rPr lang="it-IT" dirty="0" err="1"/>
              <a:t>segment</a:t>
            </a:r>
            <a:endParaRPr lang="it-IT" dirty="0"/>
          </a:p>
        </p:txBody>
      </p:sp>
      <p:sp>
        <p:nvSpPr>
          <p:cNvPr id="11" name="Rettangolo 10">
            <a:extLst>
              <a:ext uri="{FF2B5EF4-FFF2-40B4-BE49-F238E27FC236}">
                <a16:creationId xmlns:a16="http://schemas.microsoft.com/office/drawing/2014/main" id="{2AEF0285-0E3B-4837-9317-B4C10F4E2FC3}"/>
              </a:ext>
            </a:extLst>
          </p:cNvPr>
          <p:cNvSpPr/>
          <p:nvPr/>
        </p:nvSpPr>
        <p:spPr>
          <a:xfrm>
            <a:off x="8916953" y="3038904"/>
            <a:ext cx="1928323" cy="5970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Code </a:t>
            </a:r>
            <a:r>
              <a:rPr lang="it-IT" dirty="0" err="1"/>
              <a:t>segment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8982349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ECCF076-D12A-4504-A7AA-4AE5A1EABD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Variabili </a:t>
            </a:r>
            <a:r>
              <a:rPr lang="it-IT" dirty="0" err="1"/>
              <a:t>static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082519C-8A1C-4A4C-9E9C-8E94600722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/>
              <a:t>E’ possibile imporre che una variabile locale a una funzione abbia un tempo di vita pari al tempo di esecuzione dell’intero programma, utilizzando il qualificatore </a:t>
            </a:r>
            <a:r>
              <a:rPr lang="it-IT" dirty="0" err="1"/>
              <a:t>static</a:t>
            </a:r>
            <a:r>
              <a:rPr lang="it-IT" dirty="0"/>
              <a:t>: </a:t>
            </a:r>
          </a:p>
          <a:p>
            <a:endParaRPr lang="it-IT" dirty="0"/>
          </a:p>
          <a:p>
            <a:pPr marL="0" indent="0">
              <a:buNone/>
            </a:pPr>
            <a:r>
              <a:rPr lang="it-IT" dirty="0" err="1"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it-IT" dirty="0">
                <a:latin typeface="Courier New" panose="02070309020205020404" pitchFamily="49" charset="0"/>
                <a:cs typeface="Courier New" panose="02070309020205020404" pitchFamily="49" charset="0"/>
              </a:rPr>
              <a:t> f()</a:t>
            </a:r>
          </a:p>
          <a:p>
            <a:pPr marL="0" indent="0">
              <a:buNone/>
            </a:pPr>
            <a:r>
              <a:rPr lang="it-IT" dirty="0">
                <a:latin typeface="Courier New" panose="02070309020205020404" pitchFamily="49" charset="0"/>
                <a:cs typeface="Courier New" panose="02070309020205020404" pitchFamily="49" charset="0"/>
              </a:rPr>
              <a:t>{ </a:t>
            </a:r>
            <a:r>
              <a:rPr lang="it-IT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static</a:t>
            </a:r>
            <a:r>
              <a:rPr lang="it-IT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it-IT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it-IT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it-IT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cont</a:t>
            </a:r>
            <a:r>
              <a:rPr lang="it-IT" dirty="0">
                <a:latin typeface="Courier New" panose="02070309020205020404" pitchFamily="49" charset="0"/>
                <a:cs typeface="Courier New" panose="02070309020205020404" pitchFamily="49" charset="0"/>
              </a:rPr>
              <a:t>=0;</a:t>
            </a:r>
          </a:p>
          <a:p>
            <a:pPr marL="0" indent="0">
              <a:buNone/>
            </a:pPr>
            <a:r>
              <a:rPr lang="it-IT" dirty="0"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</a:p>
          <a:p>
            <a:pPr marL="0" indent="0">
              <a:buNone/>
            </a:pPr>
            <a:r>
              <a:rPr lang="it-IT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r>
              <a:rPr lang="it-IT" dirty="0"/>
              <a:t>la variabile </a:t>
            </a:r>
            <a:r>
              <a:rPr lang="it-IT" dirty="0" err="1"/>
              <a:t>static</a:t>
            </a:r>
            <a:r>
              <a:rPr lang="it-IT" dirty="0"/>
              <a:t> </a:t>
            </a:r>
            <a:r>
              <a:rPr lang="it-IT" dirty="0" err="1"/>
              <a:t>int</a:t>
            </a:r>
            <a:r>
              <a:rPr lang="it-IT" dirty="0"/>
              <a:t> </a:t>
            </a:r>
            <a:r>
              <a:rPr lang="it-IT" dirty="0" err="1"/>
              <a:t>cont</a:t>
            </a:r>
            <a:r>
              <a:rPr lang="it-IT" dirty="0"/>
              <a:t>:</a:t>
            </a:r>
          </a:p>
          <a:p>
            <a:pPr lvl="1"/>
            <a:r>
              <a:rPr lang="it-IT" dirty="0" err="1"/>
              <a:t>e`</a:t>
            </a:r>
            <a:r>
              <a:rPr lang="it-IT" dirty="0"/>
              <a:t> creata all'inizio del programma, inizializzata a 0, e deallocata alla fine dell'esecuzione;</a:t>
            </a:r>
          </a:p>
          <a:p>
            <a:pPr lvl="1"/>
            <a:r>
              <a:rPr lang="it-IT" dirty="0"/>
              <a:t>la sua </a:t>
            </a:r>
            <a:r>
              <a:rPr lang="it-IT" dirty="0" err="1"/>
              <a:t>visibilita`</a:t>
            </a:r>
            <a:r>
              <a:rPr lang="it-IT" dirty="0"/>
              <a:t> </a:t>
            </a:r>
            <a:r>
              <a:rPr lang="it-IT" dirty="0" err="1"/>
              <a:t>e`</a:t>
            </a:r>
            <a:r>
              <a:rPr lang="it-IT" dirty="0"/>
              <a:t> limitata al corpo della funzione f, </a:t>
            </a:r>
          </a:p>
          <a:p>
            <a:pPr lvl="1"/>
            <a:r>
              <a:rPr lang="it-IT" dirty="0"/>
              <a:t>il suo tempo di vita </a:t>
            </a:r>
            <a:r>
              <a:rPr lang="it-IT" dirty="0" err="1"/>
              <a:t>e`</a:t>
            </a:r>
            <a:r>
              <a:rPr lang="it-IT" dirty="0"/>
              <a:t> pari al tempo di esecuzione dell'intero programma</a:t>
            </a:r>
          </a:p>
          <a:p>
            <a:pPr lvl="1"/>
            <a:r>
              <a:rPr lang="it-IT" dirty="0" err="1"/>
              <a:t>e`</a:t>
            </a:r>
            <a:r>
              <a:rPr lang="it-IT" dirty="0"/>
              <a:t> allocata nell'area dati globale (data </a:t>
            </a:r>
            <a:r>
              <a:rPr lang="it-IT" dirty="0" err="1"/>
              <a:t>segment</a:t>
            </a:r>
            <a:r>
              <a:rPr lang="it-IT" dirty="0"/>
              <a:t>)</a:t>
            </a:r>
          </a:p>
          <a:p>
            <a:endParaRPr lang="it-IT" dirty="0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E37E16D-FEFE-4F69-B8A4-35CAC2D852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0FFEEA0C-1FCD-40E6-A1D4-23BFBD0CE371}" type="datetime1">
              <a:rPr lang="it-IT" smtClean="0"/>
              <a:t>25/02/2021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9790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84DCDE9-7EA4-4BAD-8800-91313B4B58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Esempio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03A23DD-81BD-4609-89DA-6175FCD6D8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l">
              <a:buNone/>
            </a:pPr>
            <a:r>
              <a:rPr lang="it-IT" sz="1800" b="1" i="0" u="none" strike="noStrike" baseline="0" dirty="0">
                <a:solidFill>
                  <a:schemeClr val="bg1"/>
                </a:solidFill>
                <a:latin typeface="CourierNewPS-BoldMT"/>
              </a:rPr>
              <a:t>#include &lt;</a:t>
            </a:r>
            <a:r>
              <a:rPr lang="it-IT" sz="1800" b="1" i="0" u="none" strike="noStrike" baseline="0" dirty="0" err="1">
                <a:solidFill>
                  <a:schemeClr val="bg1"/>
                </a:solidFill>
                <a:latin typeface="CourierNewPS-BoldMT"/>
              </a:rPr>
              <a:t>stdio.h</a:t>
            </a:r>
            <a:r>
              <a:rPr lang="it-IT" sz="1800" b="1" i="0" u="none" strike="noStrike" baseline="0" dirty="0">
                <a:solidFill>
                  <a:schemeClr val="bg1"/>
                </a:solidFill>
                <a:latin typeface="CourierNewPS-BoldMT"/>
              </a:rPr>
              <a:t>&gt;</a:t>
            </a:r>
          </a:p>
          <a:p>
            <a:pPr marL="0" indent="0" algn="l">
              <a:buNone/>
            </a:pPr>
            <a:r>
              <a:rPr lang="it-IT" sz="1800" b="1" i="0" u="none" strike="noStrike" baseline="0" dirty="0" err="1">
                <a:solidFill>
                  <a:schemeClr val="bg1"/>
                </a:solidFill>
                <a:latin typeface="CourierNewPS-BoldMT"/>
              </a:rPr>
              <a:t>int</a:t>
            </a:r>
            <a:r>
              <a:rPr lang="it-IT" sz="1800" b="1" i="0" u="none" strike="noStrike" baseline="0" dirty="0">
                <a:solidFill>
                  <a:schemeClr val="bg1"/>
                </a:solidFill>
                <a:latin typeface="CourierNewPS-BoldMT"/>
              </a:rPr>
              <a:t> f()</a:t>
            </a:r>
          </a:p>
          <a:p>
            <a:pPr marL="0" indent="0" algn="l">
              <a:buNone/>
            </a:pPr>
            <a:r>
              <a:rPr lang="it-IT" sz="1800" b="1" i="0" u="none" strike="noStrike" baseline="0" dirty="0">
                <a:solidFill>
                  <a:schemeClr val="bg1"/>
                </a:solidFill>
                <a:latin typeface="CourierNewPS-BoldMT"/>
              </a:rPr>
              <a:t>{ </a:t>
            </a:r>
            <a:r>
              <a:rPr lang="it-IT" sz="1800" b="1" i="0" u="none" strike="noStrike" baseline="0" dirty="0" err="1">
                <a:solidFill>
                  <a:schemeClr val="bg1"/>
                </a:solidFill>
                <a:latin typeface="CourierNewPS-BoldMT"/>
              </a:rPr>
              <a:t>static</a:t>
            </a:r>
            <a:r>
              <a:rPr lang="it-IT" sz="1800" b="1" i="0" u="none" strike="noStrike" baseline="0" dirty="0">
                <a:solidFill>
                  <a:schemeClr val="bg1"/>
                </a:solidFill>
                <a:latin typeface="CourierNewPS-BoldMT"/>
              </a:rPr>
              <a:t> </a:t>
            </a:r>
            <a:r>
              <a:rPr lang="it-IT" sz="1800" b="1" i="0" u="none" strike="noStrike" baseline="0" dirty="0" err="1">
                <a:solidFill>
                  <a:schemeClr val="bg1"/>
                </a:solidFill>
                <a:latin typeface="CourierNewPS-BoldMT"/>
              </a:rPr>
              <a:t>int</a:t>
            </a:r>
            <a:r>
              <a:rPr lang="it-IT" sz="1800" b="1" i="0" u="none" strike="noStrike" baseline="0" dirty="0">
                <a:solidFill>
                  <a:schemeClr val="bg1"/>
                </a:solidFill>
                <a:latin typeface="CourierNewPS-BoldMT"/>
              </a:rPr>
              <a:t> </a:t>
            </a:r>
            <a:r>
              <a:rPr lang="it-IT" sz="1800" b="1" i="0" u="none" strike="noStrike" baseline="0" dirty="0" err="1">
                <a:solidFill>
                  <a:schemeClr val="bg1"/>
                </a:solidFill>
                <a:latin typeface="CourierNewPS-BoldMT"/>
              </a:rPr>
              <a:t>cont</a:t>
            </a:r>
            <a:r>
              <a:rPr lang="it-IT" sz="1800" b="1" i="0" u="none" strike="noStrike" baseline="0" dirty="0">
                <a:solidFill>
                  <a:schemeClr val="bg1"/>
                </a:solidFill>
                <a:latin typeface="CourierNewPS-BoldMT"/>
              </a:rPr>
              <a:t>=0;</a:t>
            </a:r>
          </a:p>
          <a:p>
            <a:pPr marL="0" indent="0" algn="l">
              <a:buNone/>
            </a:pPr>
            <a:r>
              <a:rPr lang="it-IT" sz="1800" b="1" i="0" u="none" strike="noStrike" baseline="0" dirty="0">
                <a:solidFill>
                  <a:schemeClr val="bg1"/>
                </a:solidFill>
                <a:latin typeface="CourierNewPS-BoldMT"/>
              </a:rPr>
              <a:t>  </a:t>
            </a:r>
            <a:r>
              <a:rPr lang="it-IT" sz="1800" b="1" i="0" u="none" strike="noStrike" baseline="0" dirty="0" err="1">
                <a:solidFill>
                  <a:schemeClr val="bg1"/>
                </a:solidFill>
                <a:latin typeface="CourierNewPS-BoldMT"/>
              </a:rPr>
              <a:t>cont</a:t>
            </a:r>
            <a:r>
              <a:rPr lang="it-IT" sz="1800" b="1" i="0" u="none" strike="noStrike" baseline="0" dirty="0">
                <a:solidFill>
                  <a:schemeClr val="bg1"/>
                </a:solidFill>
                <a:latin typeface="CourierNewPS-BoldMT"/>
              </a:rPr>
              <a:t>++;</a:t>
            </a:r>
          </a:p>
          <a:p>
            <a:pPr marL="0" indent="0" algn="l">
              <a:buNone/>
            </a:pPr>
            <a:r>
              <a:rPr lang="it-IT" sz="1800" b="1" i="0" u="none" strike="noStrike" baseline="0" dirty="0">
                <a:solidFill>
                  <a:schemeClr val="bg1"/>
                </a:solidFill>
                <a:latin typeface="CourierNewPS-BoldMT"/>
              </a:rPr>
              <a:t>  </a:t>
            </a:r>
            <a:r>
              <a:rPr lang="it-IT" sz="1800" b="1" i="0" u="none" strike="noStrike" baseline="0" dirty="0" err="1">
                <a:solidFill>
                  <a:schemeClr val="bg1"/>
                </a:solidFill>
                <a:latin typeface="CourierNewPS-BoldMT"/>
              </a:rPr>
              <a:t>return</a:t>
            </a:r>
            <a:r>
              <a:rPr lang="it-IT" sz="1800" b="1" i="0" u="none" strike="noStrike" baseline="0" dirty="0">
                <a:solidFill>
                  <a:schemeClr val="bg1"/>
                </a:solidFill>
                <a:latin typeface="CourierNewPS-BoldMT"/>
              </a:rPr>
              <a:t> </a:t>
            </a:r>
            <a:r>
              <a:rPr lang="it-IT" sz="1800" b="1" i="0" u="none" strike="noStrike" baseline="0" dirty="0" err="1">
                <a:solidFill>
                  <a:schemeClr val="bg1"/>
                </a:solidFill>
                <a:latin typeface="CourierNewPS-BoldMT"/>
              </a:rPr>
              <a:t>cont</a:t>
            </a:r>
            <a:r>
              <a:rPr lang="it-IT" sz="1800" b="1" i="0" u="none" strike="noStrike" baseline="0" dirty="0">
                <a:solidFill>
                  <a:schemeClr val="bg1"/>
                </a:solidFill>
                <a:latin typeface="CourierNewPS-BoldMT"/>
              </a:rPr>
              <a:t>;</a:t>
            </a:r>
          </a:p>
          <a:p>
            <a:pPr marL="0" indent="0" algn="l">
              <a:buNone/>
            </a:pPr>
            <a:r>
              <a:rPr lang="it-IT" sz="1800" b="1" i="0" u="none" strike="noStrike" baseline="0" dirty="0">
                <a:solidFill>
                  <a:schemeClr val="bg1"/>
                </a:solidFill>
                <a:latin typeface="CourierNewPS-BoldMT"/>
              </a:rPr>
              <a:t>}</a:t>
            </a:r>
          </a:p>
          <a:p>
            <a:pPr marL="0" indent="0" algn="l">
              <a:buNone/>
            </a:pPr>
            <a:r>
              <a:rPr lang="it-IT" sz="1800" b="1" i="0" u="none" strike="noStrike" baseline="0" dirty="0" err="1">
                <a:solidFill>
                  <a:schemeClr val="bg1"/>
                </a:solidFill>
                <a:latin typeface="CourierNewPS-BoldMT"/>
              </a:rPr>
              <a:t>main</a:t>
            </a:r>
            <a:r>
              <a:rPr lang="it-IT" sz="1800" b="1" i="0" u="none" strike="noStrike" baseline="0" dirty="0">
                <a:solidFill>
                  <a:schemeClr val="bg1"/>
                </a:solidFill>
                <a:latin typeface="CourierNewPS-BoldMT"/>
              </a:rPr>
              <a:t>()</a:t>
            </a:r>
          </a:p>
          <a:p>
            <a:pPr marL="0" indent="0" algn="l">
              <a:buNone/>
            </a:pPr>
            <a:r>
              <a:rPr lang="it-IT" sz="1800" b="1" i="0" u="none" strike="noStrike" baseline="0" dirty="0">
                <a:solidFill>
                  <a:schemeClr val="bg1"/>
                </a:solidFill>
                <a:latin typeface="CourierNewPS-BoldMT"/>
              </a:rPr>
              <a:t>{ </a:t>
            </a:r>
            <a:r>
              <a:rPr lang="it-IT" sz="1800" b="1" i="0" u="none" strike="noStrike" baseline="0" dirty="0" err="1">
                <a:solidFill>
                  <a:schemeClr val="bg1"/>
                </a:solidFill>
                <a:latin typeface="CourierNewPS-BoldMT"/>
              </a:rPr>
              <a:t>printf</a:t>
            </a:r>
            <a:r>
              <a:rPr lang="it-IT" sz="1800" b="1" i="0" u="none" strike="noStrike" baseline="0" dirty="0">
                <a:solidFill>
                  <a:schemeClr val="bg1"/>
                </a:solidFill>
                <a:latin typeface="CourierNewPS-BoldMT"/>
              </a:rPr>
              <a:t>("%d\n", f());</a:t>
            </a:r>
          </a:p>
          <a:p>
            <a:pPr marL="0" indent="0" algn="l">
              <a:buNone/>
            </a:pPr>
            <a:r>
              <a:rPr lang="it-IT" sz="1800" b="1" i="0" u="none" strike="noStrike" baseline="0" dirty="0">
                <a:solidFill>
                  <a:schemeClr val="bg1"/>
                </a:solidFill>
                <a:latin typeface="CourierNewPS-BoldMT"/>
              </a:rPr>
              <a:t>  </a:t>
            </a:r>
            <a:r>
              <a:rPr lang="it-IT" sz="1800" b="1" i="0" u="none" strike="noStrike" baseline="0" dirty="0" err="1">
                <a:solidFill>
                  <a:schemeClr val="bg1"/>
                </a:solidFill>
                <a:latin typeface="CourierNewPS-BoldMT"/>
              </a:rPr>
              <a:t>printf</a:t>
            </a:r>
            <a:r>
              <a:rPr lang="it-IT" sz="1800" b="1" i="0" u="none" strike="noStrike" baseline="0" dirty="0">
                <a:solidFill>
                  <a:schemeClr val="bg1"/>
                </a:solidFill>
                <a:latin typeface="CourierNewPS-BoldMT"/>
              </a:rPr>
              <a:t>("%d\n", f());</a:t>
            </a:r>
          </a:p>
          <a:p>
            <a:pPr marL="0" indent="0" algn="l">
              <a:buNone/>
            </a:pPr>
            <a:r>
              <a:rPr lang="it-IT" sz="1800" b="1" i="0" u="none" strike="noStrike" baseline="0" dirty="0">
                <a:solidFill>
                  <a:schemeClr val="bg1"/>
                </a:solidFill>
                <a:latin typeface="CourierNewPS-BoldMT"/>
              </a:rPr>
              <a:t>}</a:t>
            </a:r>
          </a:p>
          <a:p>
            <a:pPr>
              <a:lnSpc>
                <a:spcPct val="130000"/>
              </a:lnSpc>
            </a:pPr>
            <a:r>
              <a:rPr lang="it-IT" sz="1800" dirty="0"/>
              <a:t>la variabile </a:t>
            </a:r>
            <a:r>
              <a:rPr lang="it-IT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static</a:t>
            </a:r>
            <a:r>
              <a:rPr lang="it-IT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it-IT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it-IT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it-IT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cont</a:t>
            </a:r>
            <a:r>
              <a:rPr lang="it-IT" sz="1800" dirty="0"/>
              <a:t>, </a:t>
            </a:r>
            <a:r>
              <a:rPr lang="it-IT" sz="1800" dirty="0" err="1"/>
              <a:t>e`</a:t>
            </a:r>
            <a:r>
              <a:rPr lang="it-IT" sz="1800" dirty="0"/>
              <a:t> allocata all'inizio del programma e deallocata alla fine dell'esecuzione; essa persiste tra una attivazione di f e la successiva: la prima </a:t>
            </a:r>
            <a:r>
              <a:rPr lang="it-IT" sz="1800" dirty="0" err="1"/>
              <a:t>printf</a:t>
            </a:r>
            <a:r>
              <a:rPr lang="it-IT" sz="1800" dirty="0"/>
              <a:t> stampa 1, la seconda </a:t>
            </a:r>
            <a:r>
              <a:rPr lang="it-IT" sz="1800" dirty="0" err="1"/>
              <a:t>printf</a:t>
            </a:r>
            <a:r>
              <a:rPr lang="it-IT" sz="1800" dirty="0"/>
              <a:t> stampa 2.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5BC33C5-47AE-4E8B-B6F1-AB9BE04A20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0FFEEA0C-1FCD-40E6-A1D4-23BFBD0CE371}" type="datetime1">
              <a:rPr lang="it-IT" smtClean="0"/>
              <a:t>25/02/2021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4890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842A953-C7D8-4D21-9A11-6BF5374255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La </a:t>
            </a:r>
            <a:r>
              <a:rPr lang="it-IT" dirty="0" err="1"/>
              <a:t>ricorsione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310A882-C332-41D5-8DC0-CB9BC564C4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Una funzione matematica è definita ricorsivamente quando nella sua definizione compare un riferimento a se stessa</a:t>
            </a:r>
          </a:p>
          <a:p>
            <a:r>
              <a:rPr lang="it-IT" dirty="0"/>
              <a:t>La </a:t>
            </a:r>
            <a:r>
              <a:rPr lang="it-IT" dirty="0" err="1"/>
              <a:t>ricorsione</a:t>
            </a:r>
            <a:r>
              <a:rPr lang="it-IT" dirty="0"/>
              <a:t> consiste nella possibilità di definire una funzione mediante se stessa</a:t>
            </a:r>
          </a:p>
          <a:p>
            <a:r>
              <a:rPr lang="it-IT" dirty="0"/>
              <a:t>E’ basata sul principio di induzione:</a:t>
            </a:r>
          </a:p>
          <a:p>
            <a:endParaRPr lang="it-IT" dirty="0"/>
          </a:p>
          <a:p>
            <a:r>
              <a:rPr lang="it-IT" dirty="0"/>
              <a:t>Se una proprietà P vale per n=n</a:t>
            </a:r>
            <a:r>
              <a:rPr lang="it-IT" baseline="-25000" dirty="0"/>
              <a:t>0</a:t>
            </a:r>
            <a:r>
              <a:rPr lang="it-IT" dirty="0"/>
              <a:t> (CASO BASE)</a:t>
            </a:r>
          </a:p>
          <a:p>
            <a:r>
              <a:rPr lang="it-IT" dirty="0"/>
              <a:t>E si può provare che, assumendola valida per n, allora vale per n+1</a:t>
            </a:r>
          </a:p>
          <a:p>
            <a:endParaRPr lang="it-IT" dirty="0"/>
          </a:p>
          <a:p>
            <a:r>
              <a:rPr lang="it-IT" dirty="0"/>
              <a:t>Allora P vale per ogni n&gt;=n</a:t>
            </a:r>
            <a:r>
              <a:rPr lang="it-IT" baseline="-25000" dirty="0"/>
              <a:t>0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63D51D2-3901-4344-BEA1-B93FEE137F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0FFEEA0C-1FCD-40E6-A1D4-23BFBD0CE371}" type="datetime1">
              <a:rPr lang="it-IT" smtClean="0"/>
              <a:t>25/02/2021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6392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0640D7E-AB0E-4EFE-BBE1-34246D28C6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Esempio di </a:t>
            </a:r>
            <a:r>
              <a:rPr lang="it-IT" dirty="0" err="1"/>
              <a:t>ricorsione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6703E33-A3B2-4C69-9B4C-3E62104671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l">
              <a:buNone/>
            </a:pPr>
            <a:r>
              <a:rPr lang="it-IT" sz="1800" b="1" i="0" u="none" strike="noStrike" baseline="0" dirty="0" err="1">
                <a:solidFill>
                  <a:schemeClr val="bg1"/>
                </a:solidFill>
                <a:latin typeface="CourierNewPS-BoldMT"/>
              </a:rPr>
              <a:t>fact</a:t>
            </a:r>
            <a:r>
              <a:rPr lang="it-IT" sz="1800" b="1" i="0" u="none" strike="noStrike" baseline="0" dirty="0">
                <a:solidFill>
                  <a:schemeClr val="bg1"/>
                </a:solidFill>
                <a:latin typeface="CourierNewPS-BoldMT"/>
              </a:rPr>
              <a:t>(n) = n!</a:t>
            </a:r>
          </a:p>
          <a:p>
            <a:pPr marL="0" indent="0" algn="l">
              <a:buNone/>
            </a:pPr>
            <a:r>
              <a:rPr lang="it-IT" sz="1800" b="1" i="0" u="none" strike="noStrike" baseline="0" dirty="0">
                <a:solidFill>
                  <a:schemeClr val="bg1"/>
                </a:solidFill>
                <a:latin typeface="CourierNewPS-BoldMT"/>
              </a:rPr>
              <a:t>n!: N -&gt;</a:t>
            </a:r>
            <a:r>
              <a:rPr lang="it-IT" sz="1800" b="0" i="0" u="none" strike="noStrike" baseline="0" dirty="0">
                <a:solidFill>
                  <a:schemeClr val="bg1"/>
                </a:solidFill>
                <a:latin typeface="Symbol" panose="05050102010706020507" pitchFamily="18" charset="2"/>
              </a:rPr>
              <a:t> </a:t>
            </a:r>
            <a:r>
              <a:rPr lang="it-IT" sz="1800" b="1" i="0" u="none" strike="noStrike" baseline="0" dirty="0">
                <a:solidFill>
                  <a:schemeClr val="bg1"/>
                </a:solidFill>
                <a:latin typeface="CourierNewPS-BoldMT"/>
              </a:rPr>
              <a:t>N</a:t>
            </a:r>
          </a:p>
          <a:p>
            <a:pPr marL="274320" lvl="1" indent="0">
              <a:buNone/>
            </a:pPr>
            <a:r>
              <a:rPr lang="pt-BR" sz="1600" b="1" i="0" u="none" strike="noStrike" baseline="0" dirty="0">
                <a:solidFill>
                  <a:schemeClr val="bg1"/>
                </a:solidFill>
                <a:latin typeface="CourierNewPS-BoldMT"/>
              </a:rPr>
              <a:t>n! vale 1 se n == 0</a:t>
            </a:r>
          </a:p>
          <a:p>
            <a:pPr marL="274320" lvl="1" indent="0">
              <a:buNone/>
            </a:pPr>
            <a:r>
              <a:rPr lang="pt-BR" sz="1600" b="1" i="0" u="none" strike="noStrike" baseline="0" dirty="0">
                <a:solidFill>
                  <a:schemeClr val="bg1"/>
                </a:solidFill>
                <a:latin typeface="CourierNewPS-BoldMT"/>
              </a:rPr>
              <a:t>n! vale n*(n-1)! se n &gt; 0</a:t>
            </a:r>
            <a:endParaRPr lang="it-IT" dirty="0">
              <a:solidFill>
                <a:schemeClr val="bg1"/>
              </a:solidFill>
            </a:endParaRP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1E2A263-7BCB-4556-9F5C-61A6430ECF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0FFEEA0C-1FCD-40E6-A1D4-23BFBD0CE371}" type="datetime1">
              <a:rPr lang="it-IT" smtClean="0"/>
              <a:t>25/02/2021</a:t>
            </a:fld>
            <a:endParaRPr lang="en-US"/>
          </a:p>
        </p:txBody>
      </p:sp>
      <p:sp>
        <p:nvSpPr>
          <p:cNvPr id="5" name="Parentesi graffa aperta 4">
            <a:extLst>
              <a:ext uri="{FF2B5EF4-FFF2-40B4-BE49-F238E27FC236}">
                <a16:creationId xmlns:a16="http://schemas.microsoft.com/office/drawing/2014/main" id="{92D5AF62-8EB4-437C-9477-4E470374FDC5}"/>
              </a:ext>
            </a:extLst>
          </p:cNvPr>
          <p:cNvSpPr/>
          <p:nvPr/>
        </p:nvSpPr>
        <p:spPr>
          <a:xfrm>
            <a:off x="1297577" y="2960914"/>
            <a:ext cx="78377" cy="468086"/>
          </a:xfrm>
          <a:prstGeom prst="leftBrac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905379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EF0870A-B438-4307-8BD5-F6D85F9D79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Ricorsione</a:t>
            </a:r>
            <a:r>
              <a:rPr lang="it-IT" dirty="0"/>
              <a:t> in C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6945B65-6D0C-419A-A879-1B85DD1B94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Il corpo di ogni funzione ricorsiva contiene almeno una chiamata alla funzione stessa:</a:t>
            </a:r>
          </a:p>
          <a:p>
            <a:endParaRPr lang="it-IT" dirty="0"/>
          </a:p>
          <a:p>
            <a:r>
              <a:rPr lang="it-IT" dirty="0"/>
              <a:t>Esempio: definizione in C della funzione ricorsiva fattoriale.</a:t>
            </a:r>
          </a:p>
          <a:p>
            <a:pPr marL="0" indent="0" algn="l">
              <a:buNone/>
            </a:pPr>
            <a:r>
              <a:rPr lang="it-IT" sz="1800" b="1" i="0" u="none" strike="noStrike" baseline="0" dirty="0" err="1">
                <a:solidFill>
                  <a:schemeClr val="bg1"/>
                </a:solidFill>
                <a:latin typeface="CourierNewPS-BoldMT"/>
              </a:rPr>
              <a:t>int</a:t>
            </a:r>
            <a:r>
              <a:rPr lang="it-IT" sz="1800" b="1" i="0" u="none" strike="noStrike" baseline="0" dirty="0">
                <a:solidFill>
                  <a:schemeClr val="bg1"/>
                </a:solidFill>
                <a:latin typeface="CourierNewPS-BoldMT"/>
              </a:rPr>
              <a:t> </a:t>
            </a:r>
            <a:r>
              <a:rPr lang="it-IT" sz="1800" b="1" i="0" u="none" strike="noStrike" baseline="0" dirty="0" err="1">
                <a:solidFill>
                  <a:schemeClr val="bg1"/>
                </a:solidFill>
                <a:latin typeface="CourierNewPS-BoldMT"/>
              </a:rPr>
              <a:t>fact</a:t>
            </a:r>
            <a:r>
              <a:rPr lang="it-IT" sz="1800" b="1" i="0" u="none" strike="noStrike" baseline="0" dirty="0">
                <a:solidFill>
                  <a:schemeClr val="bg1"/>
                </a:solidFill>
                <a:latin typeface="CourierNewPS-BoldMT"/>
              </a:rPr>
              <a:t>(</a:t>
            </a:r>
            <a:r>
              <a:rPr lang="it-IT" sz="1800" b="1" i="0" u="none" strike="noStrike" baseline="0" dirty="0" err="1">
                <a:solidFill>
                  <a:schemeClr val="bg1"/>
                </a:solidFill>
                <a:latin typeface="CourierNewPS-BoldMT"/>
              </a:rPr>
              <a:t>int</a:t>
            </a:r>
            <a:r>
              <a:rPr lang="it-IT" sz="1800" b="1" i="0" u="none" strike="noStrike" baseline="0" dirty="0">
                <a:solidFill>
                  <a:schemeClr val="bg1"/>
                </a:solidFill>
                <a:latin typeface="CourierNewPS-BoldMT"/>
              </a:rPr>
              <a:t> n)</a:t>
            </a:r>
          </a:p>
          <a:p>
            <a:pPr marL="0" indent="0" algn="l">
              <a:buNone/>
            </a:pPr>
            <a:r>
              <a:rPr lang="en-US" sz="1800" b="1" i="0" u="none" strike="noStrike" baseline="0" dirty="0">
                <a:solidFill>
                  <a:schemeClr val="bg1"/>
                </a:solidFill>
                <a:latin typeface="CourierNewPS-BoldMT"/>
              </a:rPr>
              <a:t> { if (n==0) return 1;</a:t>
            </a:r>
          </a:p>
          <a:p>
            <a:pPr marL="0" indent="0" algn="l">
              <a:buNone/>
            </a:pPr>
            <a:r>
              <a:rPr lang="en-US" sz="1800" b="1" i="0" u="none" strike="noStrike" baseline="0" dirty="0">
                <a:solidFill>
                  <a:schemeClr val="bg1"/>
                </a:solidFill>
                <a:latin typeface="CourierNewPS-BoldMT"/>
              </a:rPr>
              <a:t>   else return n*fact(n-1);</a:t>
            </a:r>
          </a:p>
          <a:p>
            <a:pPr marL="0" indent="0" algn="l">
              <a:buNone/>
            </a:pPr>
            <a:r>
              <a:rPr lang="it-IT" sz="1800" b="1" i="0" u="none" strike="noStrike" baseline="0" dirty="0">
                <a:solidFill>
                  <a:schemeClr val="bg1"/>
                </a:solidFill>
                <a:latin typeface="CourierNewPS-BoldMT"/>
              </a:rPr>
              <a:t> }</a:t>
            </a:r>
            <a:endParaRPr lang="it-IT" dirty="0">
              <a:solidFill>
                <a:schemeClr val="bg1"/>
              </a:solidFill>
            </a:endParaRP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4227AA2-BAD5-4B75-BB36-7CA4FD0085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0FFEEA0C-1FCD-40E6-A1D4-23BFBD0CE371}" type="datetime1">
              <a:rPr lang="it-IT" smtClean="0"/>
              <a:t>25/02/2021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8675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77373C9-FF61-41C1-B155-09855C06B3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429FCCB-42AF-4820-9F91-42AD392CE7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/>
            <a:r>
              <a:rPr lang="it-IT" dirty="0">
                <a:solidFill>
                  <a:schemeClr val="accent4">
                    <a:lumMod val="75000"/>
                  </a:schemeClr>
                </a:solidFill>
              </a:rPr>
              <a:t>Server /Client</a:t>
            </a:r>
            <a:r>
              <a:rPr lang="it-IT" sz="1800" b="1" i="0" u="none" strike="noStrike" baseline="0" dirty="0">
                <a:solidFill>
                  <a:srgbClr val="00009A"/>
                </a:solidFill>
                <a:latin typeface="ComicSansMS-Bold"/>
              </a:rPr>
              <a:t>: </a:t>
            </a:r>
            <a:r>
              <a:rPr lang="it-IT" sz="1800" b="1" i="0" u="none" strike="noStrike" baseline="0" dirty="0" err="1">
                <a:solidFill>
                  <a:srgbClr val="00009A"/>
                </a:solidFill>
                <a:latin typeface="CourierNewPS-BoldMT"/>
              </a:rPr>
              <a:t>fact</a:t>
            </a:r>
            <a:r>
              <a:rPr lang="it-IT" sz="1800" b="1" i="0" u="none" strike="noStrike" baseline="0" dirty="0">
                <a:solidFill>
                  <a:srgbClr val="00009A"/>
                </a:solidFill>
                <a:latin typeface="CourierNewPS-BoldMT"/>
              </a:rPr>
              <a:t> </a:t>
            </a:r>
            <a:r>
              <a:rPr lang="it-IT" dirty="0" err="1"/>
              <a:t>e`</a:t>
            </a:r>
            <a:r>
              <a:rPr lang="it-IT" dirty="0"/>
              <a:t> sia servitore che cliente (di se stessa):</a:t>
            </a:r>
          </a:p>
          <a:p>
            <a:pPr marL="0" indent="0" algn="l">
              <a:buNone/>
            </a:pPr>
            <a:r>
              <a:rPr lang="it-IT" sz="1800" b="1" i="0" u="none" strike="noStrike" baseline="0" dirty="0" err="1">
                <a:solidFill>
                  <a:schemeClr val="bg1"/>
                </a:solidFill>
                <a:latin typeface="CourierNewPS-BoldMT"/>
              </a:rPr>
              <a:t>int</a:t>
            </a:r>
            <a:r>
              <a:rPr lang="it-IT" sz="1800" b="1" i="0" u="none" strike="noStrike" baseline="0" dirty="0">
                <a:solidFill>
                  <a:schemeClr val="bg1"/>
                </a:solidFill>
                <a:latin typeface="CourierNewPS-BoldMT"/>
              </a:rPr>
              <a:t> </a:t>
            </a:r>
            <a:r>
              <a:rPr lang="it-IT" sz="1800" b="1" i="0" u="none" strike="noStrike" baseline="0" dirty="0" err="1">
                <a:solidFill>
                  <a:schemeClr val="bg1"/>
                </a:solidFill>
                <a:latin typeface="CourierNewPS-BoldMT"/>
              </a:rPr>
              <a:t>fact</a:t>
            </a:r>
            <a:r>
              <a:rPr lang="it-IT" sz="1800" b="1" i="0" u="none" strike="noStrike" baseline="0" dirty="0">
                <a:solidFill>
                  <a:schemeClr val="bg1"/>
                </a:solidFill>
                <a:latin typeface="CourierNewPS-BoldMT"/>
              </a:rPr>
              <a:t>(</a:t>
            </a:r>
            <a:r>
              <a:rPr lang="it-IT" sz="1800" b="1" i="0" u="none" strike="noStrike" baseline="0" dirty="0" err="1">
                <a:solidFill>
                  <a:schemeClr val="bg1"/>
                </a:solidFill>
                <a:latin typeface="CourierNewPS-BoldMT"/>
              </a:rPr>
              <a:t>int</a:t>
            </a:r>
            <a:r>
              <a:rPr lang="it-IT" sz="1800" b="1" i="0" u="none" strike="noStrike" baseline="0" dirty="0">
                <a:solidFill>
                  <a:schemeClr val="bg1"/>
                </a:solidFill>
                <a:latin typeface="CourierNewPS-BoldMT"/>
              </a:rPr>
              <a:t> n)</a:t>
            </a:r>
          </a:p>
          <a:p>
            <a:pPr marL="0" indent="0" algn="l">
              <a:buNone/>
            </a:pPr>
            <a:r>
              <a:rPr lang="en-US" sz="1800" b="1" i="0" u="none" strike="noStrike" baseline="0" dirty="0">
                <a:solidFill>
                  <a:schemeClr val="bg1"/>
                </a:solidFill>
                <a:latin typeface="CourierNewPS-BoldMT"/>
              </a:rPr>
              <a:t>{ if (n==0) return 1;</a:t>
            </a:r>
          </a:p>
          <a:p>
            <a:pPr marL="0" indent="0" algn="l">
              <a:buNone/>
            </a:pPr>
            <a:r>
              <a:rPr lang="en-US" sz="1800" b="1" i="0" u="none" strike="noStrike" baseline="0" dirty="0">
                <a:solidFill>
                  <a:schemeClr val="bg1"/>
                </a:solidFill>
                <a:latin typeface="CourierNewPS-BoldMT"/>
              </a:rPr>
              <a:t>  else return n*</a:t>
            </a:r>
            <a:r>
              <a:rPr lang="en-US" sz="1800" b="1" i="0" u="none" strike="noStrike" baseline="0" dirty="0">
                <a:solidFill>
                  <a:schemeClr val="accent4">
                    <a:lumMod val="75000"/>
                  </a:schemeClr>
                </a:solidFill>
                <a:latin typeface="CourierNewPS-BoldMT"/>
              </a:rPr>
              <a:t>fact</a:t>
            </a:r>
            <a:r>
              <a:rPr lang="en-US" sz="1800" b="1" i="0" u="none" strike="noStrike" baseline="0" dirty="0">
                <a:solidFill>
                  <a:schemeClr val="bg1"/>
                </a:solidFill>
                <a:latin typeface="CourierNewPS-BoldMT"/>
              </a:rPr>
              <a:t>(n-1);</a:t>
            </a:r>
          </a:p>
          <a:p>
            <a:pPr marL="0" indent="0" algn="l">
              <a:buNone/>
            </a:pPr>
            <a:r>
              <a:rPr lang="it-IT" sz="1800" b="1" i="0" u="none" strike="noStrike" baseline="0" dirty="0">
                <a:solidFill>
                  <a:schemeClr val="bg1"/>
                </a:solidFill>
                <a:latin typeface="CourierNewPS-BoldMT"/>
              </a:rPr>
              <a:t>}</a:t>
            </a:r>
          </a:p>
          <a:p>
            <a:pPr marL="0" indent="0" algn="l">
              <a:buNone/>
            </a:pPr>
            <a:r>
              <a:rPr lang="it-IT" sz="1800" b="1" i="0" u="none" strike="noStrike" baseline="0" dirty="0" err="1">
                <a:solidFill>
                  <a:schemeClr val="bg1"/>
                </a:solidFill>
                <a:latin typeface="CourierNewPS-BoldMT"/>
              </a:rPr>
              <a:t>main</a:t>
            </a:r>
            <a:r>
              <a:rPr lang="it-IT" sz="1800" b="1" i="0" u="none" strike="noStrike" baseline="0" dirty="0">
                <a:solidFill>
                  <a:schemeClr val="bg1"/>
                </a:solidFill>
                <a:latin typeface="CourierNewPS-BoldMT"/>
              </a:rPr>
              <a:t>()</a:t>
            </a:r>
          </a:p>
          <a:p>
            <a:pPr marL="0" indent="0" algn="l">
              <a:buNone/>
            </a:pPr>
            <a:r>
              <a:rPr lang="pl-PL" sz="1800" b="1" i="0" u="none" strike="noStrike" baseline="0" dirty="0">
                <a:solidFill>
                  <a:schemeClr val="bg1"/>
                </a:solidFill>
                <a:latin typeface="CourierNewPS-BoldMT"/>
              </a:rPr>
              <a:t>{ int fz,f6,z = 5;</a:t>
            </a:r>
          </a:p>
          <a:p>
            <a:pPr marL="0" indent="0" algn="l">
              <a:buNone/>
            </a:pPr>
            <a:r>
              <a:rPr lang="it-IT" sz="1800" b="1" i="0" u="none" strike="noStrike" baseline="0" dirty="0">
                <a:solidFill>
                  <a:schemeClr val="bg1"/>
                </a:solidFill>
                <a:latin typeface="CourierNewPS-BoldMT"/>
              </a:rPr>
              <a:t>  </a:t>
            </a:r>
            <a:r>
              <a:rPr lang="it-IT" sz="1800" b="1" i="0" u="none" strike="noStrike" baseline="0" dirty="0" err="1">
                <a:solidFill>
                  <a:schemeClr val="bg1"/>
                </a:solidFill>
                <a:latin typeface="CourierNewPS-BoldMT"/>
              </a:rPr>
              <a:t>fz</a:t>
            </a:r>
            <a:r>
              <a:rPr lang="it-IT" sz="1800" b="1" i="0" u="none" strike="noStrike" baseline="0" dirty="0">
                <a:solidFill>
                  <a:schemeClr val="bg1"/>
                </a:solidFill>
                <a:latin typeface="CourierNewPS-BoldMT"/>
              </a:rPr>
              <a:t> = </a:t>
            </a:r>
            <a:r>
              <a:rPr lang="it-IT" sz="1800" b="1" i="0" u="none" strike="noStrike" baseline="0" dirty="0" err="1">
                <a:solidFill>
                  <a:schemeClr val="accent4">
                    <a:lumMod val="75000"/>
                  </a:schemeClr>
                </a:solidFill>
                <a:latin typeface="CourierNewPS-BoldMT"/>
              </a:rPr>
              <a:t>fact</a:t>
            </a:r>
            <a:r>
              <a:rPr lang="it-IT" sz="1800" b="1" i="0" u="none" strike="noStrike" baseline="0" dirty="0">
                <a:solidFill>
                  <a:schemeClr val="bg1"/>
                </a:solidFill>
                <a:latin typeface="CourierNewPS-BoldMT"/>
              </a:rPr>
              <a:t>(z-2);</a:t>
            </a:r>
          </a:p>
          <a:p>
            <a:pPr marL="0" indent="0" algn="l">
              <a:buNone/>
            </a:pPr>
            <a:r>
              <a:rPr lang="it-IT" sz="1800" b="1" i="0" u="none" strike="noStrike" baseline="0" dirty="0">
                <a:solidFill>
                  <a:schemeClr val="bg1"/>
                </a:solidFill>
                <a:latin typeface="CourierNewPS-BoldMT"/>
              </a:rPr>
              <a:t>}</a:t>
            </a:r>
            <a:endParaRPr lang="it-IT" dirty="0">
              <a:solidFill>
                <a:schemeClr val="bg1"/>
              </a:solidFill>
            </a:endParaRP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63E6FF60-6F99-4ED1-B477-49F3874F51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0FFEEA0C-1FCD-40E6-A1D4-23BFBD0CE371}" type="datetime1">
              <a:rPr lang="it-IT" smtClean="0"/>
              <a:t>25/02/2021</a:t>
            </a:fld>
            <a:endParaRPr lang="en-US"/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BF97B736-C87D-458B-A328-5B9FECF4A897}"/>
              </a:ext>
            </a:extLst>
          </p:cNvPr>
          <p:cNvSpPr txBox="1"/>
          <p:nvPr/>
        </p:nvSpPr>
        <p:spPr>
          <a:xfrm>
            <a:off x="5812971" y="4273420"/>
            <a:ext cx="41427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chemeClr val="bg1"/>
                </a:solidFill>
              </a:rPr>
              <a:t>Si valuta l’espressione che costituisce il parametro attuale (</a:t>
            </a:r>
            <a:r>
              <a:rPr lang="it-IT" dirty="0" err="1">
                <a:solidFill>
                  <a:schemeClr val="bg1"/>
                </a:solidFill>
              </a:rPr>
              <a:t>nell’environment</a:t>
            </a:r>
            <a:r>
              <a:rPr lang="it-IT" dirty="0">
                <a:solidFill>
                  <a:schemeClr val="bg1"/>
                </a:solidFill>
              </a:rPr>
              <a:t> del </a:t>
            </a:r>
            <a:r>
              <a:rPr lang="it-IT" dirty="0" err="1">
                <a:solidFill>
                  <a:schemeClr val="bg1"/>
                </a:solidFill>
              </a:rPr>
              <a:t>main</a:t>
            </a:r>
            <a:r>
              <a:rPr lang="it-IT" dirty="0">
                <a:solidFill>
                  <a:schemeClr val="bg1"/>
                </a:solidFill>
              </a:rPr>
              <a:t>) e si trasmette alla funzione </a:t>
            </a:r>
            <a:r>
              <a:rPr lang="it-IT" dirty="0" err="1">
                <a:solidFill>
                  <a:schemeClr val="bg1"/>
                </a:solidFill>
              </a:rPr>
              <a:t>fatt</a:t>
            </a:r>
            <a:r>
              <a:rPr lang="it-IT" dirty="0">
                <a:solidFill>
                  <a:schemeClr val="bg1"/>
                </a:solidFill>
              </a:rPr>
              <a:t> una copia del valore così ottenuto</a:t>
            </a:r>
          </a:p>
        </p:txBody>
      </p:sp>
    </p:spTree>
    <p:extLst>
      <p:ext uri="{BB962C8B-B14F-4D97-AF65-F5344CB8AC3E}">
        <p14:creationId xmlns:p14="http://schemas.microsoft.com/office/powerpoint/2010/main" val="111537989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77373C9-FF61-41C1-B155-09855C06B3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429FCCB-42AF-4820-9F91-42AD392CE7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/>
            <a:r>
              <a:rPr lang="it-IT" dirty="0">
                <a:solidFill>
                  <a:schemeClr val="accent4">
                    <a:lumMod val="75000"/>
                  </a:schemeClr>
                </a:solidFill>
              </a:rPr>
              <a:t>Server /Client</a:t>
            </a:r>
            <a:r>
              <a:rPr lang="it-IT" sz="1800" b="1" i="0" u="none" strike="noStrike" baseline="0" dirty="0">
                <a:solidFill>
                  <a:srgbClr val="00009A"/>
                </a:solidFill>
                <a:latin typeface="ComicSansMS-Bold"/>
              </a:rPr>
              <a:t>: </a:t>
            </a:r>
            <a:r>
              <a:rPr lang="it-IT" sz="1800" b="1" i="0" u="none" strike="noStrike" baseline="0" dirty="0" err="1">
                <a:solidFill>
                  <a:srgbClr val="00009A"/>
                </a:solidFill>
                <a:latin typeface="CourierNewPS-BoldMT"/>
              </a:rPr>
              <a:t>fact</a:t>
            </a:r>
            <a:r>
              <a:rPr lang="it-IT" sz="1800" b="1" i="0" u="none" strike="noStrike" baseline="0" dirty="0">
                <a:solidFill>
                  <a:srgbClr val="00009A"/>
                </a:solidFill>
                <a:latin typeface="CourierNewPS-BoldMT"/>
              </a:rPr>
              <a:t> </a:t>
            </a:r>
            <a:r>
              <a:rPr lang="it-IT" dirty="0" err="1"/>
              <a:t>e`</a:t>
            </a:r>
            <a:r>
              <a:rPr lang="it-IT" dirty="0"/>
              <a:t> sia servitore che cliente (di se stessa):</a:t>
            </a:r>
          </a:p>
          <a:p>
            <a:pPr marL="0" indent="0" algn="l">
              <a:buNone/>
            </a:pPr>
            <a:r>
              <a:rPr lang="it-IT" sz="1800" b="1" i="0" u="none" strike="noStrike" baseline="0" dirty="0" err="1">
                <a:solidFill>
                  <a:schemeClr val="bg1"/>
                </a:solidFill>
                <a:latin typeface="CourierNewPS-BoldMT"/>
              </a:rPr>
              <a:t>int</a:t>
            </a:r>
            <a:r>
              <a:rPr lang="it-IT" sz="1800" b="1" i="0" u="none" strike="noStrike" baseline="0" dirty="0">
                <a:solidFill>
                  <a:schemeClr val="bg1"/>
                </a:solidFill>
                <a:latin typeface="CourierNewPS-BoldMT"/>
              </a:rPr>
              <a:t> </a:t>
            </a:r>
            <a:r>
              <a:rPr lang="it-IT" sz="1800" b="1" i="0" u="none" strike="noStrike" baseline="0" dirty="0" err="1">
                <a:solidFill>
                  <a:schemeClr val="bg1"/>
                </a:solidFill>
                <a:latin typeface="CourierNewPS-BoldMT"/>
              </a:rPr>
              <a:t>fact</a:t>
            </a:r>
            <a:r>
              <a:rPr lang="it-IT" sz="1800" b="1" i="0" u="none" strike="noStrike" baseline="0" dirty="0">
                <a:solidFill>
                  <a:schemeClr val="bg1"/>
                </a:solidFill>
                <a:latin typeface="CourierNewPS-BoldMT"/>
              </a:rPr>
              <a:t>(</a:t>
            </a:r>
            <a:r>
              <a:rPr lang="it-IT" sz="1800" b="1" i="0" u="none" strike="noStrike" baseline="0" dirty="0" err="1">
                <a:solidFill>
                  <a:schemeClr val="bg1"/>
                </a:solidFill>
                <a:latin typeface="CourierNewPS-BoldMT"/>
              </a:rPr>
              <a:t>int</a:t>
            </a:r>
            <a:r>
              <a:rPr lang="it-IT" sz="1800" b="1" i="0" u="none" strike="noStrike" baseline="0" dirty="0">
                <a:solidFill>
                  <a:schemeClr val="bg1"/>
                </a:solidFill>
                <a:latin typeface="CourierNewPS-BoldMT"/>
              </a:rPr>
              <a:t> n)</a:t>
            </a:r>
          </a:p>
          <a:p>
            <a:pPr marL="0" indent="0" algn="l">
              <a:buNone/>
            </a:pPr>
            <a:r>
              <a:rPr lang="en-US" sz="1800" b="1" i="0" u="none" strike="noStrike" baseline="0" dirty="0">
                <a:solidFill>
                  <a:schemeClr val="bg1"/>
                </a:solidFill>
                <a:latin typeface="CourierNewPS-BoldMT"/>
              </a:rPr>
              <a:t>{ if (n==0) return 1;</a:t>
            </a:r>
          </a:p>
          <a:p>
            <a:pPr marL="0" indent="0" algn="l">
              <a:buNone/>
            </a:pPr>
            <a:r>
              <a:rPr lang="en-US" sz="1800" b="1" i="0" u="none" strike="noStrike" baseline="0" dirty="0">
                <a:solidFill>
                  <a:schemeClr val="bg1"/>
                </a:solidFill>
                <a:latin typeface="CourierNewPS-BoldMT"/>
              </a:rPr>
              <a:t>  else return n*</a:t>
            </a:r>
            <a:r>
              <a:rPr lang="en-US" sz="1800" b="1" i="0" u="none" strike="noStrike" baseline="0" dirty="0">
                <a:solidFill>
                  <a:schemeClr val="accent4">
                    <a:lumMod val="75000"/>
                  </a:schemeClr>
                </a:solidFill>
                <a:latin typeface="CourierNewPS-BoldMT"/>
              </a:rPr>
              <a:t>fact</a:t>
            </a:r>
            <a:r>
              <a:rPr lang="en-US" sz="1800" b="1" i="0" u="none" strike="noStrike" baseline="0" dirty="0">
                <a:solidFill>
                  <a:schemeClr val="bg1"/>
                </a:solidFill>
                <a:latin typeface="CourierNewPS-BoldMT"/>
              </a:rPr>
              <a:t>(n-1);</a:t>
            </a:r>
          </a:p>
          <a:p>
            <a:pPr marL="0" indent="0" algn="l">
              <a:buNone/>
            </a:pPr>
            <a:r>
              <a:rPr lang="it-IT" sz="1800" b="1" i="0" u="none" strike="noStrike" baseline="0" dirty="0">
                <a:solidFill>
                  <a:schemeClr val="bg1"/>
                </a:solidFill>
                <a:latin typeface="CourierNewPS-BoldMT"/>
              </a:rPr>
              <a:t>}</a:t>
            </a:r>
          </a:p>
          <a:p>
            <a:pPr marL="0" indent="0" algn="l">
              <a:buNone/>
            </a:pPr>
            <a:r>
              <a:rPr lang="it-IT" sz="1800" b="1" i="0" u="none" strike="noStrike" baseline="0" dirty="0" err="1">
                <a:solidFill>
                  <a:schemeClr val="bg1"/>
                </a:solidFill>
                <a:latin typeface="CourierNewPS-BoldMT"/>
              </a:rPr>
              <a:t>main</a:t>
            </a:r>
            <a:r>
              <a:rPr lang="it-IT" sz="1800" b="1" i="0" u="none" strike="noStrike" baseline="0" dirty="0">
                <a:solidFill>
                  <a:schemeClr val="bg1"/>
                </a:solidFill>
                <a:latin typeface="CourierNewPS-BoldMT"/>
              </a:rPr>
              <a:t>()</a:t>
            </a:r>
          </a:p>
          <a:p>
            <a:pPr marL="0" indent="0" algn="l">
              <a:buNone/>
            </a:pPr>
            <a:r>
              <a:rPr lang="pl-PL" sz="1800" b="1" i="0" u="none" strike="noStrike" baseline="0" dirty="0">
                <a:solidFill>
                  <a:schemeClr val="bg1"/>
                </a:solidFill>
                <a:latin typeface="CourierNewPS-BoldMT"/>
              </a:rPr>
              <a:t>{ int fz,f6,z = 5;</a:t>
            </a:r>
          </a:p>
          <a:p>
            <a:pPr marL="0" indent="0" algn="l">
              <a:buNone/>
            </a:pPr>
            <a:r>
              <a:rPr lang="it-IT" sz="1800" b="1" i="0" u="none" strike="noStrike" baseline="0" dirty="0">
                <a:solidFill>
                  <a:schemeClr val="bg1"/>
                </a:solidFill>
                <a:latin typeface="CourierNewPS-BoldMT"/>
              </a:rPr>
              <a:t>  </a:t>
            </a:r>
            <a:r>
              <a:rPr lang="it-IT" sz="1800" b="1" i="0" u="none" strike="noStrike" baseline="0" dirty="0" err="1">
                <a:solidFill>
                  <a:schemeClr val="bg1"/>
                </a:solidFill>
                <a:latin typeface="CourierNewPS-BoldMT"/>
              </a:rPr>
              <a:t>fz</a:t>
            </a:r>
            <a:r>
              <a:rPr lang="it-IT" sz="1800" b="1" i="0" u="none" strike="noStrike" baseline="0" dirty="0">
                <a:solidFill>
                  <a:schemeClr val="bg1"/>
                </a:solidFill>
                <a:latin typeface="CourierNewPS-BoldMT"/>
              </a:rPr>
              <a:t> = </a:t>
            </a:r>
            <a:r>
              <a:rPr lang="it-IT" sz="1800" b="1" i="0" u="none" strike="noStrike" baseline="0" dirty="0" err="1">
                <a:solidFill>
                  <a:schemeClr val="accent4">
                    <a:lumMod val="75000"/>
                  </a:schemeClr>
                </a:solidFill>
                <a:latin typeface="CourierNewPS-BoldMT"/>
              </a:rPr>
              <a:t>fact</a:t>
            </a:r>
            <a:r>
              <a:rPr lang="it-IT" sz="1800" b="1" i="0" u="none" strike="noStrike" baseline="0" dirty="0">
                <a:solidFill>
                  <a:schemeClr val="bg1"/>
                </a:solidFill>
                <a:latin typeface="CourierNewPS-BoldMT"/>
              </a:rPr>
              <a:t>(z-2);</a:t>
            </a:r>
          </a:p>
          <a:p>
            <a:pPr marL="0" indent="0" algn="l">
              <a:buNone/>
            </a:pPr>
            <a:r>
              <a:rPr lang="it-IT" sz="1800" b="1" i="0" u="none" strike="noStrike" baseline="0" dirty="0">
                <a:solidFill>
                  <a:schemeClr val="bg1"/>
                </a:solidFill>
                <a:latin typeface="CourierNewPS-BoldMT"/>
              </a:rPr>
              <a:t>}</a:t>
            </a:r>
            <a:endParaRPr lang="it-IT" dirty="0">
              <a:solidFill>
                <a:schemeClr val="bg1"/>
              </a:solidFill>
            </a:endParaRP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63E6FF60-6F99-4ED1-B477-49F3874F51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0FFEEA0C-1FCD-40E6-A1D4-23BFBD0CE371}" type="datetime1">
              <a:rPr lang="it-IT" smtClean="0"/>
              <a:t>25/02/2021</a:t>
            </a:fld>
            <a:endParaRPr lang="en-US"/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BF97B736-C87D-458B-A328-5B9FECF4A897}"/>
              </a:ext>
            </a:extLst>
          </p:cNvPr>
          <p:cNvSpPr txBox="1"/>
          <p:nvPr/>
        </p:nvSpPr>
        <p:spPr>
          <a:xfrm>
            <a:off x="6631920" y="2481942"/>
            <a:ext cx="414279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chemeClr val="bg1"/>
                </a:solidFill>
              </a:rPr>
              <a:t>La funzione </a:t>
            </a:r>
            <a:r>
              <a:rPr lang="it-IT" dirty="0" err="1">
                <a:solidFill>
                  <a:schemeClr val="bg1"/>
                </a:solidFill>
              </a:rPr>
              <a:t>fact</a:t>
            </a:r>
            <a:r>
              <a:rPr lang="it-IT" dirty="0">
                <a:solidFill>
                  <a:schemeClr val="bg1"/>
                </a:solidFill>
              </a:rPr>
              <a:t> lega il parametro n a 3. Essendo 3 positivo si passa al ramo else. Per calcolare il risultato della funzione è necessario effettuare una nuova chiamata di funzione </a:t>
            </a:r>
            <a:r>
              <a:rPr lang="it-IT" dirty="0" err="1">
                <a:solidFill>
                  <a:schemeClr val="bg1"/>
                </a:solidFill>
              </a:rPr>
              <a:t>fact</a:t>
            </a:r>
            <a:r>
              <a:rPr lang="it-IT" dirty="0">
                <a:solidFill>
                  <a:schemeClr val="bg1"/>
                </a:solidFill>
              </a:rPr>
              <a:t>(2)</a:t>
            </a:r>
          </a:p>
        </p:txBody>
      </p:sp>
    </p:spTree>
    <p:extLst>
      <p:ext uri="{BB962C8B-B14F-4D97-AF65-F5344CB8AC3E}">
        <p14:creationId xmlns:p14="http://schemas.microsoft.com/office/powerpoint/2010/main" val="399435515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77373C9-FF61-41C1-B155-09855C06B3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429FCCB-42AF-4820-9F91-42AD392CE7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/>
            <a:r>
              <a:rPr lang="it-IT" dirty="0">
                <a:solidFill>
                  <a:schemeClr val="accent4">
                    <a:lumMod val="75000"/>
                  </a:schemeClr>
                </a:solidFill>
              </a:rPr>
              <a:t>Server /Client</a:t>
            </a:r>
            <a:r>
              <a:rPr lang="it-IT" sz="1800" b="1" i="0" u="none" strike="noStrike" baseline="0" dirty="0">
                <a:solidFill>
                  <a:srgbClr val="00009A"/>
                </a:solidFill>
                <a:latin typeface="ComicSansMS-Bold"/>
              </a:rPr>
              <a:t>: </a:t>
            </a:r>
            <a:r>
              <a:rPr lang="it-IT" sz="1800" b="1" i="0" u="none" strike="noStrike" baseline="0" dirty="0" err="1">
                <a:solidFill>
                  <a:srgbClr val="00009A"/>
                </a:solidFill>
                <a:latin typeface="CourierNewPS-BoldMT"/>
              </a:rPr>
              <a:t>fact</a:t>
            </a:r>
            <a:r>
              <a:rPr lang="it-IT" sz="1800" b="1" i="0" u="none" strike="noStrike" baseline="0" dirty="0">
                <a:solidFill>
                  <a:srgbClr val="00009A"/>
                </a:solidFill>
                <a:latin typeface="CourierNewPS-BoldMT"/>
              </a:rPr>
              <a:t> </a:t>
            </a:r>
            <a:r>
              <a:rPr lang="it-IT" dirty="0" err="1"/>
              <a:t>e`</a:t>
            </a:r>
            <a:r>
              <a:rPr lang="it-IT" dirty="0"/>
              <a:t> sia servitore che cliente (di se stessa):</a:t>
            </a:r>
          </a:p>
          <a:p>
            <a:pPr marL="0" indent="0" algn="l">
              <a:buNone/>
            </a:pPr>
            <a:r>
              <a:rPr lang="it-IT" sz="1800" b="1" i="0" u="none" strike="noStrike" baseline="0" dirty="0" err="1">
                <a:solidFill>
                  <a:schemeClr val="bg1"/>
                </a:solidFill>
                <a:latin typeface="CourierNewPS-BoldMT"/>
              </a:rPr>
              <a:t>int</a:t>
            </a:r>
            <a:r>
              <a:rPr lang="it-IT" sz="1800" b="1" i="0" u="none" strike="noStrike" baseline="0" dirty="0">
                <a:solidFill>
                  <a:schemeClr val="bg1"/>
                </a:solidFill>
                <a:latin typeface="CourierNewPS-BoldMT"/>
              </a:rPr>
              <a:t> </a:t>
            </a:r>
            <a:r>
              <a:rPr lang="it-IT" sz="1800" b="1" i="0" u="none" strike="noStrike" baseline="0" dirty="0" err="1">
                <a:solidFill>
                  <a:schemeClr val="bg1"/>
                </a:solidFill>
                <a:latin typeface="CourierNewPS-BoldMT"/>
              </a:rPr>
              <a:t>fact</a:t>
            </a:r>
            <a:r>
              <a:rPr lang="it-IT" sz="1800" b="1" i="0" u="none" strike="noStrike" baseline="0" dirty="0">
                <a:solidFill>
                  <a:schemeClr val="bg1"/>
                </a:solidFill>
                <a:latin typeface="CourierNewPS-BoldMT"/>
              </a:rPr>
              <a:t>(</a:t>
            </a:r>
            <a:r>
              <a:rPr lang="it-IT" sz="1800" b="1" i="0" u="none" strike="noStrike" baseline="0" dirty="0" err="1">
                <a:solidFill>
                  <a:schemeClr val="bg1"/>
                </a:solidFill>
                <a:latin typeface="CourierNewPS-BoldMT"/>
              </a:rPr>
              <a:t>int</a:t>
            </a:r>
            <a:r>
              <a:rPr lang="it-IT" sz="1800" b="1" i="0" u="none" strike="noStrike" baseline="0" dirty="0">
                <a:solidFill>
                  <a:schemeClr val="bg1"/>
                </a:solidFill>
                <a:latin typeface="CourierNewPS-BoldMT"/>
              </a:rPr>
              <a:t> n)</a:t>
            </a:r>
          </a:p>
          <a:p>
            <a:pPr marL="0" indent="0" algn="l">
              <a:buNone/>
            </a:pPr>
            <a:r>
              <a:rPr lang="en-US" sz="1800" b="1" i="0" u="none" strike="noStrike" baseline="0" dirty="0">
                <a:solidFill>
                  <a:schemeClr val="bg1"/>
                </a:solidFill>
                <a:latin typeface="CourierNewPS-BoldMT"/>
              </a:rPr>
              <a:t>{ if (n==0) return 1;</a:t>
            </a:r>
          </a:p>
          <a:p>
            <a:pPr marL="0" indent="0" algn="l">
              <a:buNone/>
            </a:pPr>
            <a:r>
              <a:rPr lang="en-US" sz="1800" b="1" i="0" u="none" strike="noStrike" baseline="0" dirty="0">
                <a:solidFill>
                  <a:schemeClr val="bg1"/>
                </a:solidFill>
                <a:latin typeface="CourierNewPS-BoldMT"/>
              </a:rPr>
              <a:t>  else return n*</a:t>
            </a:r>
            <a:r>
              <a:rPr lang="en-US" sz="1800" b="1" i="0" u="none" strike="noStrike" baseline="0" dirty="0">
                <a:solidFill>
                  <a:schemeClr val="accent4">
                    <a:lumMod val="75000"/>
                  </a:schemeClr>
                </a:solidFill>
                <a:latin typeface="CourierNewPS-BoldMT"/>
              </a:rPr>
              <a:t>fact</a:t>
            </a:r>
            <a:r>
              <a:rPr lang="en-US" sz="1800" b="1" i="0" u="none" strike="noStrike" baseline="0" dirty="0">
                <a:solidFill>
                  <a:schemeClr val="bg1"/>
                </a:solidFill>
                <a:latin typeface="CourierNewPS-BoldMT"/>
              </a:rPr>
              <a:t>(n-1);</a:t>
            </a:r>
          </a:p>
          <a:p>
            <a:pPr marL="0" indent="0" algn="l">
              <a:buNone/>
            </a:pPr>
            <a:r>
              <a:rPr lang="it-IT" sz="1800" b="1" i="0" u="none" strike="noStrike" baseline="0" dirty="0">
                <a:solidFill>
                  <a:schemeClr val="bg1"/>
                </a:solidFill>
                <a:latin typeface="CourierNewPS-BoldMT"/>
              </a:rPr>
              <a:t>}</a:t>
            </a:r>
          </a:p>
          <a:p>
            <a:pPr marL="0" indent="0" algn="l">
              <a:buNone/>
            </a:pPr>
            <a:r>
              <a:rPr lang="it-IT" sz="1800" b="1" i="0" u="none" strike="noStrike" baseline="0" dirty="0" err="1">
                <a:solidFill>
                  <a:schemeClr val="bg1"/>
                </a:solidFill>
                <a:latin typeface="CourierNewPS-BoldMT"/>
              </a:rPr>
              <a:t>main</a:t>
            </a:r>
            <a:r>
              <a:rPr lang="it-IT" sz="1800" b="1" i="0" u="none" strike="noStrike" baseline="0" dirty="0">
                <a:solidFill>
                  <a:schemeClr val="bg1"/>
                </a:solidFill>
                <a:latin typeface="CourierNewPS-BoldMT"/>
              </a:rPr>
              <a:t>()</a:t>
            </a:r>
          </a:p>
          <a:p>
            <a:pPr marL="0" indent="0" algn="l">
              <a:buNone/>
            </a:pPr>
            <a:r>
              <a:rPr lang="pl-PL" sz="1800" b="1" i="0" u="none" strike="noStrike" baseline="0" dirty="0">
                <a:solidFill>
                  <a:schemeClr val="bg1"/>
                </a:solidFill>
                <a:latin typeface="CourierNewPS-BoldMT"/>
              </a:rPr>
              <a:t>{ int fz,f6,z = 5;</a:t>
            </a:r>
          </a:p>
          <a:p>
            <a:pPr marL="0" indent="0" algn="l">
              <a:buNone/>
            </a:pPr>
            <a:r>
              <a:rPr lang="it-IT" sz="1800" b="1" i="0" u="none" strike="noStrike" baseline="0" dirty="0">
                <a:solidFill>
                  <a:schemeClr val="bg1"/>
                </a:solidFill>
                <a:latin typeface="CourierNewPS-BoldMT"/>
              </a:rPr>
              <a:t>  </a:t>
            </a:r>
            <a:r>
              <a:rPr lang="it-IT" sz="1800" b="1" i="0" u="none" strike="noStrike" baseline="0" dirty="0" err="1">
                <a:solidFill>
                  <a:schemeClr val="bg1"/>
                </a:solidFill>
                <a:latin typeface="CourierNewPS-BoldMT"/>
              </a:rPr>
              <a:t>fz</a:t>
            </a:r>
            <a:r>
              <a:rPr lang="it-IT" sz="1800" b="1" i="0" u="none" strike="noStrike" baseline="0" dirty="0">
                <a:solidFill>
                  <a:schemeClr val="bg1"/>
                </a:solidFill>
                <a:latin typeface="CourierNewPS-BoldMT"/>
              </a:rPr>
              <a:t> = </a:t>
            </a:r>
            <a:r>
              <a:rPr lang="it-IT" sz="1800" b="1" i="0" u="none" strike="noStrike" baseline="0" dirty="0" err="1">
                <a:solidFill>
                  <a:schemeClr val="accent4">
                    <a:lumMod val="75000"/>
                  </a:schemeClr>
                </a:solidFill>
                <a:latin typeface="CourierNewPS-BoldMT"/>
              </a:rPr>
              <a:t>fact</a:t>
            </a:r>
            <a:r>
              <a:rPr lang="it-IT" sz="1800" b="1" i="0" u="none" strike="noStrike" baseline="0" dirty="0">
                <a:solidFill>
                  <a:schemeClr val="bg1"/>
                </a:solidFill>
                <a:latin typeface="CourierNewPS-BoldMT"/>
              </a:rPr>
              <a:t>(z-2);</a:t>
            </a:r>
          </a:p>
          <a:p>
            <a:pPr marL="0" indent="0" algn="l">
              <a:buNone/>
            </a:pPr>
            <a:r>
              <a:rPr lang="it-IT" sz="1800" b="1" i="0" u="none" strike="noStrike" baseline="0" dirty="0">
                <a:solidFill>
                  <a:schemeClr val="bg1"/>
                </a:solidFill>
                <a:latin typeface="CourierNewPS-BoldMT"/>
              </a:rPr>
              <a:t>}</a:t>
            </a:r>
            <a:endParaRPr lang="it-IT" dirty="0">
              <a:solidFill>
                <a:schemeClr val="bg1"/>
              </a:solidFill>
            </a:endParaRP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63E6FF60-6F99-4ED1-B477-49F3874F51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0FFEEA0C-1FCD-40E6-A1D4-23BFBD0CE371}" type="datetime1">
              <a:rPr lang="it-IT" smtClean="0"/>
              <a:t>25/02/2021</a:t>
            </a:fld>
            <a:endParaRPr lang="en-US"/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BF97B736-C87D-458B-A328-5B9FECF4A897}"/>
              </a:ext>
            </a:extLst>
          </p:cNvPr>
          <p:cNvSpPr txBox="1"/>
          <p:nvPr/>
        </p:nvSpPr>
        <p:spPr>
          <a:xfrm>
            <a:off x="6631920" y="2481942"/>
            <a:ext cx="414279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chemeClr val="bg1"/>
                </a:solidFill>
              </a:rPr>
              <a:t>La funzione </a:t>
            </a:r>
            <a:r>
              <a:rPr lang="it-IT" dirty="0" err="1">
                <a:solidFill>
                  <a:schemeClr val="bg1"/>
                </a:solidFill>
              </a:rPr>
              <a:t>fact</a:t>
            </a:r>
            <a:r>
              <a:rPr lang="it-IT" dirty="0">
                <a:solidFill>
                  <a:schemeClr val="bg1"/>
                </a:solidFill>
              </a:rPr>
              <a:t> lega il</a:t>
            </a:r>
          </a:p>
          <a:p>
            <a:r>
              <a:rPr lang="it-IT" dirty="0">
                <a:solidFill>
                  <a:schemeClr val="bg1"/>
                </a:solidFill>
              </a:rPr>
              <a:t>parametro n a 3. Essendo 3</a:t>
            </a:r>
          </a:p>
          <a:p>
            <a:r>
              <a:rPr lang="it-IT" dirty="0">
                <a:solidFill>
                  <a:schemeClr val="bg1"/>
                </a:solidFill>
              </a:rPr>
              <a:t>positivo si passa al ramo else.</a:t>
            </a:r>
          </a:p>
          <a:p>
            <a:r>
              <a:rPr lang="it-IT" dirty="0">
                <a:solidFill>
                  <a:schemeClr val="bg1"/>
                </a:solidFill>
              </a:rPr>
              <a:t>Per calcolare il risultato della</a:t>
            </a:r>
          </a:p>
          <a:p>
            <a:r>
              <a:rPr lang="it-IT" dirty="0">
                <a:solidFill>
                  <a:schemeClr val="bg1"/>
                </a:solidFill>
              </a:rPr>
              <a:t>funzione </a:t>
            </a:r>
            <a:r>
              <a:rPr lang="it-IT" dirty="0" err="1">
                <a:solidFill>
                  <a:schemeClr val="bg1"/>
                </a:solidFill>
              </a:rPr>
              <a:t>e’</a:t>
            </a:r>
            <a:r>
              <a:rPr lang="it-IT" dirty="0">
                <a:solidFill>
                  <a:schemeClr val="bg1"/>
                </a:solidFill>
              </a:rPr>
              <a:t> necessario effettuare</a:t>
            </a:r>
          </a:p>
          <a:p>
            <a:r>
              <a:rPr lang="it-IT" dirty="0">
                <a:solidFill>
                  <a:schemeClr val="bg1"/>
                </a:solidFill>
              </a:rPr>
              <a:t>una nuova chiamata di funzione.</a:t>
            </a:r>
          </a:p>
          <a:p>
            <a:r>
              <a:rPr lang="it-IT" dirty="0">
                <a:solidFill>
                  <a:schemeClr val="bg1"/>
                </a:solidFill>
              </a:rPr>
              <a:t>n-1 </a:t>
            </a:r>
            <a:r>
              <a:rPr lang="it-IT" dirty="0" err="1">
                <a:solidFill>
                  <a:schemeClr val="bg1"/>
                </a:solidFill>
              </a:rPr>
              <a:t>nell’environment</a:t>
            </a:r>
            <a:r>
              <a:rPr lang="it-IT" dirty="0">
                <a:solidFill>
                  <a:schemeClr val="bg1"/>
                </a:solidFill>
              </a:rPr>
              <a:t> di </a:t>
            </a:r>
            <a:r>
              <a:rPr lang="it-IT" dirty="0" err="1">
                <a:solidFill>
                  <a:schemeClr val="bg1"/>
                </a:solidFill>
              </a:rPr>
              <a:t>fact</a:t>
            </a:r>
            <a:r>
              <a:rPr lang="it-IT" dirty="0">
                <a:solidFill>
                  <a:schemeClr val="bg1"/>
                </a:solidFill>
              </a:rPr>
              <a:t> vale</a:t>
            </a:r>
          </a:p>
          <a:p>
            <a:r>
              <a:rPr lang="it-IT" dirty="0">
                <a:solidFill>
                  <a:schemeClr val="bg1"/>
                </a:solidFill>
              </a:rPr>
              <a:t>2 quindi viene chiamata </a:t>
            </a:r>
            <a:r>
              <a:rPr lang="it-IT" dirty="0" err="1">
                <a:solidFill>
                  <a:schemeClr val="bg1"/>
                </a:solidFill>
              </a:rPr>
              <a:t>fact</a:t>
            </a:r>
            <a:r>
              <a:rPr lang="it-IT" dirty="0">
                <a:solidFill>
                  <a:schemeClr val="bg1"/>
                </a:solidFill>
              </a:rPr>
              <a:t>(2)</a:t>
            </a:r>
          </a:p>
        </p:txBody>
      </p:sp>
    </p:spTree>
    <p:extLst>
      <p:ext uri="{BB962C8B-B14F-4D97-AF65-F5344CB8AC3E}">
        <p14:creationId xmlns:p14="http://schemas.microsoft.com/office/powerpoint/2010/main" val="14145360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24A6C03-CE68-4118-A8E0-62B05EB565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Funzioni: il modello a </a:t>
            </a:r>
            <a:r>
              <a:rPr lang="it-IT" dirty="0" err="1"/>
              <a:t>run</a:t>
            </a:r>
            <a:r>
              <a:rPr lang="it-IT" dirty="0"/>
              <a:t> time	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08448D1-889F-4908-97EF-21DCC1FDE1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Ogni volta che viene invocata una funzione:</a:t>
            </a:r>
          </a:p>
          <a:p>
            <a:pPr marL="274320" lvl="1" indent="0">
              <a:buNone/>
            </a:pPr>
            <a:r>
              <a:rPr lang="it-IT" dirty="0"/>
              <a:t>Si crea una nuova attivazione (istanza) del server</a:t>
            </a:r>
          </a:p>
          <a:p>
            <a:pPr marL="274320" lvl="1" indent="0">
              <a:buNone/>
            </a:pPr>
            <a:r>
              <a:rPr lang="it-IT" dirty="0"/>
              <a:t>Viene allocata la memoria per i parametri e per le variabili locali</a:t>
            </a:r>
          </a:p>
          <a:p>
            <a:pPr marL="274320" lvl="1" indent="0">
              <a:buNone/>
            </a:pPr>
            <a:r>
              <a:rPr lang="it-IT" dirty="0"/>
              <a:t>Si effettua il passaggio dei parametri</a:t>
            </a:r>
          </a:p>
          <a:p>
            <a:pPr marL="274320" lvl="1" indent="0">
              <a:buNone/>
            </a:pPr>
            <a:r>
              <a:rPr lang="it-IT" dirty="0"/>
              <a:t>Si trasferisce il controllo al server</a:t>
            </a:r>
          </a:p>
          <a:p>
            <a:pPr marL="274320" lvl="1" indent="0">
              <a:buNone/>
            </a:pPr>
            <a:r>
              <a:rPr lang="it-IT" dirty="0"/>
              <a:t>Si esegue il codice della funzione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F0ABF4B-DC41-4D72-839C-647C570320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0FFEEA0C-1FCD-40E6-A1D4-23BFBD0CE371}" type="datetime1">
              <a:rPr lang="it-IT" smtClean="0"/>
              <a:t>25/02/2021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09021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77373C9-FF61-41C1-B155-09855C06B3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429FCCB-42AF-4820-9F91-42AD392CE7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/>
            <a:r>
              <a:rPr lang="it-IT" dirty="0">
                <a:solidFill>
                  <a:schemeClr val="accent4">
                    <a:lumMod val="75000"/>
                  </a:schemeClr>
                </a:solidFill>
              </a:rPr>
              <a:t>Server /Client</a:t>
            </a:r>
            <a:r>
              <a:rPr lang="it-IT" sz="1800" b="1" i="0" u="none" strike="noStrike" baseline="0" dirty="0">
                <a:solidFill>
                  <a:srgbClr val="00009A"/>
                </a:solidFill>
                <a:latin typeface="ComicSansMS-Bold"/>
              </a:rPr>
              <a:t>: </a:t>
            </a:r>
            <a:r>
              <a:rPr lang="it-IT" sz="1800" b="1" i="0" u="none" strike="noStrike" baseline="0" dirty="0" err="1">
                <a:solidFill>
                  <a:srgbClr val="00009A"/>
                </a:solidFill>
                <a:latin typeface="CourierNewPS-BoldMT"/>
              </a:rPr>
              <a:t>fact</a:t>
            </a:r>
            <a:r>
              <a:rPr lang="it-IT" sz="1800" b="1" i="0" u="none" strike="noStrike" baseline="0" dirty="0">
                <a:solidFill>
                  <a:srgbClr val="00009A"/>
                </a:solidFill>
                <a:latin typeface="CourierNewPS-BoldMT"/>
              </a:rPr>
              <a:t> </a:t>
            </a:r>
            <a:r>
              <a:rPr lang="it-IT" dirty="0" err="1"/>
              <a:t>e`</a:t>
            </a:r>
            <a:r>
              <a:rPr lang="it-IT" dirty="0"/>
              <a:t> sia servitore che cliente (di se stessa):</a:t>
            </a:r>
          </a:p>
          <a:p>
            <a:pPr marL="0" indent="0" algn="l">
              <a:buNone/>
            </a:pPr>
            <a:r>
              <a:rPr lang="it-IT" sz="1800" b="1" i="0" u="none" strike="noStrike" baseline="0" dirty="0" err="1">
                <a:solidFill>
                  <a:schemeClr val="bg1"/>
                </a:solidFill>
                <a:latin typeface="CourierNewPS-BoldMT"/>
              </a:rPr>
              <a:t>int</a:t>
            </a:r>
            <a:r>
              <a:rPr lang="it-IT" sz="1800" b="1" i="0" u="none" strike="noStrike" baseline="0" dirty="0">
                <a:solidFill>
                  <a:schemeClr val="bg1"/>
                </a:solidFill>
                <a:latin typeface="CourierNewPS-BoldMT"/>
              </a:rPr>
              <a:t> </a:t>
            </a:r>
            <a:r>
              <a:rPr lang="it-IT" sz="1800" b="1" i="0" u="none" strike="noStrike" baseline="0" dirty="0" err="1">
                <a:solidFill>
                  <a:schemeClr val="bg1"/>
                </a:solidFill>
                <a:latin typeface="CourierNewPS-BoldMT"/>
              </a:rPr>
              <a:t>fact</a:t>
            </a:r>
            <a:r>
              <a:rPr lang="it-IT" sz="1800" b="1" i="0" u="none" strike="noStrike" baseline="0" dirty="0">
                <a:solidFill>
                  <a:schemeClr val="bg1"/>
                </a:solidFill>
                <a:latin typeface="CourierNewPS-BoldMT"/>
              </a:rPr>
              <a:t>(</a:t>
            </a:r>
            <a:r>
              <a:rPr lang="it-IT" sz="1800" b="1" i="0" u="none" strike="noStrike" baseline="0" dirty="0" err="1">
                <a:solidFill>
                  <a:schemeClr val="bg1"/>
                </a:solidFill>
                <a:latin typeface="CourierNewPS-BoldMT"/>
              </a:rPr>
              <a:t>int</a:t>
            </a:r>
            <a:r>
              <a:rPr lang="it-IT" sz="1800" b="1" i="0" u="none" strike="noStrike" baseline="0" dirty="0">
                <a:solidFill>
                  <a:schemeClr val="bg1"/>
                </a:solidFill>
                <a:latin typeface="CourierNewPS-BoldMT"/>
              </a:rPr>
              <a:t> n)</a:t>
            </a:r>
          </a:p>
          <a:p>
            <a:pPr marL="0" indent="0" algn="l">
              <a:buNone/>
            </a:pPr>
            <a:r>
              <a:rPr lang="en-US" sz="1800" b="1" i="0" u="none" strike="noStrike" baseline="0" dirty="0">
                <a:solidFill>
                  <a:schemeClr val="bg1"/>
                </a:solidFill>
                <a:latin typeface="CourierNewPS-BoldMT"/>
              </a:rPr>
              <a:t>{ if (n==0) return 1;</a:t>
            </a:r>
          </a:p>
          <a:p>
            <a:pPr marL="0" indent="0" algn="l">
              <a:buNone/>
            </a:pPr>
            <a:r>
              <a:rPr lang="en-US" sz="1800" b="1" i="0" u="none" strike="noStrike" baseline="0" dirty="0">
                <a:solidFill>
                  <a:schemeClr val="bg1"/>
                </a:solidFill>
                <a:latin typeface="CourierNewPS-BoldMT"/>
              </a:rPr>
              <a:t>  else return n*</a:t>
            </a:r>
            <a:r>
              <a:rPr lang="en-US" sz="1800" b="1" i="0" u="none" strike="noStrike" baseline="0" dirty="0">
                <a:solidFill>
                  <a:schemeClr val="accent4">
                    <a:lumMod val="75000"/>
                  </a:schemeClr>
                </a:solidFill>
                <a:latin typeface="CourierNewPS-BoldMT"/>
              </a:rPr>
              <a:t>fact</a:t>
            </a:r>
            <a:r>
              <a:rPr lang="en-US" sz="1800" b="1" i="0" u="none" strike="noStrike" baseline="0" dirty="0">
                <a:solidFill>
                  <a:schemeClr val="bg1"/>
                </a:solidFill>
                <a:latin typeface="CourierNewPS-BoldMT"/>
              </a:rPr>
              <a:t>(n-1);</a:t>
            </a:r>
          </a:p>
          <a:p>
            <a:pPr marL="0" indent="0" algn="l">
              <a:buNone/>
            </a:pPr>
            <a:r>
              <a:rPr lang="it-IT" sz="1800" b="1" i="0" u="none" strike="noStrike" baseline="0" dirty="0">
                <a:solidFill>
                  <a:schemeClr val="bg1"/>
                </a:solidFill>
                <a:latin typeface="CourierNewPS-BoldMT"/>
              </a:rPr>
              <a:t>}</a:t>
            </a:r>
          </a:p>
          <a:p>
            <a:pPr marL="0" indent="0" algn="l">
              <a:buNone/>
            </a:pPr>
            <a:r>
              <a:rPr lang="it-IT" sz="1800" b="1" i="0" u="none" strike="noStrike" baseline="0" dirty="0" err="1">
                <a:solidFill>
                  <a:schemeClr val="bg1"/>
                </a:solidFill>
                <a:latin typeface="CourierNewPS-BoldMT"/>
              </a:rPr>
              <a:t>main</a:t>
            </a:r>
            <a:r>
              <a:rPr lang="it-IT" sz="1800" b="1" i="0" u="none" strike="noStrike" baseline="0" dirty="0">
                <a:solidFill>
                  <a:schemeClr val="bg1"/>
                </a:solidFill>
                <a:latin typeface="CourierNewPS-BoldMT"/>
              </a:rPr>
              <a:t>()</a:t>
            </a:r>
          </a:p>
          <a:p>
            <a:pPr marL="0" indent="0" algn="l">
              <a:buNone/>
            </a:pPr>
            <a:r>
              <a:rPr lang="pl-PL" sz="1800" b="1" i="0" u="none" strike="noStrike" baseline="0" dirty="0">
                <a:solidFill>
                  <a:schemeClr val="bg1"/>
                </a:solidFill>
                <a:latin typeface="CourierNewPS-BoldMT"/>
              </a:rPr>
              <a:t>{ int fz,f6,z = 5;</a:t>
            </a:r>
          </a:p>
          <a:p>
            <a:pPr marL="0" indent="0" algn="l">
              <a:buNone/>
            </a:pPr>
            <a:r>
              <a:rPr lang="it-IT" sz="1800" b="1" i="0" u="none" strike="noStrike" baseline="0" dirty="0">
                <a:solidFill>
                  <a:schemeClr val="bg1"/>
                </a:solidFill>
                <a:latin typeface="CourierNewPS-BoldMT"/>
              </a:rPr>
              <a:t>  </a:t>
            </a:r>
            <a:r>
              <a:rPr lang="it-IT" sz="1800" b="1" i="0" u="none" strike="noStrike" baseline="0" dirty="0" err="1">
                <a:solidFill>
                  <a:schemeClr val="bg1"/>
                </a:solidFill>
                <a:latin typeface="CourierNewPS-BoldMT"/>
              </a:rPr>
              <a:t>fz</a:t>
            </a:r>
            <a:r>
              <a:rPr lang="it-IT" sz="1800" b="1" i="0" u="none" strike="noStrike" baseline="0" dirty="0">
                <a:solidFill>
                  <a:schemeClr val="bg1"/>
                </a:solidFill>
                <a:latin typeface="CourierNewPS-BoldMT"/>
              </a:rPr>
              <a:t> = </a:t>
            </a:r>
            <a:r>
              <a:rPr lang="it-IT" sz="1800" b="1" i="0" u="none" strike="noStrike" baseline="0" dirty="0" err="1">
                <a:solidFill>
                  <a:schemeClr val="accent4">
                    <a:lumMod val="75000"/>
                  </a:schemeClr>
                </a:solidFill>
                <a:latin typeface="CourierNewPS-BoldMT"/>
              </a:rPr>
              <a:t>fact</a:t>
            </a:r>
            <a:r>
              <a:rPr lang="it-IT" sz="1800" b="1" i="0" u="none" strike="noStrike" baseline="0" dirty="0">
                <a:solidFill>
                  <a:schemeClr val="bg1"/>
                </a:solidFill>
                <a:latin typeface="CourierNewPS-BoldMT"/>
              </a:rPr>
              <a:t>(z-2);</a:t>
            </a:r>
          </a:p>
          <a:p>
            <a:pPr marL="0" indent="0" algn="l">
              <a:buNone/>
            </a:pPr>
            <a:r>
              <a:rPr lang="it-IT" sz="1800" b="1" i="0" u="none" strike="noStrike" baseline="0" dirty="0">
                <a:solidFill>
                  <a:schemeClr val="bg1"/>
                </a:solidFill>
                <a:latin typeface="CourierNewPS-BoldMT"/>
              </a:rPr>
              <a:t>}</a:t>
            </a:r>
            <a:endParaRPr lang="it-IT" dirty="0">
              <a:solidFill>
                <a:schemeClr val="bg1"/>
              </a:solidFill>
            </a:endParaRP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63E6FF60-6F99-4ED1-B477-49F3874F51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0FFEEA0C-1FCD-40E6-A1D4-23BFBD0CE371}" type="datetime1">
              <a:rPr lang="it-IT" smtClean="0"/>
              <a:t>25/02/2021</a:t>
            </a:fld>
            <a:endParaRPr lang="en-US"/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BF97B736-C87D-458B-A328-5B9FECF4A897}"/>
              </a:ext>
            </a:extLst>
          </p:cNvPr>
          <p:cNvSpPr txBox="1"/>
          <p:nvPr/>
        </p:nvSpPr>
        <p:spPr>
          <a:xfrm>
            <a:off x="6631920" y="2481942"/>
            <a:ext cx="414279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chemeClr val="bg1"/>
                </a:solidFill>
              </a:rPr>
              <a:t>Il nuovo servitore lega il parametro</a:t>
            </a:r>
          </a:p>
          <a:p>
            <a:r>
              <a:rPr lang="it-IT" dirty="0">
                <a:solidFill>
                  <a:schemeClr val="bg1"/>
                </a:solidFill>
              </a:rPr>
              <a:t>n a 2. Essendo 2 positivo si passa</a:t>
            </a:r>
          </a:p>
          <a:p>
            <a:r>
              <a:rPr lang="it-IT" dirty="0">
                <a:solidFill>
                  <a:schemeClr val="bg1"/>
                </a:solidFill>
              </a:rPr>
              <a:t>al ramo else. Per calcolare il</a:t>
            </a:r>
          </a:p>
          <a:p>
            <a:r>
              <a:rPr lang="it-IT" dirty="0">
                <a:solidFill>
                  <a:schemeClr val="bg1"/>
                </a:solidFill>
              </a:rPr>
              <a:t>risultato della funzione </a:t>
            </a:r>
            <a:r>
              <a:rPr lang="it-IT" dirty="0" err="1">
                <a:solidFill>
                  <a:schemeClr val="bg1"/>
                </a:solidFill>
              </a:rPr>
              <a:t>e’</a:t>
            </a:r>
            <a:endParaRPr lang="it-IT" dirty="0">
              <a:solidFill>
                <a:schemeClr val="bg1"/>
              </a:solidFill>
            </a:endParaRPr>
          </a:p>
          <a:p>
            <a:r>
              <a:rPr lang="it-IT" dirty="0">
                <a:solidFill>
                  <a:schemeClr val="bg1"/>
                </a:solidFill>
              </a:rPr>
              <a:t>necessario effettuare una nuova</a:t>
            </a:r>
          </a:p>
          <a:p>
            <a:r>
              <a:rPr lang="it-IT" dirty="0">
                <a:solidFill>
                  <a:schemeClr val="bg1"/>
                </a:solidFill>
              </a:rPr>
              <a:t>chiamata di funzione. n-1</a:t>
            </a:r>
          </a:p>
          <a:p>
            <a:r>
              <a:rPr lang="it-IT" dirty="0" err="1">
                <a:solidFill>
                  <a:schemeClr val="bg1"/>
                </a:solidFill>
              </a:rPr>
              <a:t>nell’environment</a:t>
            </a:r>
            <a:r>
              <a:rPr lang="it-IT" dirty="0">
                <a:solidFill>
                  <a:schemeClr val="bg1"/>
                </a:solidFill>
              </a:rPr>
              <a:t> di </a:t>
            </a:r>
            <a:r>
              <a:rPr lang="it-IT" dirty="0" err="1">
                <a:solidFill>
                  <a:schemeClr val="bg1"/>
                </a:solidFill>
              </a:rPr>
              <a:t>fact</a:t>
            </a:r>
            <a:r>
              <a:rPr lang="it-IT" dirty="0">
                <a:solidFill>
                  <a:schemeClr val="bg1"/>
                </a:solidFill>
              </a:rPr>
              <a:t> vale 1</a:t>
            </a:r>
          </a:p>
          <a:p>
            <a:r>
              <a:rPr lang="it-IT" dirty="0">
                <a:solidFill>
                  <a:schemeClr val="bg1"/>
                </a:solidFill>
              </a:rPr>
              <a:t>quindi viene chiamata </a:t>
            </a:r>
            <a:r>
              <a:rPr lang="it-IT" dirty="0" err="1">
                <a:solidFill>
                  <a:schemeClr val="bg1"/>
                </a:solidFill>
              </a:rPr>
              <a:t>fact</a:t>
            </a:r>
            <a:r>
              <a:rPr lang="it-IT" dirty="0">
                <a:solidFill>
                  <a:schemeClr val="bg1"/>
                </a:solidFill>
              </a:rPr>
              <a:t>(1)</a:t>
            </a:r>
          </a:p>
        </p:txBody>
      </p:sp>
    </p:spTree>
    <p:extLst>
      <p:ext uri="{BB962C8B-B14F-4D97-AF65-F5344CB8AC3E}">
        <p14:creationId xmlns:p14="http://schemas.microsoft.com/office/powerpoint/2010/main" val="48414490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77373C9-FF61-41C1-B155-09855C06B3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429FCCB-42AF-4820-9F91-42AD392CE7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/>
            <a:r>
              <a:rPr lang="it-IT" dirty="0">
                <a:solidFill>
                  <a:schemeClr val="accent4">
                    <a:lumMod val="75000"/>
                  </a:schemeClr>
                </a:solidFill>
              </a:rPr>
              <a:t>Server /Client</a:t>
            </a:r>
            <a:r>
              <a:rPr lang="it-IT" sz="1800" b="1" i="0" u="none" strike="noStrike" baseline="0" dirty="0">
                <a:solidFill>
                  <a:srgbClr val="00009A"/>
                </a:solidFill>
                <a:latin typeface="ComicSansMS-Bold"/>
              </a:rPr>
              <a:t>: </a:t>
            </a:r>
            <a:r>
              <a:rPr lang="it-IT" sz="1800" b="1" i="0" u="none" strike="noStrike" baseline="0" dirty="0" err="1">
                <a:solidFill>
                  <a:srgbClr val="00009A"/>
                </a:solidFill>
                <a:latin typeface="CourierNewPS-BoldMT"/>
              </a:rPr>
              <a:t>fact</a:t>
            </a:r>
            <a:r>
              <a:rPr lang="it-IT" sz="1800" b="1" i="0" u="none" strike="noStrike" baseline="0" dirty="0">
                <a:solidFill>
                  <a:srgbClr val="00009A"/>
                </a:solidFill>
                <a:latin typeface="CourierNewPS-BoldMT"/>
              </a:rPr>
              <a:t> </a:t>
            </a:r>
            <a:r>
              <a:rPr lang="it-IT" dirty="0" err="1"/>
              <a:t>e`</a:t>
            </a:r>
            <a:r>
              <a:rPr lang="it-IT" dirty="0"/>
              <a:t> sia servitore che cliente (di se stessa):</a:t>
            </a:r>
          </a:p>
          <a:p>
            <a:pPr marL="0" indent="0" algn="l">
              <a:buNone/>
            </a:pPr>
            <a:r>
              <a:rPr lang="it-IT" sz="1800" b="1" i="0" u="none" strike="noStrike" baseline="0" dirty="0" err="1">
                <a:solidFill>
                  <a:schemeClr val="bg1"/>
                </a:solidFill>
                <a:latin typeface="CourierNewPS-BoldMT"/>
              </a:rPr>
              <a:t>int</a:t>
            </a:r>
            <a:r>
              <a:rPr lang="it-IT" sz="1800" b="1" i="0" u="none" strike="noStrike" baseline="0" dirty="0">
                <a:solidFill>
                  <a:schemeClr val="bg1"/>
                </a:solidFill>
                <a:latin typeface="CourierNewPS-BoldMT"/>
              </a:rPr>
              <a:t> </a:t>
            </a:r>
            <a:r>
              <a:rPr lang="it-IT" sz="1800" b="1" i="0" u="none" strike="noStrike" baseline="0" dirty="0" err="1">
                <a:solidFill>
                  <a:schemeClr val="bg1"/>
                </a:solidFill>
                <a:latin typeface="CourierNewPS-BoldMT"/>
              </a:rPr>
              <a:t>fact</a:t>
            </a:r>
            <a:r>
              <a:rPr lang="it-IT" sz="1800" b="1" i="0" u="none" strike="noStrike" baseline="0" dirty="0">
                <a:solidFill>
                  <a:schemeClr val="bg1"/>
                </a:solidFill>
                <a:latin typeface="CourierNewPS-BoldMT"/>
              </a:rPr>
              <a:t>(</a:t>
            </a:r>
            <a:r>
              <a:rPr lang="it-IT" sz="1800" b="1" i="0" u="none" strike="noStrike" baseline="0" dirty="0" err="1">
                <a:solidFill>
                  <a:schemeClr val="bg1"/>
                </a:solidFill>
                <a:latin typeface="CourierNewPS-BoldMT"/>
              </a:rPr>
              <a:t>int</a:t>
            </a:r>
            <a:r>
              <a:rPr lang="it-IT" sz="1800" b="1" i="0" u="none" strike="noStrike" baseline="0" dirty="0">
                <a:solidFill>
                  <a:schemeClr val="bg1"/>
                </a:solidFill>
                <a:latin typeface="CourierNewPS-BoldMT"/>
              </a:rPr>
              <a:t> n)</a:t>
            </a:r>
          </a:p>
          <a:p>
            <a:pPr marL="0" indent="0" algn="l">
              <a:buNone/>
            </a:pPr>
            <a:r>
              <a:rPr lang="en-US" sz="1800" b="1" i="0" u="none" strike="noStrike" baseline="0" dirty="0">
                <a:solidFill>
                  <a:schemeClr val="bg1"/>
                </a:solidFill>
                <a:latin typeface="CourierNewPS-BoldMT"/>
              </a:rPr>
              <a:t>{ if (n==0) return 1;</a:t>
            </a:r>
          </a:p>
          <a:p>
            <a:pPr marL="0" indent="0" algn="l">
              <a:buNone/>
            </a:pPr>
            <a:r>
              <a:rPr lang="en-US" sz="1800" b="1" i="0" u="none" strike="noStrike" baseline="0" dirty="0">
                <a:solidFill>
                  <a:schemeClr val="bg1"/>
                </a:solidFill>
                <a:latin typeface="CourierNewPS-BoldMT"/>
              </a:rPr>
              <a:t>  else return n*</a:t>
            </a:r>
            <a:r>
              <a:rPr lang="en-US" sz="1800" b="1" i="0" u="none" strike="noStrike" baseline="0" dirty="0">
                <a:solidFill>
                  <a:schemeClr val="accent4">
                    <a:lumMod val="75000"/>
                  </a:schemeClr>
                </a:solidFill>
                <a:latin typeface="CourierNewPS-BoldMT"/>
              </a:rPr>
              <a:t>fact</a:t>
            </a:r>
            <a:r>
              <a:rPr lang="en-US" sz="1800" b="1" i="0" u="none" strike="noStrike" baseline="0" dirty="0">
                <a:solidFill>
                  <a:schemeClr val="bg1"/>
                </a:solidFill>
                <a:latin typeface="CourierNewPS-BoldMT"/>
              </a:rPr>
              <a:t>(n-1);</a:t>
            </a:r>
          </a:p>
          <a:p>
            <a:pPr marL="0" indent="0" algn="l">
              <a:buNone/>
            </a:pPr>
            <a:r>
              <a:rPr lang="it-IT" sz="1800" b="1" i="0" u="none" strike="noStrike" baseline="0" dirty="0">
                <a:solidFill>
                  <a:schemeClr val="bg1"/>
                </a:solidFill>
                <a:latin typeface="CourierNewPS-BoldMT"/>
              </a:rPr>
              <a:t>}</a:t>
            </a:r>
          </a:p>
          <a:p>
            <a:pPr marL="0" indent="0" algn="l">
              <a:buNone/>
            </a:pPr>
            <a:r>
              <a:rPr lang="it-IT" sz="1800" b="1" i="0" u="none" strike="noStrike" baseline="0" dirty="0" err="1">
                <a:solidFill>
                  <a:schemeClr val="bg1"/>
                </a:solidFill>
                <a:latin typeface="CourierNewPS-BoldMT"/>
              </a:rPr>
              <a:t>main</a:t>
            </a:r>
            <a:r>
              <a:rPr lang="it-IT" sz="1800" b="1" i="0" u="none" strike="noStrike" baseline="0" dirty="0">
                <a:solidFill>
                  <a:schemeClr val="bg1"/>
                </a:solidFill>
                <a:latin typeface="CourierNewPS-BoldMT"/>
              </a:rPr>
              <a:t>()</a:t>
            </a:r>
          </a:p>
          <a:p>
            <a:pPr marL="0" indent="0" algn="l">
              <a:buNone/>
            </a:pPr>
            <a:r>
              <a:rPr lang="pl-PL" sz="1800" b="1" i="0" u="none" strike="noStrike" baseline="0" dirty="0">
                <a:solidFill>
                  <a:schemeClr val="bg1"/>
                </a:solidFill>
                <a:latin typeface="CourierNewPS-BoldMT"/>
              </a:rPr>
              <a:t>{ int fz,f6,z = 5;</a:t>
            </a:r>
          </a:p>
          <a:p>
            <a:pPr marL="0" indent="0" algn="l">
              <a:buNone/>
            </a:pPr>
            <a:r>
              <a:rPr lang="it-IT" sz="1800" b="1" i="0" u="none" strike="noStrike" baseline="0" dirty="0">
                <a:solidFill>
                  <a:schemeClr val="bg1"/>
                </a:solidFill>
                <a:latin typeface="CourierNewPS-BoldMT"/>
              </a:rPr>
              <a:t>  </a:t>
            </a:r>
            <a:r>
              <a:rPr lang="it-IT" sz="1800" b="1" i="0" u="none" strike="noStrike" baseline="0" dirty="0" err="1">
                <a:solidFill>
                  <a:schemeClr val="bg1"/>
                </a:solidFill>
                <a:latin typeface="CourierNewPS-BoldMT"/>
              </a:rPr>
              <a:t>fz</a:t>
            </a:r>
            <a:r>
              <a:rPr lang="it-IT" sz="1800" b="1" i="0" u="none" strike="noStrike" baseline="0" dirty="0">
                <a:solidFill>
                  <a:schemeClr val="bg1"/>
                </a:solidFill>
                <a:latin typeface="CourierNewPS-BoldMT"/>
              </a:rPr>
              <a:t> = </a:t>
            </a:r>
            <a:r>
              <a:rPr lang="it-IT" sz="1800" b="1" i="0" u="none" strike="noStrike" baseline="0" dirty="0" err="1">
                <a:solidFill>
                  <a:schemeClr val="accent4">
                    <a:lumMod val="75000"/>
                  </a:schemeClr>
                </a:solidFill>
                <a:latin typeface="CourierNewPS-BoldMT"/>
              </a:rPr>
              <a:t>fact</a:t>
            </a:r>
            <a:r>
              <a:rPr lang="it-IT" sz="1800" b="1" i="0" u="none" strike="noStrike" baseline="0" dirty="0">
                <a:solidFill>
                  <a:schemeClr val="bg1"/>
                </a:solidFill>
                <a:latin typeface="CourierNewPS-BoldMT"/>
              </a:rPr>
              <a:t>(z-2);</a:t>
            </a:r>
          </a:p>
          <a:p>
            <a:pPr marL="0" indent="0" algn="l">
              <a:buNone/>
            </a:pPr>
            <a:r>
              <a:rPr lang="it-IT" sz="1800" b="1" i="0" u="none" strike="noStrike" baseline="0" dirty="0">
                <a:solidFill>
                  <a:schemeClr val="bg1"/>
                </a:solidFill>
                <a:latin typeface="CourierNewPS-BoldMT"/>
              </a:rPr>
              <a:t>}</a:t>
            </a:r>
            <a:endParaRPr lang="it-IT" dirty="0">
              <a:solidFill>
                <a:schemeClr val="bg1"/>
              </a:solidFill>
            </a:endParaRP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63E6FF60-6F99-4ED1-B477-49F3874F51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0FFEEA0C-1FCD-40E6-A1D4-23BFBD0CE371}" type="datetime1">
              <a:rPr lang="it-IT" smtClean="0"/>
              <a:t>25/02/2021</a:t>
            </a:fld>
            <a:endParaRPr lang="en-US"/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BF97B736-C87D-458B-A328-5B9FECF4A897}"/>
              </a:ext>
            </a:extLst>
          </p:cNvPr>
          <p:cNvSpPr txBox="1"/>
          <p:nvPr/>
        </p:nvSpPr>
        <p:spPr>
          <a:xfrm>
            <a:off x="6631920" y="2603240"/>
            <a:ext cx="414279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chemeClr val="bg1"/>
                </a:solidFill>
              </a:rPr>
              <a:t>Il nuovo servitore lega il parametro n a</a:t>
            </a:r>
          </a:p>
          <a:p>
            <a:r>
              <a:rPr lang="it-IT" dirty="0">
                <a:solidFill>
                  <a:schemeClr val="bg1"/>
                </a:solidFill>
              </a:rPr>
              <a:t>1. Essendo 1 positivo si passa al ramo</a:t>
            </a:r>
          </a:p>
          <a:p>
            <a:r>
              <a:rPr lang="it-IT" dirty="0">
                <a:solidFill>
                  <a:schemeClr val="bg1"/>
                </a:solidFill>
              </a:rPr>
              <a:t>else. Per calcolare il risultato della</a:t>
            </a:r>
          </a:p>
          <a:p>
            <a:r>
              <a:rPr lang="it-IT" dirty="0">
                <a:solidFill>
                  <a:schemeClr val="bg1"/>
                </a:solidFill>
              </a:rPr>
              <a:t>funzione </a:t>
            </a:r>
            <a:r>
              <a:rPr lang="it-IT" dirty="0" err="1">
                <a:solidFill>
                  <a:schemeClr val="bg1"/>
                </a:solidFill>
              </a:rPr>
              <a:t>e’</a:t>
            </a:r>
            <a:r>
              <a:rPr lang="it-IT" dirty="0">
                <a:solidFill>
                  <a:schemeClr val="bg1"/>
                </a:solidFill>
              </a:rPr>
              <a:t> necessario effettuare una</a:t>
            </a:r>
          </a:p>
          <a:p>
            <a:r>
              <a:rPr lang="it-IT" dirty="0">
                <a:solidFill>
                  <a:schemeClr val="bg1"/>
                </a:solidFill>
              </a:rPr>
              <a:t>nuova chiamata di funzione. n-1</a:t>
            </a:r>
          </a:p>
          <a:p>
            <a:r>
              <a:rPr lang="it-IT" dirty="0" err="1">
                <a:solidFill>
                  <a:schemeClr val="bg1"/>
                </a:solidFill>
              </a:rPr>
              <a:t>nell’environment</a:t>
            </a:r>
            <a:r>
              <a:rPr lang="it-IT" dirty="0">
                <a:solidFill>
                  <a:schemeClr val="bg1"/>
                </a:solidFill>
              </a:rPr>
              <a:t> di </a:t>
            </a:r>
            <a:r>
              <a:rPr lang="it-IT" dirty="0" err="1">
                <a:solidFill>
                  <a:schemeClr val="bg1"/>
                </a:solidFill>
              </a:rPr>
              <a:t>fact</a:t>
            </a:r>
            <a:r>
              <a:rPr lang="it-IT" dirty="0">
                <a:solidFill>
                  <a:schemeClr val="bg1"/>
                </a:solidFill>
              </a:rPr>
              <a:t> vale 0 quindi</a:t>
            </a:r>
          </a:p>
          <a:p>
            <a:r>
              <a:rPr lang="it-IT" dirty="0">
                <a:solidFill>
                  <a:schemeClr val="bg1"/>
                </a:solidFill>
              </a:rPr>
              <a:t>viene chiamata </a:t>
            </a:r>
            <a:r>
              <a:rPr lang="it-IT" dirty="0" err="1">
                <a:solidFill>
                  <a:schemeClr val="bg1"/>
                </a:solidFill>
              </a:rPr>
              <a:t>fact</a:t>
            </a:r>
            <a:r>
              <a:rPr lang="it-IT" dirty="0">
                <a:solidFill>
                  <a:schemeClr val="bg1"/>
                </a:solidFill>
              </a:rPr>
              <a:t>(0)</a:t>
            </a:r>
          </a:p>
        </p:txBody>
      </p:sp>
    </p:spTree>
    <p:extLst>
      <p:ext uri="{BB962C8B-B14F-4D97-AF65-F5344CB8AC3E}">
        <p14:creationId xmlns:p14="http://schemas.microsoft.com/office/powerpoint/2010/main" val="32846646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77373C9-FF61-41C1-B155-09855C06B3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429FCCB-42AF-4820-9F91-42AD392CE7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2099805"/>
            <a:ext cx="10058400" cy="3849624"/>
          </a:xfrm>
        </p:spPr>
        <p:txBody>
          <a:bodyPr>
            <a:normAutofit/>
          </a:bodyPr>
          <a:lstStyle/>
          <a:p>
            <a:pPr algn="l"/>
            <a:r>
              <a:rPr lang="it-IT" dirty="0">
                <a:solidFill>
                  <a:schemeClr val="accent4">
                    <a:lumMod val="75000"/>
                  </a:schemeClr>
                </a:solidFill>
              </a:rPr>
              <a:t>Server /Client</a:t>
            </a:r>
            <a:r>
              <a:rPr lang="it-IT" sz="1800" b="1" i="0" u="none" strike="noStrike" baseline="0" dirty="0">
                <a:solidFill>
                  <a:srgbClr val="00009A"/>
                </a:solidFill>
                <a:latin typeface="ComicSansMS-Bold"/>
              </a:rPr>
              <a:t>: </a:t>
            </a:r>
            <a:r>
              <a:rPr lang="it-IT" sz="1800" b="1" i="0" u="none" strike="noStrike" baseline="0" dirty="0" err="1">
                <a:solidFill>
                  <a:srgbClr val="00009A"/>
                </a:solidFill>
                <a:latin typeface="CourierNewPS-BoldMT"/>
              </a:rPr>
              <a:t>fact</a:t>
            </a:r>
            <a:r>
              <a:rPr lang="it-IT" sz="1800" b="1" i="0" u="none" strike="noStrike" baseline="0" dirty="0">
                <a:solidFill>
                  <a:srgbClr val="00009A"/>
                </a:solidFill>
                <a:latin typeface="CourierNewPS-BoldMT"/>
              </a:rPr>
              <a:t> </a:t>
            </a:r>
            <a:r>
              <a:rPr lang="it-IT" dirty="0" err="1"/>
              <a:t>e`</a:t>
            </a:r>
            <a:r>
              <a:rPr lang="it-IT" dirty="0"/>
              <a:t> sia servitore che cliente (di se stessa):</a:t>
            </a:r>
          </a:p>
          <a:p>
            <a:pPr marL="0" indent="0" algn="l">
              <a:buNone/>
            </a:pPr>
            <a:r>
              <a:rPr lang="it-IT" sz="1800" b="1" i="0" u="none" strike="noStrike" baseline="0" dirty="0" err="1">
                <a:solidFill>
                  <a:schemeClr val="bg1"/>
                </a:solidFill>
                <a:latin typeface="CourierNewPS-BoldMT"/>
              </a:rPr>
              <a:t>int</a:t>
            </a:r>
            <a:r>
              <a:rPr lang="it-IT" sz="1800" b="1" i="0" u="none" strike="noStrike" baseline="0" dirty="0">
                <a:solidFill>
                  <a:schemeClr val="bg1"/>
                </a:solidFill>
                <a:latin typeface="CourierNewPS-BoldMT"/>
              </a:rPr>
              <a:t> </a:t>
            </a:r>
            <a:r>
              <a:rPr lang="it-IT" sz="1800" b="1" i="0" u="none" strike="noStrike" baseline="0" dirty="0" err="1">
                <a:solidFill>
                  <a:schemeClr val="bg1"/>
                </a:solidFill>
                <a:latin typeface="CourierNewPS-BoldMT"/>
              </a:rPr>
              <a:t>fact</a:t>
            </a:r>
            <a:r>
              <a:rPr lang="it-IT" sz="1800" b="1" i="0" u="none" strike="noStrike" baseline="0" dirty="0">
                <a:solidFill>
                  <a:schemeClr val="bg1"/>
                </a:solidFill>
                <a:latin typeface="CourierNewPS-BoldMT"/>
              </a:rPr>
              <a:t>(</a:t>
            </a:r>
            <a:r>
              <a:rPr lang="it-IT" sz="1800" b="1" i="0" u="none" strike="noStrike" baseline="0" dirty="0" err="1">
                <a:solidFill>
                  <a:schemeClr val="bg1"/>
                </a:solidFill>
                <a:latin typeface="CourierNewPS-BoldMT"/>
              </a:rPr>
              <a:t>int</a:t>
            </a:r>
            <a:r>
              <a:rPr lang="it-IT" sz="1800" b="1" i="0" u="none" strike="noStrike" baseline="0" dirty="0">
                <a:solidFill>
                  <a:schemeClr val="bg1"/>
                </a:solidFill>
                <a:latin typeface="CourierNewPS-BoldMT"/>
              </a:rPr>
              <a:t> n)</a:t>
            </a:r>
          </a:p>
          <a:p>
            <a:pPr marL="0" indent="0" algn="l">
              <a:buNone/>
            </a:pPr>
            <a:r>
              <a:rPr lang="en-US" sz="1800" b="1" i="0" u="none" strike="noStrike" baseline="0" dirty="0">
                <a:solidFill>
                  <a:schemeClr val="bg1"/>
                </a:solidFill>
                <a:latin typeface="CourierNewPS-BoldMT"/>
              </a:rPr>
              <a:t>{ if (n==0) return 1;</a:t>
            </a:r>
          </a:p>
          <a:p>
            <a:pPr marL="0" indent="0" algn="l">
              <a:buNone/>
            </a:pPr>
            <a:r>
              <a:rPr lang="en-US" sz="1800" b="1" i="0" u="none" strike="noStrike" baseline="0" dirty="0">
                <a:solidFill>
                  <a:schemeClr val="bg1"/>
                </a:solidFill>
                <a:latin typeface="CourierNewPS-BoldMT"/>
              </a:rPr>
              <a:t>  else return n*</a:t>
            </a:r>
            <a:r>
              <a:rPr lang="en-US" sz="1800" b="1" i="0" u="none" strike="noStrike" baseline="0" dirty="0">
                <a:solidFill>
                  <a:schemeClr val="accent4">
                    <a:lumMod val="75000"/>
                  </a:schemeClr>
                </a:solidFill>
                <a:latin typeface="CourierNewPS-BoldMT"/>
              </a:rPr>
              <a:t>fact</a:t>
            </a:r>
            <a:r>
              <a:rPr lang="en-US" sz="1800" b="1" i="0" u="none" strike="noStrike" baseline="0" dirty="0">
                <a:solidFill>
                  <a:schemeClr val="bg1"/>
                </a:solidFill>
                <a:latin typeface="CourierNewPS-BoldMT"/>
              </a:rPr>
              <a:t>(n-1);</a:t>
            </a:r>
          </a:p>
          <a:p>
            <a:pPr marL="0" indent="0" algn="l">
              <a:buNone/>
            </a:pPr>
            <a:r>
              <a:rPr lang="it-IT" sz="1800" b="1" i="0" u="none" strike="noStrike" baseline="0" dirty="0">
                <a:solidFill>
                  <a:schemeClr val="bg1"/>
                </a:solidFill>
                <a:latin typeface="CourierNewPS-BoldMT"/>
              </a:rPr>
              <a:t>}</a:t>
            </a:r>
          </a:p>
          <a:p>
            <a:pPr marL="0" indent="0" algn="l">
              <a:buNone/>
            </a:pPr>
            <a:r>
              <a:rPr lang="it-IT" sz="1800" b="1" i="0" u="none" strike="noStrike" baseline="0" dirty="0" err="1">
                <a:solidFill>
                  <a:schemeClr val="bg1"/>
                </a:solidFill>
                <a:latin typeface="CourierNewPS-BoldMT"/>
              </a:rPr>
              <a:t>main</a:t>
            </a:r>
            <a:r>
              <a:rPr lang="it-IT" sz="1800" b="1" i="0" u="none" strike="noStrike" baseline="0" dirty="0">
                <a:solidFill>
                  <a:schemeClr val="bg1"/>
                </a:solidFill>
                <a:latin typeface="CourierNewPS-BoldMT"/>
              </a:rPr>
              <a:t>()</a:t>
            </a:r>
          </a:p>
          <a:p>
            <a:pPr marL="0" indent="0" algn="l">
              <a:buNone/>
            </a:pPr>
            <a:r>
              <a:rPr lang="pl-PL" sz="1800" b="1" i="0" u="none" strike="noStrike" baseline="0" dirty="0">
                <a:solidFill>
                  <a:schemeClr val="bg1"/>
                </a:solidFill>
                <a:latin typeface="CourierNewPS-BoldMT"/>
              </a:rPr>
              <a:t>{ int fz,f6,z = 5;</a:t>
            </a:r>
          </a:p>
          <a:p>
            <a:pPr marL="0" indent="0" algn="l">
              <a:buNone/>
            </a:pPr>
            <a:r>
              <a:rPr lang="it-IT" sz="1800" b="1" i="0" u="none" strike="noStrike" baseline="0" dirty="0">
                <a:solidFill>
                  <a:schemeClr val="bg1"/>
                </a:solidFill>
                <a:latin typeface="CourierNewPS-BoldMT"/>
              </a:rPr>
              <a:t>  </a:t>
            </a:r>
            <a:r>
              <a:rPr lang="it-IT" sz="1800" b="1" i="0" u="none" strike="noStrike" baseline="0" dirty="0" err="1">
                <a:solidFill>
                  <a:schemeClr val="bg1"/>
                </a:solidFill>
                <a:latin typeface="CourierNewPS-BoldMT"/>
              </a:rPr>
              <a:t>fz</a:t>
            </a:r>
            <a:r>
              <a:rPr lang="it-IT" sz="1800" b="1" i="0" u="none" strike="noStrike" baseline="0" dirty="0">
                <a:solidFill>
                  <a:schemeClr val="bg1"/>
                </a:solidFill>
                <a:latin typeface="CourierNewPS-BoldMT"/>
              </a:rPr>
              <a:t> = </a:t>
            </a:r>
            <a:r>
              <a:rPr lang="it-IT" sz="1800" b="1" i="0" u="none" strike="noStrike" baseline="0" dirty="0" err="1">
                <a:solidFill>
                  <a:schemeClr val="accent4">
                    <a:lumMod val="75000"/>
                  </a:schemeClr>
                </a:solidFill>
                <a:latin typeface="CourierNewPS-BoldMT"/>
              </a:rPr>
              <a:t>fact</a:t>
            </a:r>
            <a:r>
              <a:rPr lang="it-IT" sz="1800" b="1" i="0" u="none" strike="noStrike" baseline="0" dirty="0">
                <a:solidFill>
                  <a:schemeClr val="bg1"/>
                </a:solidFill>
                <a:latin typeface="CourierNewPS-BoldMT"/>
              </a:rPr>
              <a:t>(z-2);</a:t>
            </a:r>
          </a:p>
          <a:p>
            <a:pPr marL="0" indent="0" algn="l">
              <a:buNone/>
            </a:pPr>
            <a:r>
              <a:rPr lang="it-IT" sz="1800" b="1" i="0" u="none" strike="noStrike" baseline="0" dirty="0">
                <a:solidFill>
                  <a:schemeClr val="bg1"/>
                </a:solidFill>
                <a:latin typeface="CourierNewPS-BoldMT"/>
              </a:rPr>
              <a:t>}</a:t>
            </a:r>
            <a:endParaRPr lang="it-IT" dirty="0">
              <a:solidFill>
                <a:schemeClr val="bg1"/>
              </a:solidFill>
            </a:endParaRP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63E6FF60-6F99-4ED1-B477-49F3874F51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0FFEEA0C-1FCD-40E6-A1D4-23BFBD0CE371}" type="datetime1">
              <a:rPr lang="it-IT" smtClean="0"/>
              <a:t>25/02/2021</a:t>
            </a:fld>
            <a:endParaRPr lang="en-US"/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BF97B736-C87D-458B-A328-5B9FECF4A897}"/>
              </a:ext>
            </a:extLst>
          </p:cNvPr>
          <p:cNvSpPr txBox="1"/>
          <p:nvPr/>
        </p:nvSpPr>
        <p:spPr>
          <a:xfrm>
            <a:off x="6445307" y="2645228"/>
            <a:ext cx="41427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chemeClr val="bg1"/>
                </a:solidFill>
              </a:rPr>
              <a:t>Il nuovo servitore lega il parametro</a:t>
            </a:r>
          </a:p>
          <a:p>
            <a:r>
              <a:rPr lang="it-IT" dirty="0">
                <a:solidFill>
                  <a:schemeClr val="bg1"/>
                </a:solidFill>
              </a:rPr>
              <a:t>n a 0. La condizione n &lt;=0 </a:t>
            </a:r>
            <a:r>
              <a:rPr lang="it-IT" dirty="0" err="1">
                <a:solidFill>
                  <a:schemeClr val="bg1"/>
                </a:solidFill>
              </a:rPr>
              <a:t>e’</a:t>
            </a:r>
            <a:r>
              <a:rPr lang="it-IT" dirty="0">
                <a:solidFill>
                  <a:schemeClr val="bg1"/>
                </a:solidFill>
              </a:rPr>
              <a:t> vera e</a:t>
            </a:r>
          </a:p>
          <a:p>
            <a:r>
              <a:rPr lang="it-IT" dirty="0">
                <a:solidFill>
                  <a:schemeClr val="bg1"/>
                </a:solidFill>
              </a:rPr>
              <a:t>la funzione </a:t>
            </a:r>
            <a:r>
              <a:rPr lang="it-IT" dirty="0" err="1">
                <a:solidFill>
                  <a:schemeClr val="bg1"/>
                </a:solidFill>
              </a:rPr>
              <a:t>fact</a:t>
            </a:r>
            <a:r>
              <a:rPr lang="it-IT" dirty="0">
                <a:solidFill>
                  <a:schemeClr val="bg1"/>
                </a:solidFill>
              </a:rPr>
              <a:t>(0) torna come</a:t>
            </a:r>
          </a:p>
          <a:p>
            <a:r>
              <a:rPr lang="it-IT" dirty="0">
                <a:solidFill>
                  <a:schemeClr val="bg1"/>
                </a:solidFill>
              </a:rPr>
              <a:t>risultato 1 e termina.</a:t>
            </a:r>
          </a:p>
        </p:txBody>
      </p:sp>
    </p:spTree>
    <p:extLst>
      <p:ext uri="{BB962C8B-B14F-4D97-AF65-F5344CB8AC3E}">
        <p14:creationId xmlns:p14="http://schemas.microsoft.com/office/powerpoint/2010/main" val="422298354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77373C9-FF61-41C1-B155-09855C06B3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429FCCB-42AF-4820-9F91-42AD392CE7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2099805"/>
            <a:ext cx="10058400" cy="3849624"/>
          </a:xfrm>
        </p:spPr>
        <p:txBody>
          <a:bodyPr>
            <a:normAutofit/>
          </a:bodyPr>
          <a:lstStyle/>
          <a:p>
            <a:pPr algn="l"/>
            <a:r>
              <a:rPr lang="it-IT" dirty="0">
                <a:solidFill>
                  <a:schemeClr val="accent4">
                    <a:lumMod val="75000"/>
                  </a:schemeClr>
                </a:solidFill>
              </a:rPr>
              <a:t>Server /Client</a:t>
            </a:r>
            <a:r>
              <a:rPr lang="it-IT" sz="1800" b="1" i="0" u="none" strike="noStrike" baseline="0" dirty="0">
                <a:solidFill>
                  <a:srgbClr val="00009A"/>
                </a:solidFill>
                <a:latin typeface="ComicSansMS-Bold"/>
              </a:rPr>
              <a:t>: </a:t>
            </a:r>
            <a:r>
              <a:rPr lang="it-IT" sz="1800" b="1" i="0" u="none" strike="noStrike" baseline="0" dirty="0" err="1">
                <a:solidFill>
                  <a:srgbClr val="00009A"/>
                </a:solidFill>
                <a:latin typeface="CourierNewPS-BoldMT"/>
              </a:rPr>
              <a:t>fact</a:t>
            </a:r>
            <a:r>
              <a:rPr lang="it-IT" sz="1800" b="1" i="0" u="none" strike="noStrike" baseline="0" dirty="0">
                <a:solidFill>
                  <a:srgbClr val="00009A"/>
                </a:solidFill>
                <a:latin typeface="CourierNewPS-BoldMT"/>
              </a:rPr>
              <a:t> </a:t>
            </a:r>
            <a:r>
              <a:rPr lang="it-IT" dirty="0" err="1"/>
              <a:t>e`</a:t>
            </a:r>
            <a:r>
              <a:rPr lang="it-IT" dirty="0"/>
              <a:t> sia servitore che cliente (di se stessa):</a:t>
            </a:r>
          </a:p>
          <a:p>
            <a:pPr marL="0" indent="0" algn="l">
              <a:buNone/>
            </a:pPr>
            <a:r>
              <a:rPr lang="it-IT" sz="1800" b="1" i="0" u="none" strike="noStrike" baseline="0" dirty="0" err="1">
                <a:solidFill>
                  <a:schemeClr val="bg1"/>
                </a:solidFill>
                <a:latin typeface="CourierNewPS-BoldMT"/>
              </a:rPr>
              <a:t>int</a:t>
            </a:r>
            <a:r>
              <a:rPr lang="it-IT" sz="1800" b="1" i="0" u="none" strike="noStrike" baseline="0" dirty="0">
                <a:solidFill>
                  <a:schemeClr val="bg1"/>
                </a:solidFill>
                <a:latin typeface="CourierNewPS-BoldMT"/>
              </a:rPr>
              <a:t> </a:t>
            </a:r>
            <a:r>
              <a:rPr lang="it-IT" sz="1800" b="1" i="0" u="none" strike="noStrike" baseline="0" dirty="0" err="1">
                <a:solidFill>
                  <a:schemeClr val="bg1"/>
                </a:solidFill>
                <a:latin typeface="CourierNewPS-BoldMT"/>
              </a:rPr>
              <a:t>fact</a:t>
            </a:r>
            <a:r>
              <a:rPr lang="it-IT" sz="1800" b="1" i="0" u="none" strike="noStrike" baseline="0" dirty="0">
                <a:solidFill>
                  <a:schemeClr val="bg1"/>
                </a:solidFill>
                <a:latin typeface="CourierNewPS-BoldMT"/>
              </a:rPr>
              <a:t>(</a:t>
            </a:r>
            <a:r>
              <a:rPr lang="it-IT" sz="1800" b="1" i="0" u="none" strike="noStrike" baseline="0" dirty="0" err="1">
                <a:solidFill>
                  <a:schemeClr val="bg1"/>
                </a:solidFill>
                <a:latin typeface="CourierNewPS-BoldMT"/>
              </a:rPr>
              <a:t>int</a:t>
            </a:r>
            <a:r>
              <a:rPr lang="it-IT" sz="1800" b="1" i="0" u="none" strike="noStrike" baseline="0" dirty="0">
                <a:solidFill>
                  <a:schemeClr val="bg1"/>
                </a:solidFill>
                <a:latin typeface="CourierNewPS-BoldMT"/>
              </a:rPr>
              <a:t> n)</a:t>
            </a:r>
          </a:p>
          <a:p>
            <a:pPr marL="0" indent="0" algn="l">
              <a:buNone/>
            </a:pPr>
            <a:r>
              <a:rPr lang="en-US" sz="1800" b="1" i="0" u="none" strike="noStrike" baseline="0" dirty="0">
                <a:solidFill>
                  <a:schemeClr val="bg1"/>
                </a:solidFill>
                <a:latin typeface="CourierNewPS-BoldMT"/>
              </a:rPr>
              <a:t>{ if (n==0) return 1;</a:t>
            </a:r>
          </a:p>
          <a:p>
            <a:pPr marL="0" indent="0" algn="l">
              <a:buNone/>
            </a:pPr>
            <a:r>
              <a:rPr lang="en-US" sz="1800" b="1" i="0" u="none" strike="noStrike" baseline="0" dirty="0">
                <a:solidFill>
                  <a:schemeClr val="bg1"/>
                </a:solidFill>
                <a:latin typeface="CourierNewPS-BoldMT"/>
              </a:rPr>
              <a:t>  else return n*</a:t>
            </a:r>
            <a:r>
              <a:rPr lang="en-US" sz="1800" b="1" i="0" u="none" strike="noStrike" baseline="0" dirty="0">
                <a:solidFill>
                  <a:schemeClr val="accent4">
                    <a:lumMod val="75000"/>
                  </a:schemeClr>
                </a:solidFill>
                <a:latin typeface="CourierNewPS-BoldMT"/>
              </a:rPr>
              <a:t>fact</a:t>
            </a:r>
            <a:r>
              <a:rPr lang="en-US" sz="1800" b="1" i="0" u="none" strike="noStrike" baseline="0" dirty="0">
                <a:solidFill>
                  <a:schemeClr val="bg1"/>
                </a:solidFill>
                <a:latin typeface="CourierNewPS-BoldMT"/>
              </a:rPr>
              <a:t>(n-1);</a:t>
            </a:r>
          </a:p>
          <a:p>
            <a:pPr marL="0" indent="0" algn="l">
              <a:buNone/>
            </a:pPr>
            <a:r>
              <a:rPr lang="it-IT" sz="1800" b="1" i="0" u="none" strike="noStrike" baseline="0" dirty="0">
                <a:solidFill>
                  <a:schemeClr val="bg1"/>
                </a:solidFill>
                <a:latin typeface="CourierNewPS-BoldMT"/>
              </a:rPr>
              <a:t>}</a:t>
            </a:r>
          </a:p>
          <a:p>
            <a:pPr marL="0" indent="0" algn="l">
              <a:buNone/>
            </a:pPr>
            <a:r>
              <a:rPr lang="it-IT" sz="1800" b="1" i="0" u="none" strike="noStrike" baseline="0" dirty="0" err="1">
                <a:solidFill>
                  <a:schemeClr val="bg1"/>
                </a:solidFill>
                <a:latin typeface="CourierNewPS-BoldMT"/>
              </a:rPr>
              <a:t>main</a:t>
            </a:r>
            <a:r>
              <a:rPr lang="it-IT" sz="1800" b="1" i="0" u="none" strike="noStrike" baseline="0" dirty="0">
                <a:solidFill>
                  <a:schemeClr val="bg1"/>
                </a:solidFill>
                <a:latin typeface="CourierNewPS-BoldMT"/>
              </a:rPr>
              <a:t>()</a:t>
            </a:r>
          </a:p>
          <a:p>
            <a:pPr marL="0" indent="0" algn="l">
              <a:buNone/>
            </a:pPr>
            <a:r>
              <a:rPr lang="pl-PL" sz="1800" b="1" i="0" u="none" strike="noStrike" baseline="0" dirty="0">
                <a:solidFill>
                  <a:schemeClr val="bg1"/>
                </a:solidFill>
                <a:latin typeface="CourierNewPS-BoldMT"/>
              </a:rPr>
              <a:t>{ int fz,f6,z = 5;</a:t>
            </a:r>
          </a:p>
          <a:p>
            <a:pPr marL="0" indent="0" algn="l">
              <a:buNone/>
            </a:pPr>
            <a:r>
              <a:rPr lang="it-IT" sz="1800" b="1" i="0" u="none" strike="noStrike" baseline="0" dirty="0">
                <a:solidFill>
                  <a:schemeClr val="bg1"/>
                </a:solidFill>
                <a:latin typeface="CourierNewPS-BoldMT"/>
              </a:rPr>
              <a:t>  </a:t>
            </a:r>
            <a:r>
              <a:rPr lang="it-IT" sz="1800" b="1" i="0" u="none" strike="noStrike" baseline="0" dirty="0" err="1">
                <a:solidFill>
                  <a:schemeClr val="bg1"/>
                </a:solidFill>
                <a:latin typeface="CourierNewPS-BoldMT"/>
              </a:rPr>
              <a:t>fz</a:t>
            </a:r>
            <a:r>
              <a:rPr lang="it-IT" sz="1800" b="1" i="0" u="none" strike="noStrike" baseline="0" dirty="0">
                <a:solidFill>
                  <a:schemeClr val="bg1"/>
                </a:solidFill>
                <a:latin typeface="CourierNewPS-BoldMT"/>
              </a:rPr>
              <a:t> = </a:t>
            </a:r>
            <a:r>
              <a:rPr lang="it-IT" sz="1800" b="1" i="0" u="none" strike="noStrike" baseline="0" dirty="0" err="1">
                <a:solidFill>
                  <a:schemeClr val="accent4">
                    <a:lumMod val="75000"/>
                  </a:schemeClr>
                </a:solidFill>
                <a:latin typeface="CourierNewPS-BoldMT"/>
              </a:rPr>
              <a:t>fact</a:t>
            </a:r>
            <a:r>
              <a:rPr lang="it-IT" sz="1800" b="1" i="0" u="none" strike="noStrike" baseline="0" dirty="0">
                <a:solidFill>
                  <a:schemeClr val="bg1"/>
                </a:solidFill>
                <a:latin typeface="CourierNewPS-BoldMT"/>
              </a:rPr>
              <a:t>(z-2);</a:t>
            </a:r>
          </a:p>
          <a:p>
            <a:pPr marL="0" indent="0" algn="l">
              <a:buNone/>
            </a:pPr>
            <a:r>
              <a:rPr lang="it-IT" sz="1800" b="1" i="0" u="none" strike="noStrike" baseline="0" dirty="0">
                <a:solidFill>
                  <a:schemeClr val="bg1"/>
                </a:solidFill>
                <a:latin typeface="CourierNewPS-BoldMT"/>
              </a:rPr>
              <a:t>}</a:t>
            </a:r>
            <a:endParaRPr lang="it-IT" dirty="0">
              <a:solidFill>
                <a:schemeClr val="bg1"/>
              </a:solidFill>
            </a:endParaRP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63E6FF60-6F99-4ED1-B477-49F3874F51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0FFEEA0C-1FCD-40E6-A1D4-23BFBD0CE371}" type="datetime1">
              <a:rPr lang="it-IT" smtClean="0"/>
              <a:t>25/02/2021</a:t>
            </a:fld>
            <a:endParaRPr lang="en-US"/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BF97B736-C87D-458B-A328-5B9FECF4A897}"/>
              </a:ext>
            </a:extLst>
          </p:cNvPr>
          <p:cNvSpPr txBox="1"/>
          <p:nvPr/>
        </p:nvSpPr>
        <p:spPr>
          <a:xfrm>
            <a:off x="6445307" y="2645228"/>
            <a:ext cx="414279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chemeClr val="bg1"/>
                </a:solidFill>
              </a:rPr>
              <a:t>Il controllo torna al servitore</a:t>
            </a:r>
          </a:p>
          <a:p>
            <a:r>
              <a:rPr lang="it-IT" dirty="0">
                <a:solidFill>
                  <a:schemeClr val="bg1"/>
                </a:solidFill>
              </a:rPr>
              <a:t>precedente </a:t>
            </a:r>
            <a:r>
              <a:rPr lang="it-IT" dirty="0" err="1">
                <a:solidFill>
                  <a:schemeClr val="bg1"/>
                </a:solidFill>
              </a:rPr>
              <a:t>fact</a:t>
            </a:r>
            <a:r>
              <a:rPr lang="it-IT" dirty="0">
                <a:solidFill>
                  <a:schemeClr val="bg1"/>
                </a:solidFill>
              </a:rPr>
              <a:t>(1) che </a:t>
            </a:r>
            <a:r>
              <a:rPr lang="it-IT" dirty="0" err="1">
                <a:solidFill>
                  <a:schemeClr val="bg1"/>
                </a:solidFill>
              </a:rPr>
              <a:t>puo’</a:t>
            </a:r>
            <a:endParaRPr lang="it-IT" dirty="0">
              <a:solidFill>
                <a:schemeClr val="bg1"/>
              </a:solidFill>
            </a:endParaRPr>
          </a:p>
          <a:p>
            <a:r>
              <a:rPr lang="it-IT" dirty="0">
                <a:solidFill>
                  <a:schemeClr val="bg1"/>
                </a:solidFill>
              </a:rPr>
              <a:t>valutare l’espressione n * 1</a:t>
            </a:r>
          </a:p>
          <a:p>
            <a:r>
              <a:rPr lang="it-IT" dirty="0">
                <a:solidFill>
                  <a:schemeClr val="bg1"/>
                </a:solidFill>
              </a:rPr>
              <a:t>(valutando n nel suo </a:t>
            </a:r>
            <a:r>
              <a:rPr lang="it-IT" dirty="0" err="1">
                <a:solidFill>
                  <a:schemeClr val="bg1"/>
                </a:solidFill>
              </a:rPr>
              <a:t>environment</a:t>
            </a:r>
            <a:endParaRPr lang="it-IT" dirty="0">
              <a:solidFill>
                <a:schemeClr val="bg1"/>
              </a:solidFill>
            </a:endParaRPr>
          </a:p>
          <a:p>
            <a:r>
              <a:rPr lang="it-IT" dirty="0">
                <a:solidFill>
                  <a:schemeClr val="bg1"/>
                </a:solidFill>
              </a:rPr>
              <a:t>dove vale 1) ottenendo come</a:t>
            </a:r>
          </a:p>
          <a:p>
            <a:r>
              <a:rPr lang="it-IT" dirty="0">
                <a:solidFill>
                  <a:schemeClr val="bg1"/>
                </a:solidFill>
              </a:rPr>
              <a:t>risultato 1 e terminando.</a:t>
            </a:r>
          </a:p>
        </p:txBody>
      </p:sp>
    </p:spTree>
    <p:extLst>
      <p:ext uri="{BB962C8B-B14F-4D97-AF65-F5344CB8AC3E}">
        <p14:creationId xmlns:p14="http://schemas.microsoft.com/office/powerpoint/2010/main" val="66772551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77373C9-FF61-41C1-B155-09855C06B3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429FCCB-42AF-4820-9F91-42AD392CE7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2099805"/>
            <a:ext cx="10058400" cy="3849624"/>
          </a:xfrm>
        </p:spPr>
        <p:txBody>
          <a:bodyPr>
            <a:normAutofit/>
          </a:bodyPr>
          <a:lstStyle/>
          <a:p>
            <a:pPr algn="l"/>
            <a:r>
              <a:rPr lang="it-IT" dirty="0">
                <a:solidFill>
                  <a:schemeClr val="accent4">
                    <a:lumMod val="75000"/>
                  </a:schemeClr>
                </a:solidFill>
              </a:rPr>
              <a:t>Server /Client</a:t>
            </a:r>
            <a:r>
              <a:rPr lang="it-IT" sz="1800" b="1" i="0" u="none" strike="noStrike" baseline="0" dirty="0">
                <a:solidFill>
                  <a:srgbClr val="00009A"/>
                </a:solidFill>
                <a:latin typeface="ComicSansMS-Bold"/>
              </a:rPr>
              <a:t>: </a:t>
            </a:r>
            <a:r>
              <a:rPr lang="it-IT" sz="1800" b="1" i="0" u="none" strike="noStrike" baseline="0" dirty="0" err="1">
                <a:solidFill>
                  <a:srgbClr val="00009A"/>
                </a:solidFill>
                <a:latin typeface="CourierNewPS-BoldMT"/>
              </a:rPr>
              <a:t>fact</a:t>
            </a:r>
            <a:r>
              <a:rPr lang="it-IT" sz="1800" b="1" i="0" u="none" strike="noStrike" baseline="0" dirty="0">
                <a:solidFill>
                  <a:srgbClr val="00009A"/>
                </a:solidFill>
                <a:latin typeface="CourierNewPS-BoldMT"/>
              </a:rPr>
              <a:t> </a:t>
            </a:r>
            <a:r>
              <a:rPr lang="it-IT" dirty="0" err="1"/>
              <a:t>e`</a:t>
            </a:r>
            <a:r>
              <a:rPr lang="it-IT" dirty="0"/>
              <a:t> sia servitore che cliente (di se stessa):</a:t>
            </a:r>
          </a:p>
          <a:p>
            <a:pPr marL="0" indent="0" algn="l">
              <a:buNone/>
            </a:pPr>
            <a:r>
              <a:rPr lang="it-IT" sz="1800" b="1" i="0" u="none" strike="noStrike" baseline="0" dirty="0" err="1">
                <a:solidFill>
                  <a:schemeClr val="bg1"/>
                </a:solidFill>
                <a:latin typeface="CourierNewPS-BoldMT"/>
              </a:rPr>
              <a:t>int</a:t>
            </a:r>
            <a:r>
              <a:rPr lang="it-IT" sz="1800" b="1" i="0" u="none" strike="noStrike" baseline="0" dirty="0">
                <a:solidFill>
                  <a:schemeClr val="bg1"/>
                </a:solidFill>
                <a:latin typeface="CourierNewPS-BoldMT"/>
              </a:rPr>
              <a:t> </a:t>
            </a:r>
            <a:r>
              <a:rPr lang="it-IT" sz="1800" b="1" i="0" u="none" strike="noStrike" baseline="0" dirty="0" err="1">
                <a:solidFill>
                  <a:schemeClr val="bg1"/>
                </a:solidFill>
                <a:latin typeface="CourierNewPS-BoldMT"/>
              </a:rPr>
              <a:t>fact</a:t>
            </a:r>
            <a:r>
              <a:rPr lang="it-IT" sz="1800" b="1" i="0" u="none" strike="noStrike" baseline="0" dirty="0">
                <a:solidFill>
                  <a:schemeClr val="bg1"/>
                </a:solidFill>
                <a:latin typeface="CourierNewPS-BoldMT"/>
              </a:rPr>
              <a:t>(</a:t>
            </a:r>
            <a:r>
              <a:rPr lang="it-IT" sz="1800" b="1" i="0" u="none" strike="noStrike" baseline="0" dirty="0" err="1">
                <a:solidFill>
                  <a:schemeClr val="bg1"/>
                </a:solidFill>
                <a:latin typeface="CourierNewPS-BoldMT"/>
              </a:rPr>
              <a:t>int</a:t>
            </a:r>
            <a:r>
              <a:rPr lang="it-IT" sz="1800" b="1" i="0" u="none" strike="noStrike" baseline="0" dirty="0">
                <a:solidFill>
                  <a:schemeClr val="bg1"/>
                </a:solidFill>
                <a:latin typeface="CourierNewPS-BoldMT"/>
              </a:rPr>
              <a:t> n)</a:t>
            </a:r>
          </a:p>
          <a:p>
            <a:pPr marL="0" indent="0" algn="l">
              <a:buNone/>
            </a:pPr>
            <a:r>
              <a:rPr lang="en-US" sz="1800" b="1" i="0" u="none" strike="noStrike" baseline="0" dirty="0">
                <a:solidFill>
                  <a:schemeClr val="bg1"/>
                </a:solidFill>
                <a:latin typeface="CourierNewPS-BoldMT"/>
              </a:rPr>
              <a:t>{ if (n==0) return 1;</a:t>
            </a:r>
          </a:p>
          <a:p>
            <a:pPr marL="0" indent="0" algn="l">
              <a:buNone/>
            </a:pPr>
            <a:r>
              <a:rPr lang="en-US" sz="1800" b="1" i="0" u="none" strike="noStrike" baseline="0" dirty="0">
                <a:solidFill>
                  <a:schemeClr val="bg1"/>
                </a:solidFill>
                <a:latin typeface="CourierNewPS-BoldMT"/>
              </a:rPr>
              <a:t>  else return n*</a:t>
            </a:r>
            <a:r>
              <a:rPr lang="en-US" sz="1800" b="1" i="0" u="none" strike="noStrike" baseline="0" dirty="0">
                <a:solidFill>
                  <a:schemeClr val="accent4">
                    <a:lumMod val="75000"/>
                  </a:schemeClr>
                </a:solidFill>
                <a:latin typeface="CourierNewPS-BoldMT"/>
              </a:rPr>
              <a:t>fact</a:t>
            </a:r>
            <a:r>
              <a:rPr lang="en-US" sz="1800" b="1" i="0" u="none" strike="noStrike" baseline="0" dirty="0">
                <a:solidFill>
                  <a:schemeClr val="bg1"/>
                </a:solidFill>
                <a:latin typeface="CourierNewPS-BoldMT"/>
              </a:rPr>
              <a:t>(n-1);</a:t>
            </a:r>
          </a:p>
          <a:p>
            <a:pPr marL="0" indent="0" algn="l">
              <a:buNone/>
            </a:pPr>
            <a:r>
              <a:rPr lang="it-IT" sz="1800" b="1" i="0" u="none" strike="noStrike" baseline="0" dirty="0">
                <a:solidFill>
                  <a:schemeClr val="bg1"/>
                </a:solidFill>
                <a:latin typeface="CourierNewPS-BoldMT"/>
              </a:rPr>
              <a:t>}</a:t>
            </a:r>
          </a:p>
          <a:p>
            <a:pPr marL="0" indent="0" algn="l">
              <a:buNone/>
            </a:pPr>
            <a:r>
              <a:rPr lang="it-IT" sz="1800" b="1" i="0" u="none" strike="noStrike" baseline="0" dirty="0" err="1">
                <a:solidFill>
                  <a:schemeClr val="bg1"/>
                </a:solidFill>
                <a:latin typeface="CourierNewPS-BoldMT"/>
              </a:rPr>
              <a:t>main</a:t>
            </a:r>
            <a:r>
              <a:rPr lang="it-IT" sz="1800" b="1" i="0" u="none" strike="noStrike" baseline="0" dirty="0">
                <a:solidFill>
                  <a:schemeClr val="bg1"/>
                </a:solidFill>
                <a:latin typeface="CourierNewPS-BoldMT"/>
              </a:rPr>
              <a:t>()</a:t>
            </a:r>
          </a:p>
          <a:p>
            <a:pPr marL="0" indent="0" algn="l">
              <a:buNone/>
            </a:pPr>
            <a:r>
              <a:rPr lang="pl-PL" sz="1800" b="1" i="0" u="none" strike="noStrike" baseline="0" dirty="0">
                <a:solidFill>
                  <a:schemeClr val="bg1"/>
                </a:solidFill>
                <a:latin typeface="CourierNewPS-BoldMT"/>
              </a:rPr>
              <a:t>{ int fz,f6,z = 5;</a:t>
            </a:r>
          </a:p>
          <a:p>
            <a:pPr marL="0" indent="0" algn="l">
              <a:buNone/>
            </a:pPr>
            <a:r>
              <a:rPr lang="it-IT" sz="1800" b="1" i="0" u="none" strike="noStrike" baseline="0" dirty="0">
                <a:solidFill>
                  <a:schemeClr val="bg1"/>
                </a:solidFill>
                <a:latin typeface="CourierNewPS-BoldMT"/>
              </a:rPr>
              <a:t>  </a:t>
            </a:r>
            <a:r>
              <a:rPr lang="it-IT" sz="1800" b="1" i="0" u="none" strike="noStrike" baseline="0" dirty="0" err="1">
                <a:solidFill>
                  <a:schemeClr val="bg1"/>
                </a:solidFill>
                <a:latin typeface="CourierNewPS-BoldMT"/>
              </a:rPr>
              <a:t>fz</a:t>
            </a:r>
            <a:r>
              <a:rPr lang="it-IT" sz="1800" b="1" i="0" u="none" strike="noStrike" baseline="0" dirty="0">
                <a:solidFill>
                  <a:schemeClr val="bg1"/>
                </a:solidFill>
                <a:latin typeface="CourierNewPS-BoldMT"/>
              </a:rPr>
              <a:t> = </a:t>
            </a:r>
            <a:r>
              <a:rPr lang="it-IT" sz="1800" b="1" i="0" u="none" strike="noStrike" baseline="0" dirty="0" err="1">
                <a:solidFill>
                  <a:schemeClr val="accent4">
                    <a:lumMod val="75000"/>
                  </a:schemeClr>
                </a:solidFill>
                <a:latin typeface="CourierNewPS-BoldMT"/>
              </a:rPr>
              <a:t>fact</a:t>
            </a:r>
            <a:r>
              <a:rPr lang="it-IT" sz="1800" b="1" i="0" u="none" strike="noStrike" baseline="0" dirty="0">
                <a:solidFill>
                  <a:schemeClr val="bg1"/>
                </a:solidFill>
                <a:latin typeface="CourierNewPS-BoldMT"/>
              </a:rPr>
              <a:t>(z-2);</a:t>
            </a:r>
          </a:p>
          <a:p>
            <a:pPr marL="0" indent="0" algn="l">
              <a:buNone/>
            </a:pPr>
            <a:r>
              <a:rPr lang="it-IT" sz="1800" b="1" i="0" u="none" strike="noStrike" baseline="0" dirty="0">
                <a:solidFill>
                  <a:schemeClr val="bg1"/>
                </a:solidFill>
                <a:latin typeface="CourierNewPS-BoldMT"/>
              </a:rPr>
              <a:t>}</a:t>
            </a:r>
            <a:endParaRPr lang="it-IT" dirty="0">
              <a:solidFill>
                <a:schemeClr val="bg1"/>
              </a:solidFill>
            </a:endParaRP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63E6FF60-6F99-4ED1-B477-49F3874F51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0FFEEA0C-1FCD-40E6-A1D4-23BFBD0CE371}" type="datetime1">
              <a:rPr lang="it-IT" smtClean="0"/>
              <a:t>25/02/2021</a:t>
            </a:fld>
            <a:endParaRPr lang="en-US"/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BF97B736-C87D-458B-A328-5B9FECF4A897}"/>
              </a:ext>
            </a:extLst>
          </p:cNvPr>
          <p:cNvSpPr txBox="1"/>
          <p:nvPr/>
        </p:nvSpPr>
        <p:spPr>
          <a:xfrm>
            <a:off x="6445307" y="2645228"/>
            <a:ext cx="414279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chemeClr val="bg1"/>
                </a:solidFill>
              </a:rPr>
              <a:t>Il controllo torna al servitore</a:t>
            </a:r>
          </a:p>
          <a:p>
            <a:r>
              <a:rPr lang="it-IT" dirty="0">
                <a:solidFill>
                  <a:schemeClr val="bg1"/>
                </a:solidFill>
              </a:rPr>
              <a:t>precedente </a:t>
            </a:r>
            <a:r>
              <a:rPr lang="it-IT" dirty="0" err="1">
                <a:solidFill>
                  <a:schemeClr val="bg1"/>
                </a:solidFill>
              </a:rPr>
              <a:t>fact</a:t>
            </a:r>
            <a:r>
              <a:rPr lang="it-IT" dirty="0">
                <a:solidFill>
                  <a:schemeClr val="bg1"/>
                </a:solidFill>
              </a:rPr>
              <a:t>(2) che </a:t>
            </a:r>
            <a:r>
              <a:rPr lang="it-IT" dirty="0" err="1">
                <a:solidFill>
                  <a:schemeClr val="bg1"/>
                </a:solidFill>
              </a:rPr>
              <a:t>puo’</a:t>
            </a:r>
            <a:endParaRPr lang="it-IT" dirty="0">
              <a:solidFill>
                <a:schemeClr val="bg1"/>
              </a:solidFill>
            </a:endParaRPr>
          </a:p>
          <a:p>
            <a:r>
              <a:rPr lang="it-IT" dirty="0">
                <a:solidFill>
                  <a:schemeClr val="bg1"/>
                </a:solidFill>
              </a:rPr>
              <a:t>valutare l’espressione n * 1</a:t>
            </a:r>
          </a:p>
          <a:p>
            <a:r>
              <a:rPr lang="it-IT" dirty="0">
                <a:solidFill>
                  <a:schemeClr val="bg1"/>
                </a:solidFill>
              </a:rPr>
              <a:t>(valutando n nel suo </a:t>
            </a:r>
            <a:r>
              <a:rPr lang="it-IT" dirty="0" err="1">
                <a:solidFill>
                  <a:schemeClr val="bg1"/>
                </a:solidFill>
              </a:rPr>
              <a:t>environment</a:t>
            </a:r>
            <a:endParaRPr lang="it-IT" dirty="0">
              <a:solidFill>
                <a:schemeClr val="bg1"/>
              </a:solidFill>
            </a:endParaRPr>
          </a:p>
          <a:p>
            <a:r>
              <a:rPr lang="it-IT" dirty="0">
                <a:solidFill>
                  <a:schemeClr val="bg1"/>
                </a:solidFill>
              </a:rPr>
              <a:t>dove vale 2) ottenendo come</a:t>
            </a:r>
          </a:p>
          <a:p>
            <a:r>
              <a:rPr lang="it-IT" dirty="0">
                <a:solidFill>
                  <a:schemeClr val="bg1"/>
                </a:solidFill>
              </a:rPr>
              <a:t>risultato 2 e terminando.</a:t>
            </a:r>
          </a:p>
        </p:txBody>
      </p:sp>
    </p:spTree>
    <p:extLst>
      <p:ext uri="{BB962C8B-B14F-4D97-AF65-F5344CB8AC3E}">
        <p14:creationId xmlns:p14="http://schemas.microsoft.com/office/powerpoint/2010/main" val="273298851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77373C9-FF61-41C1-B155-09855C06B3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429FCCB-42AF-4820-9F91-42AD392CE7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2099805"/>
            <a:ext cx="10058400" cy="3849624"/>
          </a:xfrm>
        </p:spPr>
        <p:txBody>
          <a:bodyPr>
            <a:normAutofit/>
          </a:bodyPr>
          <a:lstStyle/>
          <a:p>
            <a:pPr algn="l"/>
            <a:r>
              <a:rPr lang="it-IT" dirty="0">
                <a:solidFill>
                  <a:schemeClr val="accent4">
                    <a:lumMod val="75000"/>
                  </a:schemeClr>
                </a:solidFill>
              </a:rPr>
              <a:t>Server /Client</a:t>
            </a:r>
            <a:r>
              <a:rPr lang="it-IT" sz="1800" b="1" i="0" u="none" strike="noStrike" baseline="0" dirty="0">
                <a:solidFill>
                  <a:srgbClr val="00009A"/>
                </a:solidFill>
                <a:latin typeface="ComicSansMS-Bold"/>
              </a:rPr>
              <a:t>: </a:t>
            </a:r>
            <a:r>
              <a:rPr lang="it-IT" sz="1800" b="1" i="0" u="none" strike="noStrike" baseline="0" dirty="0" err="1">
                <a:solidFill>
                  <a:srgbClr val="00009A"/>
                </a:solidFill>
                <a:latin typeface="CourierNewPS-BoldMT"/>
              </a:rPr>
              <a:t>fact</a:t>
            </a:r>
            <a:r>
              <a:rPr lang="it-IT" sz="1800" b="1" i="0" u="none" strike="noStrike" baseline="0" dirty="0">
                <a:solidFill>
                  <a:srgbClr val="00009A"/>
                </a:solidFill>
                <a:latin typeface="CourierNewPS-BoldMT"/>
              </a:rPr>
              <a:t> </a:t>
            </a:r>
            <a:r>
              <a:rPr lang="it-IT" dirty="0" err="1"/>
              <a:t>e`</a:t>
            </a:r>
            <a:r>
              <a:rPr lang="it-IT" dirty="0"/>
              <a:t> sia servitore che cliente (di se stessa):</a:t>
            </a:r>
          </a:p>
          <a:p>
            <a:pPr marL="0" indent="0" algn="l">
              <a:buNone/>
            </a:pPr>
            <a:r>
              <a:rPr lang="it-IT" sz="1800" b="1" i="0" u="none" strike="noStrike" baseline="0" dirty="0" err="1">
                <a:solidFill>
                  <a:schemeClr val="bg1"/>
                </a:solidFill>
                <a:latin typeface="CourierNewPS-BoldMT"/>
              </a:rPr>
              <a:t>int</a:t>
            </a:r>
            <a:r>
              <a:rPr lang="it-IT" sz="1800" b="1" i="0" u="none" strike="noStrike" baseline="0" dirty="0">
                <a:solidFill>
                  <a:schemeClr val="bg1"/>
                </a:solidFill>
                <a:latin typeface="CourierNewPS-BoldMT"/>
              </a:rPr>
              <a:t> </a:t>
            </a:r>
            <a:r>
              <a:rPr lang="it-IT" sz="1800" b="1" i="0" u="none" strike="noStrike" baseline="0" dirty="0" err="1">
                <a:solidFill>
                  <a:schemeClr val="bg1"/>
                </a:solidFill>
                <a:latin typeface="CourierNewPS-BoldMT"/>
              </a:rPr>
              <a:t>fact</a:t>
            </a:r>
            <a:r>
              <a:rPr lang="it-IT" sz="1800" b="1" i="0" u="none" strike="noStrike" baseline="0" dirty="0">
                <a:solidFill>
                  <a:schemeClr val="bg1"/>
                </a:solidFill>
                <a:latin typeface="CourierNewPS-BoldMT"/>
              </a:rPr>
              <a:t>(</a:t>
            </a:r>
            <a:r>
              <a:rPr lang="it-IT" sz="1800" b="1" i="0" u="none" strike="noStrike" baseline="0" dirty="0" err="1">
                <a:solidFill>
                  <a:schemeClr val="bg1"/>
                </a:solidFill>
                <a:latin typeface="CourierNewPS-BoldMT"/>
              </a:rPr>
              <a:t>int</a:t>
            </a:r>
            <a:r>
              <a:rPr lang="it-IT" sz="1800" b="1" i="0" u="none" strike="noStrike" baseline="0" dirty="0">
                <a:solidFill>
                  <a:schemeClr val="bg1"/>
                </a:solidFill>
                <a:latin typeface="CourierNewPS-BoldMT"/>
              </a:rPr>
              <a:t> n)</a:t>
            </a:r>
          </a:p>
          <a:p>
            <a:pPr marL="0" indent="0" algn="l">
              <a:buNone/>
            </a:pPr>
            <a:r>
              <a:rPr lang="en-US" sz="1800" b="1" i="0" u="none" strike="noStrike" baseline="0" dirty="0">
                <a:solidFill>
                  <a:schemeClr val="bg1"/>
                </a:solidFill>
                <a:latin typeface="CourierNewPS-BoldMT"/>
              </a:rPr>
              <a:t>{ if (n==0) return 1;</a:t>
            </a:r>
          </a:p>
          <a:p>
            <a:pPr marL="0" indent="0" algn="l">
              <a:buNone/>
            </a:pPr>
            <a:r>
              <a:rPr lang="en-US" sz="1800" b="1" i="0" u="none" strike="noStrike" baseline="0" dirty="0">
                <a:solidFill>
                  <a:schemeClr val="bg1"/>
                </a:solidFill>
                <a:latin typeface="CourierNewPS-BoldMT"/>
              </a:rPr>
              <a:t>  else return n*</a:t>
            </a:r>
            <a:r>
              <a:rPr lang="en-US" sz="1800" b="1" i="0" u="none" strike="noStrike" baseline="0" dirty="0">
                <a:solidFill>
                  <a:schemeClr val="accent4">
                    <a:lumMod val="75000"/>
                  </a:schemeClr>
                </a:solidFill>
                <a:latin typeface="CourierNewPS-BoldMT"/>
              </a:rPr>
              <a:t>fact</a:t>
            </a:r>
            <a:r>
              <a:rPr lang="en-US" sz="1800" b="1" i="0" u="none" strike="noStrike" baseline="0" dirty="0">
                <a:solidFill>
                  <a:schemeClr val="bg1"/>
                </a:solidFill>
                <a:latin typeface="CourierNewPS-BoldMT"/>
              </a:rPr>
              <a:t>(n-1);</a:t>
            </a:r>
          </a:p>
          <a:p>
            <a:pPr marL="0" indent="0" algn="l">
              <a:buNone/>
            </a:pPr>
            <a:r>
              <a:rPr lang="it-IT" sz="1800" b="1" i="0" u="none" strike="noStrike" baseline="0" dirty="0">
                <a:solidFill>
                  <a:schemeClr val="bg1"/>
                </a:solidFill>
                <a:latin typeface="CourierNewPS-BoldMT"/>
              </a:rPr>
              <a:t>}</a:t>
            </a:r>
          </a:p>
          <a:p>
            <a:pPr marL="0" indent="0" algn="l">
              <a:buNone/>
            </a:pPr>
            <a:r>
              <a:rPr lang="it-IT" sz="1800" b="1" i="0" u="none" strike="noStrike" baseline="0" dirty="0" err="1">
                <a:solidFill>
                  <a:schemeClr val="bg1"/>
                </a:solidFill>
                <a:latin typeface="CourierNewPS-BoldMT"/>
              </a:rPr>
              <a:t>main</a:t>
            </a:r>
            <a:r>
              <a:rPr lang="it-IT" sz="1800" b="1" i="0" u="none" strike="noStrike" baseline="0" dirty="0">
                <a:solidFill>
                  <a:schemeClr val="bg1"/>
                </a:solidFill>
                <a:latin typeface="CourierNewPS-BoldMT"/>
              </a:rPr>
              <a:t>()</a:t>
            </a:r>
          </a:p>
          <a:p>
            <a:pPr marL="0" indent="0" algn="l">
              <a:buNone/>
            </a:pPr>
            <a:r>
              <a:rPr lang="pl-PL" sz="1800" b="1" i="0" u="none" strike="noStrike" baseline="0" dirty="0">
                <a:solidFill>
                  <a:schemeClr val="bg1"/>
                </a:solidFill>
                <a:latin typeface="CourierNewPS-BoldMT"/>
              </a:rPr>
              <a:t>{ int fz,f6,z = 5;</a:t>
            </a:r>
          </a:p>
          <a:p>
            <a:pPr marL="0" indent="0" algn="l">
              <a:buNone/>
            </a:pPr>
            <a:r>
              <a:rPr lang="it-IT" sz="1800" b="1" i="0" u="none" strike="noStrike" baseline="0" dirty="0">
                <a:solidFill>
                  <a:schemeClr val="bg1"/>
                </a:solidFill>
                <a:latin typeface="CourierNewPS-BoldMT"/>
              </a:rPr>
              <a:t>  </a:t>
            </a:r>
            <a:r>
              <a:rPr lang="it-IT" sz="1800" b="1" i="0" u="none" strike="noStrike" baseline="0" dirty="0" err="1">
                <a:solidFill>
                  <a:schemeClr val="bg1"/>
                </a:solidFill>
                <a:latin typeface="CourierNewPS-BoldMT"/>
              </a:rPr>
              <a:t>fz</a:t>
            </a:r>
            <a:r>
              <a:rPr lang="it-IT" sz="1800" b="1" i="0" u="none" strike="noStrike" baseline="0" dirty="0">
                <a:solidFill>
                  <a:schemeClr val="bg1"/>
                </a:solidFill>
                <a:latin typeface="CourierNewPS-BoldMT"/>
              </a:rPr>
              <a:t> = </a:t>
            </a:r>
            <a:r>
              <a:rPr lang="it-IT" sz="1800" b="1" i="0" u="none" strike="noStrike" baseline="0" dirty="0" err="1">
                <a:solidFill>
                  <a:schemeClr val="accent4">
                    <a:lumMod val="75000"/>
                  </a:schemeClr>
                </a:solidFill>
                <a:latin typeface="CourierNewPS-BoldMT"/>
              </a:rPr>
              <a:t>fact</a:t>
            </a:r>
            <a:r>
              <a:rPr lang="it-IT" sz="1800" b="1" i="0" u="none" strike="noStrike" baseline="0" dirty="0">
                <a:solidFill>
                  <a:schemeClr val="bg1"/>
                </a:solidFill>
                <a:latin typeface="CourierNewPS-BoldMT"/>
              </a:rPr>
              <a:t>(z-2);</a:t>
            </a:r>
          </a:p>
          <a:p>
            <a:pPr marL="0" indent="0" algn="l">
              <a:buNone/>
            </a:pPr>
            <a:r>
              <a:rPr lang="it-IT" sz="1800" b="1" i="0" u="none" strike="noStrike" baseline="0" dirty="0">
                <a:solidFill>
                  <a:schemeClr val="bg1"/>
                </a:solidFill>
                <a:latin typeface="CourierNewPS-BoldMT"/>
              </a:rPr>
              <a:t>}</a:t>
            </a:r>
            <a:endParaRPr lang="it-IT" dirty="0">
              <a:solidFill>
                <a:schemeClr val="bg1"/>
              </a:solidFill>
            </a:endParaRP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63E6FF60-6F99-4ED1-B477-49F3874F51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0FFEEA0C-1FCD-40E6-A1D4-23BFBD0CE371}" type="datetime1">
              <a:rPr lang="it-IT" smtClean="0"/>
              <a:t>25/02/2021</a:t>
            </a:fld>
            <a:endParaRPr lang="en-US"/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BF97B736-C87D-458B-A328-5B9FECF4A897}"/>
              </a:ext>
            </a:extLst>
          </p:cNvPr>
          <p:cNvSpPr txBox="1"/>
          <p:nvPr/>
        </p:nvSpPr>
        <p:spPr>
          <a:xfrm>
            <a:off x="6445307" y="2645228"/>
            <a:ext cx="414279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chemeClr val="bg1"/>
                </a:solidFill>
              </a:rPr>
              <a:t>Il controllo torna al servitore precedente</a:t>
            </a:r>
          </a:p>
          <a:p>
            <a:r>
              <a:rPr lang="it-IT" dirty="0" err="1">
                <a:solidFill>
                  <a:schemeClr val="bg1"/>
                </a:solidFill>
              </a:rPr>
              <a:t>fact</a:t>
            </a:r>
            <a:r>
              <a:rPr lang="it-IT" dirty="0">
                <a:solidFill>
                  <a:schemeClr val="bg1"/>
                </a:solidFill>
              </a:rPr>
              <a:t>(3) che </a:t>
            </a:r>
            <a:r>
              <a:rPr lang="it-IT" dirty="0" err="1">
                <a:solidFill>
                  <a:schemeClr val="bg1"/>
                </a:solidFill>
              </a:rPr>
              <a:t>puo’</a:t>
            </a:r>
            <a:r>
              <a:rPr lang="it-IT" dirty="0">
                <a:solidFill>
                  <a:schemeClr val="bg1"/>
                </a:solidFill>
              </a:rPr>
              <a:t> valutare</a:t>
            </a:r>
          </a:p>
          <a:p>
            <a:r>
              <a:rPr lang="it-IT" dirty="0">
                <a:solidFill>
                  <a:schemeClr val="bg1"/>
                </a:solidFill>
              </a:rPr>
              <a:t>l’espressione n * 2 (valutando n nel suo</a:t>
            </a:r>
          </a:p>
          <a:p>
            <a:r>
              <a:rPr lang="it-IT" dirty="0" err="1">
                <a:solidFill>
                  <a:schemeClr val="bg1"/>
                </a:solidFill>
              </a:rPr>
              <a:t>environment</a:t>
            </a:r>
            <a:r>
              <a:rPr lang="it-IT" dirty="0">
                <a:solidFill>
                  <a:schemeClr val="bg1"/>
                </a:solidFill>
              </a:rPr>
              <a:t> dove vale 3) ottenendo</a:t>
            </a:r>
          </a:p>
          <a:p>
            <a:r>
              <a:rPr lang="it-IT" dirty="0">
                <a:solidFill>
                  <a:schemeClr val="bg1"/>
                </a:solidFill>
              </a:rPr>
              <a:t>come risultato 6 e terminando.</a:t>
            </a:r>
          </a:p>
          <a:p>
            <a:r>
              <a:rPr lang="it-IT" dirty="0">
                <a:solidFill>
                  <a:schemeClr val="bg1"/>
                </a:solidFill>
              </a:rPr>
              <a:t>IL CONTROLLO PASSA AL MAIN CHE</a:t>
            </a:r>
          </a:p>
          <a:p>
            <a:r>
              <a:rPr lang="it-IT" dirty="0">
                <a:solidFill>
                  <a:schemeClr val="bg1"/>
                </a:solidFill>
              </a:rPr>
              <a:t>ASSEGNA A </a:t>
            </a:r>
            <a:r>
              <a:rPr lang="it-IT" dirty="0" err="1">
                <a:solidFill>
                  <a:schemeClr val="bg1"/>
                </a:solidFill>
              </a:rPr>
              <a:t>fz</a:t>
            </a:r>
            <a:r>
              <a:rPr lang="it-IT" dirty="0">
                <a:solidFill>
                  <a:schemeClr val="bg1"/>
                </a:solidFill>
              </a:rPr>
              <a:t> IL VALORE 6</a:t>
            </a:r>
          </a:p>
        </p:txBody>
      </p:sp>
    </p:spTree>
    <p:extLst>
      <p:ext uri="{BB962C8B-B14F-4D97-AF65-F5344CB8AC3E}">
        <p14:creationId xmlns:p14="http://schemas.microsoft.com/office/powerpoint/2010/main" val="375600801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E2F834F-7BEF-4EE5-A6AE-B131188686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6" name="Segnaposto contenuto 5">
            <a:extLst>
              <a:ext uri="{FF2B5EF4-FFF2-40B4-BE49-F238E27FC236}">
                <a16:creationId xmlns:a16="http://schemas.microsoft.com/office/drawing/2014/main" id="{98D7C9D9-E268-43F5-A431-E4EAB6AA613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18704" y="2218937"/>
            <a:ext cx="6954592" cy="3618689"/>
          </a:xfrm>
        </p:spPr>
      </p:pic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AC58780-4079-4769-911B-919A085358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0FFEEA0C-1FCD-40E6-A1D4-23BFBD0CE371}" type="datetime1">
              <a:rPr lang="it-IT" smtClean="0"/>
              <a:t>25/02/2021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43491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2B3E91A-70B0-41EF-8151-AAF3DA59DC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Cosa succede nello stack?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2EC4D33-AB06-458B-94D4-BB08074A9B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int fact(int n) {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if (n==0) return 1;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else return n*fact(n-1);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main(){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int fz,f6,z = 5;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fz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fact(z-2);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it-IT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D1F5B38-BC00-4918-9DF5-F9211718ED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0FFEEA0C-1FCD-40E6-A1D4-23BFBD0CE371}" type="datetime1">
              <a:rPr lang="it-IT" smtClean="0"/>
              <a:t>25/02/2021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266174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528C9FA-12DC-4D64-B0C0-EFBCCBD069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0865CE9-DDE1-4D80-962A-AD6D5D85D4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3EEB05B-8AA2-45C4-ACC5-8BE4498BBC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0FFEEA0C-1FCD-40E6-A1D4-23BFBD0CE371}" type="datetime1">
              <a:rPr lang="it-IT" smtClean="0"/>
              <a:t>25/02/2021</a:t>
            </a:fld>
            <a:endParaRPr lang="en-US" dirty="0"/>
          </a:p>
        </p:txBody>
      </p:sp>
      <p:cxnSp>
        <p:nvCxnSpPr>
          <p:cNvPr id="6" name="Connettore diritto 5">
            <a:extLst>
              <a:ext uri="{FF2B5EF4-FFF2-40B4-BE49-F238E27FC236}">
                <a16:creationId xmlns:a16="http://schemas.microsoft.com/office/drawing/2014/main" id="{6F35D7D3-952C-4328-9AB2-B53EA761446A}"/>
              </a:ext>
            </a:extLst>
          </p:cNvPr>
          <p:cNvCxnSpPr>
            <a:cxnSpLocks/>
          </p:cNvCxnSpPr>
          <p:nvPr/>
        </p:nvCxnSpPr>
        <p:spPr>
          <a:xfrm flipV="1">
            <a:off x="1184988" y="3041785"/>
            <a:ext cx="0" cy="2948473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ttore diritto 6">
            <a:extLst>
              <a:ext uri="{FF2B5EF4-FFF2-40B4-BE49-F238E27FC236}">
                <a16:creationId xmlns:a16="http://schemas.microsoft.com/office/drawing/2014/main" id="{7FA1CEF6-9AAE-4856-B1EA-B2E6F9A1124C}"/>
              </a:ext>
            </a:extLst>
          </p:cNvPr>
          <p:cNvCxnSpPr>
            <a:cxnSpLocks/>
          </p:cNvCxnSpPr>
          <p:nvPr/>
        </p:nvCxnSpPr>
        <p:spPr>
          <a:xfrm flipV="1">
            <a:off x="2090057" y="3041785"/>
            <a:ext cx="3110" cy="2948473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ttore diritto 8">
            <a:extLst>
              <a:ext uri="{FF2B5EF4-FFF2-40B4-BE49-F238E27FC236}">
                <a16:creationId xmlns:a16="http://schemas.microsoft.com/office/drawing/2014/main" id="{0B670426-8693-4A87-8A25-9A81AD7D16CA}"/>
              </a:ext>
            </a:extLst>
          </p:cNvPr>
          <p:cNvCxnSpPr/>
          <p:nvPr/>
        </p:nvCxnSpPr>
        <p:spPr>
          <a:xfrm>
            <a:off x="1184988" y="3041784"/>
            <a:ext cx="905069" cy="0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ttangolo con angoli arrotondati 9">
            <a:extLst>
              <a:ext uri="{FF2B5EF4-FFF2-40B4-BE49-F238E27FC236}">
                <a16:creationId xmlns:a16="http://schemas.microsoft.com/office/drawing/2014/main" id="{B604DBD7-F8C9-413F-8F9E-F202CF58682F}"/>
              </a:ext>
            </a:extLst>
          </p:cNvPr>
          <p:cNvSpPr/>
          <p:nvPr/>
        </p:nvSpPr>
        <p:spPr>
          <a:xfrm>
            <a:off x="1268963" y="3107029"/>
            <a:ext cx="718456" cy="2985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 err="1"/>
              <a:t>main</a:t>
            </a:r>
            <a:endParaRPr lang="it-IT" sz="1400" dirty="0"/>
          </a:p>
        </p:txBody>
      </p: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1966F0BF-E291-47FD-BB3F-E1F865A89BE7}"/>
              </a:ext>
            </a:extLst>
          </p:cNvPr>
          <p:cNvSpPr txBox="1"/>
          <p:nvPr/>
        </p:nvSpPr>
        <p:spPr>
          <a:xfrm>
            <a:off x="1184988" y="2491193"/>
            <a:ext cx="8988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chemeClr val="bg1"/>
                </a:solidFill>
              </a:rPr>
              <a:t>Situazione iniziale</a:t>
            </a:r>
          </a:p>
        </p:txBody>
      </p:sp>
      <p:cxnSp>
        <p:nvCxnSpPr>
          <p:cNvPr id="14" name="Connettore diritto 13">
            <a:extLst>
              <a:ext uri="{FF2B5EF4-FFF2-40B4-BE49-F238E27FC236}">
                <a16:creationId xmlns:a16="http://schemas.microsoft.com/office/drawing/2014/main" id="{F55341A0-3DC5-4A60-BAA0-EDF61A36EFDF}"/>
              </a:ext>
            </a:extLst>
          </p:cNvPr>
          <p:cNvCxnSpPr>
            <a:cxnSpLocks/>
          </p:cNvCxnSpPr>
          <p:nvPr/>
        </p:nvCxnSpPr>
        <p:spPr>
          <a:xfrm flipV="1">
            <a:off x="2307773" y="3054226"/>
            <a:ext cx="0" cy="2948473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ttore diritto 14">
            <a:extLst>
              <a:ext uri="{FF2B5EF4-FFF2-40B4-BE49-F238E27FC236}">
                <a16:creationId xmlns:a16="http://schemas.microsoft.com/office/drawing/2014/main" id="{79CCD649-E26F-491A-AA14-1A30B9CDCE54}"/>
              </a:ext>
            </a:extLst>
          </p:cNvPr>
          <p:cNvCxnSpPr>
            <a:cxnSpLocks/>
          </p:cNvCxnSpPr>
          <p:nvPr/>
        </p:nvCxnSpPr>
        <p:spPr>
          <a:xfrm flipV="1">
            <a:off x="3212842" y="3054226"/>
            <a:ext cx="3110" cy="2948473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ttore diritto 15">
            <a:extLst>
              <a:ext uri="{FF2B5EF4-FFF2-40B4-BE49-F238E27FC236}">
                <a16:creationId xmlns:a16="http://schemas.microsoft.com/office/drawing/2014/main" id="{E7908825-A57C-45E2-B0CD-8D757C1CE93F}"/>
              </a:ext>
            </a:extLst>
          </p:cNvPr>
          <p:cNvCxnSpPr/>
          <p:nvPr/>
        </p:nvCxnSpPr>
        <p:spPr>
          <a:xfrm>
            <a:off x="2307773" y="3054225"/>
            <a:ext cx="905069" cy="0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ttangolo con angoli arrotondati 16">
            <a:extLst>
              <a:ext uri="{FF2B5EF4-FFF2-40B4-BE49-F238E27FC236}">
                <a16:creationId xmlns:a16="http://schemas.microsoft.com/office/drawing/2014/main" id="{CBEBA409-E3A0-4907-938C-83AD75819D81}"/>
              </a:ext>
            </a:extLst>
          </p:cNvPr>
          <p:cNvSpPr/>
          <p:nvPr/>
        </p:nvSpPr>
        <p:spPr>
          <a:xfrm>
            <a:off x="2391748" y="3119470"/>
            <a:ext cx="718456" cy="2985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 err="1"/>
              <a:t>main</a:t>
            </a:r>
            <a:endParaRPr lang="it-IT" sz="1400" dirty="0"/>
          </a:p>
        </p:txBody>
      </p:sp>
      <p:sp>
        <p:nvSpPr>
          <p:cNvPr id="18" name="CasellaDiTesto 17">
            <a:extLst>
              <a:ext uri="{FF2B5EF4-FFF2-40B4-BE49-F238E27FC236}">
                <a16:creationId xmlns:a16="http://schemas.microsoft.com/office/drawing/2014/main" id="{48F70B4E-B9CA-485A-AAEE-090A448FB9EF}"/>
              </a:ext>
            </a:extLst>
          </p:cNvPr>
          <p:cNvSpPr txBox="1"/>
          <p:nvPr/>
        </p:nvSpPr>
        <p:spPr>
          <a:xfrm>
            <a:off x="2307773" y="2375272"/>
            <a:ext cx="8988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chemeClr val="bg1"/>
                </a:solidFill>
              </a:rPr>
              <a:t>Il </a:t>
            </a:r>
            <a:r>
              <a:rPr lang="it-IT" sz="1200" dirty="0" err="1">
                <a:solidFill>
                  <a:schemeClr val="bg1"/>
                </a:solidFill>
              </a:rPr>
              <a:t>main</a:t>
            </a:r>
            <a:r>
              <a:rPr lang="it-IT" sz="1200" dirty="0">
                <a:solidFill>
                  <a:schemeClr val="bg1"/>
                </a:solidFill>
              </a:rPr>
              <a:t>() chiama </a:t>
            </a:r>
            <a:r>
              <a:rPr lang="it-IT" sz="1200" dirty="0" err="1">
                <a:solidFill>
                  <a:schemeClr val="bg1"/>
                </a:solidFill>
              </a:rPr>
              <a:t>fact</a:t>
            </a:r>
            <a:r>
              <a:rPr lang="it-IT" sz="1200" dirty="0">
                <a:solidFill>
                  <a:schemeClr val="bg1"/>
                </a:solidFill>
              </a:rPr>
              <a:t>(3)</a:t>
            </a:r>
          </a:p>
        </p:txBody>
      </p:sp>
      <p:sp>
        <p:nvSpPr>
          <p:cNvPr id="19" name="Rettangolo con angoli arrotondati 18">
            <a:extLst>
              <a:ext uri="{FF2B5EF4-FFF2-40B4-BE49-F238E27FC236}">
                <a16:creationId xmlns:a16="http://schemas.microsoft.com/office/drawing/2014/main" id="{88B18362-E695-4A30-8CED-236992802CDD}"/>
              </a:ext>
            </a:extLst>
          </p:cNvPr>
          <p:cNvSpPr/>
          <p:nvPr/>
        </p:nvSpPr>
        <p:spPr>
          <a:xfrm>
            <a:off x="2391748" y="3471402"/>
            <a:ext cx="718456" cy="2985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 err="1"/>
              <a:t>Fact</a:t>
            </a:r>
            <a:r>
              <a:rPr lang="it-IT" sz="1200" dirty="0"/>
              <a:t>(3)</a:t>
            </a:r>
          </a:p>
        </p:txBody>
      </p:sp>
      <p:cxnSp>
        <p:nvCxnSpPr>
          <p:cNvPr id="20" name="Connettore diritto 19">
            <a:extLst>
              <a:ext uri="{FF2B5EF4-FFF2-40B4-BE49-F238E27FC236}">
                <a16:creationId xmlns:a16="http://schemas.microsoft.com/office/drawing/2014/main" id="{87C1228D-D3D8-4C41-B59B-BEA686EFED3F}"/>
              </a:ext>
            </a:extLst>
          </p:cNvPr>
          <p:cNvCxnSpPr>
            <a:cxnSpLocks/>
          </p:cNvCxnSpPr>
          <p:nvPr/>
        </p:nvCxnSpPr>
        <p:spPr>
          <a:xfrm flipV="1">
            <a:off x="3486540" y="3048005"/>
            <a:ext cx="0" cy="2948473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ttore diritto 20">
            <a:extLst>
              <a:ext uri="{FF2B5EF4-FFF2-40B4-BE49-F238E27FC236}">
                <a16:creationId xmlns:a16="http://schemas.microsoft.com/office/drawing/2014/main" id="{D5F5835C-06B0-4BC2-9819-2FFD91CF0090}"/>
              </a:ext>
            </a:extLst>
          </p:cNvPr>
          <p:cNvCxnSpPr>
            <a:cxnSpLocks/>
          </p:cNvCxnSpPr>
          <p:nvPr/>
        </p:nvCxnSpPr>
        <p:spPr>
          <a:xfrm flipV="1">
            <a:off x="4391609" y="3048005"/>
            <a:ext cx="3110" cy="2948473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ttore diritto 21">
            <a:extLst>
              <a:ext uri="{FF2B5EF4-FFF2-40B4-BE49-F238E27FC236}">
                <a16:creationId xmlns:a16="http://schemas.microsoft.com/office/drawing/2014/main" id="{87EF5346-B485-45F4-A04B-A64CB65C849D}"/>
              </a:ext>
            </a:extLst>
          </p:cNvPr>
          <p:cNvCxnSpPr/>
          <p:nvPr/>
        </p:nvCxnSpPr>
        <p:spPr>
          <a:xfrm>
            <a:off x="3486540" y="3048004"/>
            <a:ext cx="905069" cy="0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ttangolo con angoli arrotondati 22">
            <a:extLst>
              <a:ext uri="{FF2B5EF4-FFF2-40B4-BE49-F238E27FC236}">
                <a16:creationId xmlns:a16="http://schemas.microsoft.com/office/drawing/2014/main" id="{61FC617A-3294-4207-8E5B-F06F00FFF921}"/>
              </a:ext>
            </a:extLst>
          </p:cNvPr>
          <p:cNvSpPr/>
          <p:nvPr/>
        </p:nvSpPr>
        <p:spPr>
          <a:xfrm>
            <a:off x="3570515" y="3113249"/>
            <a:ext cx="718456" cy="2985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 err="1"/>
              <a:t>main</a:t>
            </a:r>
            <a:endParaRPr lang="it-IT" sz="1400" dirty="0"/>
          </a:p>
        </p:txBody>
      </p:sp>
      <p:sp>
        <p:nvSpPr>
          <p:cNvPr id="24" name="CasellaDiTesto 23">
            <a:extLst>
              <a:ext uri="{FF2B5EF4-FFF2-40B4-BE49-F238E27FC236}">
                <a16:creationId xmlns:a16="http://schemas.microsoft.com/office/drawing/2014/main" id="{69A44595-F5CD-48CE-BE00-E78D9C63C400}"/>
              </a:ext>
            </a:extLst>
          </p:cNvPr>
          <p:cNvSpPr txBox="1"/>
          <p:nvPr/>
        </p:nvSpPr>
        <p:spPr>
          <a:xfrm>
            <a:off x="3486540" y="2369051"/>
            <a:ext cx="8988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 err="1">
                <a:solidFill>
                  <a:schemeClr val="bg1"/>
                </a:solidFill>
              </a:rPr>
              <a:t>Fact</a:t>
            </a:r>
            <a:r>
              <a:rPr lang="it-IT" sz="1200" dirty="0">
                <a:solidFill>
                  <a:schemeClr val="bg1"/>
                </a:solidFill>
              </a:rPr>
              <a:t>(3) chiama </a:t>
            </a:r>
            <a:r>
              <a:rPr lang="it-IT" sz="1200" dirty="0" err="1">
                <a:solidFill>
                  <a:schemeClr val="bg1"/>
                </a:solidFill>
              </a:rPr>
              <a:t>fact</a:t>
            </a:r>
            <a:r>
              <a:rPr lang="it-IT" sz="1200" dirty="0">
                <a:solidFill>
                  <a:schemeClr val="bg1"/>
                </a:solidFill>
              </a:rPr>
              <a:t>(2)</a:t>
            </a:r>
          </a:p>
        </p:txBody>
      </p:sp>
      <p:sp>
        <p:nvSpPr>
          <p:cNvPr id="25" name="Rettangolo con angoli arrotondati 24">
            <a:extLst>
              <a:ext uri="{FF2B5EF4-FFF2-40B4-BE49-F238E27FC236}">
                <a16:creationId xmlns:a16="http://schemas.microsoft.com/office/drawing/2014/main" id="{657613D5-C337-4EE0-8657-CF800A1BD49C}"/>
              </a:ext>
            </a:extLst>
          </p:cNvPr>
          <p:cNvSpPr/>
          <p:nvPr/>
        </p:nvSpPr>
        <p:spPr>
          <a:xfrm>
            <a:off x="3570515" y="3465181"/>
            <a:ext cx="718456" cy="2985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 err="1"/>
              <a:t>Fact</a:t>
            </a:r>
            <a:r>
              <a:rPr lang="it-IT" sz="1200" dirty="0"/>
              <a:t>(3)</a:t>
            </a:r>
          </a:p>
        </p:txBody>
      </p:sp>
      <p:sp>
        <p:nvSpPr>
          <p:cNvPr id="26" name="Rettangolo con angoli arrotondati 25">
            <a:extLst>
              <a:ext uri="{FF2B5EF4-FFF2-40B4-BE49-F238E27FC236}">
                <a16:creationId xmlns:a16="http://schemas.microsoft.com/office/drawing/2014/main" id="{B327E6C8-CE5F-4826-A6CA-959CAB5C69CB}"/>
              </a:ext>
            </a:extLst>
          </p:cNvPr>
          <p:cNvSpPr/>
          <p:nvPr/>
        </p:nvSpPr>
        <p:spPr>
          <a:xfrm>
            <a:off x="3579847" y="3811010"/>
            <a:ext cx="718456" cy="2985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 err="1"/>
              <a:t>Fact</a:t>
            </a:r>
            <a:r>
              <a:rPr lang="it-IT" sz="1200" dirty="0"/>
              <a:t>(2)</a:t>
            </a:r>
          </a:p>
        </p:txBody>
      </p:sp>
      <p:cxnSp>
        <p:nvCxnSpPr>
          <p:cNvPr id="27" name="Connettore diritto 26">
            <a:extLst>
              <a:ext uri="{FF2B5EF4-FFF2-40B4-BE49-F238E27FC236}">
                <a16:creationId xmlns:a16="http://schemas.microsoft.com/office/drawing/2014/main" id="{B05BEBAF-C721-4041-BE4F-E715B09A5090}"/>
              </a:ext>
            </a:extLst>
          </p:cNvPr>
          <p:cNvCxnSpPr>
            <a:cxnSpLocks/>
          </p:cNvCxnSpPr>
          <p:nvPr/>
        </p:nvCxnSpPr>
        <p:spPr>
          <a:xfrm flipV="1">
            <a:off x="4655977" y="3051114"/>
            <a:ext cx="0" cy="2948473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ttore diritto 27">
            <a:extLst>
              <a:ext uri="{FF2B5EF4-FFF2-40B4-BE49-F238E27FC236}">
                <a16:creationId xmlns:a16="http://schemas.microsoft.com/office/drawing/2014/main" id="{1F39B05E-2DEB-41E5-891E-2DF69D297D1F}"/>
              </a:ext>
            </a:extLst>
          </p:cNvPr>
          <p:cNvCxnSpPr>
            <a:cxnSpLocks/>
          </p:cNvCxnSpPr>
          <p:nvPr/>
        </p:nvCxnSpPr>
        <p:spPr>
          <a:xfrm flipV="1">
            <a:off x="5561046" y="3051114"/>
            <a:ext cx="3110" cy="2948473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ttore diritto 28">
            <a:extLst>
              <a:ext uri="{FF2B5EF4-FFF2-40B4-BE49-F238E27FC236}">
                <a16:creationId xmlns:a16="http://schemas.microsoft.com/office/drawing/2014/main" id="{EAC45AFB-A6FC-40B2-A00B-092FD102A46D}"/>
              </a:ext>
            </a:extLst>
          </p:cNvPr>
          <p:cNvCxnSpPr/>
          <p:nvPr/>
        </p:nvCxnSpPr>
        <p:spPr>
          <a:xfrm>
            <a:off x="4655977" y="3051113"/>
            <a:ext cx="905069" cy="0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ttangolo con angoli arrotondati 29">
            <a:extLst>
              <a:ext uri="{FF2B5EF4-FFF2-40B4-BE49-F238E27FC236}">
                <a16:creationId xmlns:a16="http://schemas.microsoft.com/office/drawing/2014/main" id="{D5DE889D-D86B-4B8A-8536-BDBFFD2CDB96}"/>
              </a:ext>
            </a:extLst>
          </p:cNvPr>
          <p:cNvSpPr/>
          <p:nvPr/>
        </p:nvSpPr>
        <p:spPr>
          <a:xfrm>
            <a:off x="4739952" y="3116358"/>
            <a:ext cx="718456" cy="2985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 err="1"/>
              <a:t>main</a:t>
            </a:r>
            <a:endParaRPr lang="it-IT" sz="1400" dirty="0"/>
          </a:p>
        </p:txBody>
      </p:sp>
      <p:sp>
        <p:nvSpPr>
          <p:cNvPr id="31" name="CasellaDiTesto 30">
            <a:extLst>
              <a:ext uri="{FF2B5EF4-FFF2-40B4-BE49-F238E27FC236}">
                <a16:creationId xmlns:a16="http://schemas.microsoft.com/office/drawing/2014/main" id="{47DBD73F-1FDD-48D6-9B14-27BF2E6EF7B1}"/>
              </a:ext>
            </a:extLst>
          </p:cNvPr>
          <p:cNvSpPr txBox="1"/>
          <p:nvPr/>
        </p:nvSpPr>
        <p:spPr>
          <a:xfrm>
            <a:off x="4655977" y="2372160"/>
            <a:ext cx="8988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 err="1">
                <a:solidFill>
                  <a:schemeClr val="bg1"/>
                </a:solidFill>
              </a:rPr>
              <a:t>Fact</a:t>
            </a:r>
            <a:r>
              <a:rPr lang="it-IT" sz="1200" dirty="0">
                <a:solidFill>
                  <a:schemeClr val="bg1"/>
                </a:solidFill>
              </a:rPr>
              <a:t>(2) chiama </a:t>
            </a:r>
            <a:r>
              <a:rPr lang="it-IT" sz="1200" dirty="0" err="1">
                <a:solidFill>
                  <a:schemeClr val="bg1"/>
                </a:solidFill>
              </a:rPr>
              <a:t>fact</a:t>
            </a:r>
            <a:r>
              <a:rPr lang="it-IT" sz="1200" dirty="0">
                <a:solidFill>
                  <a:schemeClr val="bg1"/>
                </a:solidFill>
              </a:rPr>
              <a:t>(1)</a:t>
            </a:r>
          </a:p>
        </p:txBody>
      </p:sp>
      <p:sp>
        <p:nvSpPr>
          <p:cNvPr id="32" name="Rettangolo con angoli arrotondati 31">
            <a:extLst>
              <a:ext uri="{FF2B5EF4-FFF2-40B4-BE49-F238E27FC236}">
                <a16:creationId xmlns:a16="http://schemas.microsoft.com/office/drawing/2014/main" id="{AB39D73C-C4AC-463F-968A-4776C6C7633F}"/>
              </a:ext>
            </a:extLst>
          </p:cNvPr>
          <p:cNvSpPr/>
          <p:nvPr/>
        </p:nvSpPr>
        <p:spPr>
          <a:xfrm>
            <a:off x="4739952" y="3468290"/>
            <a:ext cx="718456" cy="2985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 err="1"/>
              <a:t>Fact</a:t>
            </a:r>
            <a:r>
              <a:rPr lang="it-IT" sz="1200" dirty="0"/>
              <a:t>(3)</a:t>
            </a:r>
          </a:p>
        </p:txBody>
      </p:sp>
      <p:sp>
        <p:nvSpPr>
          <p:cNvPr id="33" name="Rettangolo con angoli arrotondati 32">
            <a:extLst>
              <a:ext uri="{FF2B5EF4-FFF2-40B4-BE49-F238E27FC236}">
                <a16:creationId xmlns:a16="http://schemas.microsoft.com/office/drawing/2014/main" id="{1CAC2FD8-4E34-40C4-A2EE-9FE1106B0070}"/>
              </a:ext>
            </a:extLst>
          </p:cNvPr>
          <p:cNvSpPr/>
          <p:nvPr/>
        </p:nvSpPr>
        <p:spPr>
          <a:xfrm>
            <a:off x="4749284" y="3814119"/>
            <a:ext cx="718456" cy="2985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 err="1"/>
              <a:t>Fact</a:t>
            </a:r>
            <a:r>
              <a:rPr lang="it-IT" sz="1200" dirty="0"/>
              <a:t>(2)</a:t>
            </a:r>
          </a:p>
        </p:txBody>
      </p:sp>
      <p:sp>
        <p:nvSpPr>
          <p:cNvPr id="34" name="Rettangolo con angoli arrotondati 33">
            <a:extLst>
              <a:ext uri="{FF2B5EF4-FFF2-40B4-BE49-F238E27FC236}">
                <a16:creationId xmlns:a16="http://schemas.microsoft.com/office/drawing/2014/main" id="{EC92A13B-531F-49C0-A8AF-42E7FD6ED0D6}"/>
              </a:ext>
            </a:extLst>
          </p:cNvPr>
          <p:cNvSpPr/>
          <p:nvPr/>
        </p:nvSpPr>
        <p:spPr>
          <a:xfrm>
            <a:off x="4739958" y="4160460"/>
            <a:ext cx="718456" cy="2985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 err="1"/>
              <a:t>Fact</a:t>
            </a:r>
            <a:r>
              <a:rPr lang="it-IT" sz="1200" dirty="0"/>
              <a:t>(1)</a:t>
            </a:r>
          </a:p>
        </p:txBody>
      </p:sp>
      <p:cxnSp>
        <p:nvCxnSpPr>
          <p:cNvPr id="35" name="Connettore diritto 34">
            <a:extLst>
              <a:ext uri="{FF2B5EF4-FFF2-40B4-BE49-F238E27FC236}">
                <a16:creationId xmlns:a16="http://schemas.microsoft.com/office/drawing/2014/main" id="{683C79E9-23A9-42BD-A3BC-C3228E0D7FB4}"/>
              </a:ext>
            </a:extLst>
          </p:cNvPr>
          <p:cNvCxnSpPr>
            <a:cxnSpLocks/>
          </p:cNvCxnSpPr>
          <p:nvPr/>
        </p:nvCxnSpPr>
        <p:spPr>
          <a:xfrm flipV="1">
            <a:off x="5825410" y="3035561"/>
            <a:ext cx="0" cy="2948473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ttore diritto 35">
            <a:extLst>
              <a:ext uri="{FF2B5EF4-FFF2-40B4-BE49-F238E27FC236}">
                <a16:creationId xmlns:a16="http://schemas.microsoft.com/office/drawing/2014/main" id="{C9C2ECC3-3DBA-4343-8725-4628DC852547}"/>
              </a:ext>
            </a:extLst>
          </p:cNvPr>
          <p:cNvCxnSpPr>
            <a:cxnSpLocks/>
          </p:cNvCxnSpPr>
          <p:nvPr/>
        </p:nvCxnSpPr>
        <p:spPr>
          <a:xfrm flipV="1">
            <a:off x="6730479" y="3035561"/>
            <a:ext cx="3110" cy="2948473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ttore diritto 36">
            <a:extLst>
              <a:ext uri="{FF2B5EF4-FFF2-40B4-BE49-F238E27FC236}">
                <a16:creationId xmlns:a16="http://schemas.microsoft.com/office/drawing/2014/main" id="{970D1D12-8664-4B71-A939-81FC4CE8043B}"/>
              </a:ext>
            </a:extLst>
          </p:cNvPr>
          <p:cNvCxnSpPr/>
          <p:nvPr/>
        </p:nvCxnSpPr>
        <p:spPr>
          <a:xfrm>
            <a:off x="5825410" y="3035560"/>
            <a:ext cx="905069" cy="0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ettangolo con angoli arrotondati 37">
            <a:extLst>
              <a:ext uri="{FF2B5EF4-FFF2-40B4-BE49-F238E27FC236}">
                <a16:creationId xmlns:a16="http://schemas.microsoft.com/office/drawing/2014/main" id="{156B59A4-28B2-4F27-B158-1AC1BFFA33D1}"/>
              </a:ext>
            </a:extLst>
          </p:cNvPr>
          <p:cNvSpPr/>
          <p:nvPr/>
        </p:nvSpPr>
        <p:spPr>
          <a:xfrm>
            <a:off x="5909385" y="3100805"/>
            <a:ext cx="718456" cy="2985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 err="1"/>
              <a:t>main</a:t>
            </a:r>
            <a:endParaRPr lang="it-IT" sz="1400" dirty="0"/>
          </a:p>
        </p:txBody>
      </p:sp>
      <p:sp>
        <p:nvSpPr>
          <p:cNvPr id="39" name="CasellaDiTesto 38">
            <a:extLst>
              <a:ext uri="{FF2B5EF4-FFF2-40B4-BE49-F238E27FC236}">
                <a16:creationId xmlns:a16="http://schemas.microsoft.com/office/drawing/2014/main" id="{7D2D7AA7-5B30-45DB-B2AF-2C448107E7E9}"/>
              </a:ext>
            </a:extLst>
          </p:cNvPr>
          <p:cNvSpPr txBox="1"/>
          <p:nvPr/>
        </p:nvSpPr>
        <p:spPr>
          <a:xfrm>
            <a:off x="5825410" y="2356607"/>
            <a:ext cx="8988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 err="1">
                <a:solidFill>
                  <a:schemeClr val="bg1"/>
                </a:solidFill>
              </a:rPr>
              <a:t>Fact</a:t>
            </a:r>
            <a:r>
              <a:rPr lang="it-IT" sz="1200" dirty="0">
                <a:solidFill>
                  <a:schemeClr val="bg1"/>
                </a:solidFill>
              </a:rPr>
              <a:t>(1) chiama </a:t>
            </a:r>
            <a:r>
              <a:rPr lang="it-IT" sz="1200" dirty="0" err="1">
                <a:solidFill>
                  <a:schemeClr val="bg1"/>
                </a:solidFill>
              </a:rPr>
              <a:t>fact</a:t>
            </a:r>
            <a:r>
              <a:rPr lang="it-IT" sz="1200" dirty="0">
                <a:solidFill>
                  <a:schemeClr val="bg1"/>
                </a:solidFill>
              </a:rPr>
              <a:t>(0)</a:t>
            </a:r>
          </a:p>
        </p:txBody>
      </p:sp>
      <p:sp>
        <p:nvSpPr>
          <p:cNvPr id="40" name="Rettangolo con angoli arrotondati 39">
            <a:extLst>
              <a:ext uri="{FF2B5EF4-FFF2-40B4-BE49-F238E27FC236}">
                <a16:creationId xmlns:a16="http://schemas.microsoft.com/office/drawing/2014/main" id="{BAEEE7D3-9C73-47C9-80F5-7D4F09C6633A}"/>
              </a:ext>
            </a:extLst>
          </p:cNvPr>
          <p:cNvSpPr/>
          <p:nvPr/>
        </p:nvSpPr>
        <p:spPr>
          <a:xfrm>
            <a:off x="5909385" y="3452737"/>
            <a:ext cx="718456" cy="2985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 err="1"/>
              <a:t>Fact</a:t>
            </a:r>
            <a:r>
              <a:rPr lang="it-IT" sz="1200" dirty="0"/>
              <a:t>(3)</a:t>
            </a:r>
          </a:p>
        </p:txBody>
      </p:sp>
      <p:sp>
        <p:nvSpPr>
          <p:cNvPr id="41" name="Rettangolo con angoli arrotondati 40">
            <a:extLst>
              <a:ext uri="{FF2B5EF4-FFF2-40B4-BE49-F238E27FC236}">
                <a16:creationId xmlns:a16="http://schemas.microsoft.com/office/drawing/2014/main" id="{B91E0703-3C20-4E32-AAD0-23BB21FECF41}"/>
              </a:ext>
            </a:extLst>
          </p:cNvPr>
          <p:cNvSpPr/>
          <p:nvPr/>
        </p:nvSpPr>
        <p:spPr>
          <a:xfrm>
            <a:off x="5918717" y="3798566"/>
            <a:ext cx="718456" cy="2985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 err="1"/>
              <a:t>Fact</a:t>
            </a:r>
            <a:r>
              <a:rPr lang="it-IT" sz="1200" dirty="0"/>
              <a:t>(2)</a:t>
            </a:r>
          </a:p>
        </p:txBody>
      </p:sp>
      <p:sp>
        <p:nvSpPr>
          <p:cNvPr id="42" name="Rettangolo con angoli arrotondati 41">
            <a:extLst>
              <a:ext uri="{FF2B5EF4-FFF2-40B4-BE49-F238E27FC236}">
                <a16:creationId xmlns:a16="http://schemas.microsoft.com/office/drawing/2014/main" id="{CCC725CE-4CF8-44A8-8AA9-CE60C3BB1D30}"/>
              </a:ext>
            </a:extLst>
          </p:cNvPr>
          <p:cNvSpPr/>
          <p:nvPr/>
        </p:nvSpPr>
        <p:spPr>
          <a:xfrm>
            <a:off x="5909391" y="4144907"/>
            <a:ext cx="718456" cy="2985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 err="1"/>
              <a:t>Fact</a:t>
            </a:r>
            <a:r>
              <a:rPr lang="it-IT" sz="1200" dirty="0"/>
              <a:t>(1)</a:t>
            </a:r>
          </a:p>
        </p:txBody>
      </p:sp>
      <p:sp>
        <p:nvSpPr>
          <p:cNvPr id="43" name="Rettangolo con angoli arrotondati 42">
            <a:extLst>
              <a:ext uri="{FF2B5EF4-FFF2-40B4-BE49-F238E27FC236}">
                <a16:creationId xmlns:a16="http://schemas.microsoft.com/office/drawing/2014/main" id="{3F8AD439-6CDA-41C7-B5FC-B07003D4B47E}"/>
              </a:ext>
            </a:extLst>
          </p:cNvPr>
          <p:cNvSpPr/>
          <p:nvPr/>
        </p:nvSpPr>
        <p:spPr>
          <a:xfrm>
            <a:off x="5918716" y="4490736"/>
            <a:ext cx="718456" cy="2985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 err="1"/>
              <a:t>Fact</a:t>
            </a:r>
            <a:r>
              <a:rPr lang="it-IT" sz="1200" dirty="0"/>
              <a:t>(0)</a:t>
            </a:r>
          </a:p>
        </p:txBody>
      </p:sp>
    </p:spTree>
    <p:extLst>
      <p:ext uri="{BB962C8B-B14F-4D97-AF65-F5344CB8AC3E}">
        <p14:creationId xmlns:p14="http://schemas.microsoft.com/office/powerpoint/2010/main" val="139423985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E0C3142-0303-4338-A46A-38972597BC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8377319-814D-400B-A0D4-FAA28C7732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C8770D4-092E-4EEC-A051-3C40EA2851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0FFEEA0C-1FCD-40E6-A1D4-23BFBD0CE371}" type="datetime1">
              <a:rPr lang="it-IT" smtClean="0"/>
              <a:t>25/02/2021</a:t>
            </a:fld>
            <a:endParaRPr lang="en-US"/>
          </a:p>
        </p:txBody>
      </p:sp>
      <p:cxnSp>
        <p:nvCxnSpPr>
          <p:cNvPr id="5" name="Connettore diritto 4">
            <a:extLst>
              <a:ext uri="{FF2B5EF4-FFF2-40B4-BE49-F238E27FC236}">
                <a16:creationId xmlns:a16="http://schemas.microsoft.com/office/drawing/2014/main" id="{D8DA68F1-3001-4819-9EBE-5FDBC968B389}"/>
              </a:ext>
            </a:extLst>
          </p:cNvPr>
          <p:cNvCxnSpPr>
            <a:cxnSpLocks/>
          </p:cNvCxnSpPr>
          <p:nvPr/>
        </p:nvCxnSpPr>
        <p:spPr>
          <a:xfrm flipV="1">
            <a:off x="1384041" y="3035561"/>
            <a:ext cx="0" cy="2948473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ttore diritto 5">
            <a:extLst>
              <a:ext uri="{FF2B5EF4-FFF2-40B4-BE49-F238E27FC236}">
                <a16:creationId xmlns:a16="http://schemas.microsoft.com/office/drawing/2014/main" id="{39914D0D-E31C-41FE-82BB-376777DE82F4}"/>
              </a:ext>
            </a:extLst>
          </p:cNvPr>
          <p:cNvCxnSpPr>
            <a:cxnSpLocks/>
          </p:cNvCxnSpPr>
          <p:nvPr/>
        </p:nvCxnSpPr>
        <p:spPr>
          <a:xfrm flipV="1">
            <a:off x="2289110" y="3035561"/>
            <a:ext cx="3110" cy="2948473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ttore diritto 6">
            <a:extLst>
              <a:ext uri="{FF2B5EF4-FFF2-40B4-BE49-F238E27FC236}">
                <a16:creationId xmlns:a16="http://schemas.microsoft.com/office/drawing/2014/main" id="{2D251715-9E5B-4146-AA9C-F8E9EFCD7D6C}"/>
              </a:ext>
            </a:extLst>
          </p:cNvPr>
          <p:cNvCxnSpPr/>
          <p:nvPr/>
        </p:nvCxnSpPr>
        <p:spPr>
          <a:xfrm>
            <a:off x="1384041" y="3035560"/>
            <a:ext cx="905069" cy="0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ttangolo con angoli arrotondati 7">
            <a:extLst>
              <a:ext uri="{FF2B5EF4-FFF2-40B4-BE49-F238E27FC236}">
                <a16:creationId xmlns:a16="http://schemas.microsoft.com/office/drawing/2014/main" id="{793FE6FF-E797-4ACD-A758-65FA5B83FD50}"/>
              </a:ext>
            </a:extLst>
          </p:cNvPr>
          <p:cNvSpPr/>
          <p:nvPr/>
        </p:nvSpPr>
        <p:spPr>
          <a:xfrm>
            <a:off x="1468016" y="3100805"/>
            <a:ext cx="718456" cy="2985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 err="1"/>
              <a:t>main</a:t>
            </a:r>
            <a:endParaRPr lang="it-IT" sz="1400" dirty="0"/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AAA6B921-7655-430B-BBE3-E6CACFAFA0D0}"/>
              </a:ext>
            </a:extLst>
          </p:cNvPr>
          <p:cNvSpPr txBox="1"/>
          <p:nvPr/>
        </p:nvSpPr>
        <p:spPr>
          <a:xfrm>
            <a:off x="1402703" y="2082344"/>
            <a:ext cx="8988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 err="1">
                <a:solidFill>
                  <a:schemeClr val="bg1"/>
                </a:solidFill>
              </a:rPr>
              <a:t>Fact</a:t>
            </a:r>
            <a:r>
              <a:rPr lang="it-IT" sz="800" dirty="0">
                <a:solidFill>
                  <a:schemeClr val="bg1"/>
                </a:solidFill>
              </a:rPr>
              <a:t>(0) termina restituendo il valore 1 e passa il controllo a </a:t>
            </a:r>
            <a:r>
              <a:rPr lang="it-IT" sz="800" dirty="0" err="1">
                <a:solidFill>
                  <a:schemeClr val="bg1"/>
                </a:solidFill>
              </a:rPr>
              <a:t>fact</a:t>
            </a:r>
            <a:r>
              <a:rPr lang="it-IT" sz="800" dirty="0">
                <a:solidFill>
                  <a:schemeClr val="bg1"/>
                </a:solidFill>
              </a:rPr>
              <a:t>(1) </a:t>
            </a:r>
            <a:r>
              <a:rPr lang="it-IT" sz="800" dirty="0" err="1">
                <a:solidFill>
                  <a:schemeClr val="bg1"/>
                </a:solidFill>
              </a:rPr>
              <a:t>fact</a:t>
            </a:r>
            <a:r>
              <a:rPr lang="it-IT" sz="800" dirty="0">
                <a:solidFill>
                  <a:schemeClr val="bg1"/>
                </a:solidFill>
              </a:rPr>
              <a:t>(0)</a:t>
            </a:r>
          </a:p>
        </p:txBody>
      </p:sp>
      <p:sp>
        <p:nvSpPr>
          <p:cNvPr id="10" name="Rettangolo con angoli arrotondati 9">
            <a:extLst>
              <a:ext uri="{FF2B5EF4-FFF2-40B4-BE49-F238E27FC236}">
                <a16:creationId xmlns:a16="http://schemas.microsoft.com/office/drawing/2014/main" id="{388A8C86-59A7-49E4-8863-A4349F4716E2}"/>
              </a:ext>
            </a:extLst>
          </p:cNvPr>
          <p:cNvSpPr/>
          <p:nvPr/>
        </p:nvSpPr>
        <p:spPr>
          <a:xfrm>
            <a:off x="1468016" y="3452737"/>
            <a:ext cx="718456" cy="2985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 err="1"/>
              <a:t>Fact</a:t>
            </a:r>
            <a:r>
              <a:rPr lang="it-IT" sz="1200" dirty="0"/>
              <a:t>(3)</a:t>
            </a:r>
          </a:p>
        </p:txBody>
      </p:sp>
      <p:sp>
        <p:nvSpPr>
          <p:cNvPr id="11" name="Rettangolo con angoli arrotondati 10">
            <a:extLst>
              <a:ext uri="{FF2B5EF4-FFF2-40B4-BE49-F238E27FC236}">
                <a16:creationId xmlns:a16="http://schemas.microsoft.com/office/drawing/2014/main" id="{6EA6C0C1-2631-4CE7-9DE0-AB36598FD3EC}"/>
              </a:ext>
            </a:extLst>
          </p:cNvPr>
          <p:cNvSpPr/>
          <p:nvPr/>
        </p:nvSpPr>
        <p:spPr>
          <a:xfrm>
            <a:off x="1477348" y="3798566"/>
            <a:ext cx="718456" cy="2985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 err="1"/>
              <a:t>Fact</a:t>
            </a:r>
            <a:r>
              <a:rPr lang="it-IT" sz="1200" dirty="0"/>
              <a:t>(2)</a:t>
            </a:r>
          </a:p>
        </p:txBody>
      </p:sp>
      <p:sp>
        <p:nvSpPr>
          <p:cNvPr id="12" name="Rettangolo con angoli arrotondati 11">
            <a:extLst>
              <a:ext uri="{FF2B5EF4-FFF2-40B4-BE49-F238E27FC236}">
                <a16:creationId xmlns:a16="http://schemas.microsoft.com/office/drawing/2014/main" id="{29E64A24-3F3C-4812-9EAC-4F827A8837C8}"/>
              </a:ext>
            </a:extLst>
          </p:cNvPr>
          <p:cNvSpPr/>
          <p:nvPr/>
        </p:nvSpPr>
        <p:spPr>
          <a:xfrm>
            <a:off x="1468022" y="4144907"/>
            <a:ext cx="718456" cy="2985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 err="1"/>
              <a:t>Fact</a:t>
            </a:r>
            <a:r>
              <a:rPr lang="it-IT" sz="1200" dirty="0"/>
              <a:t>(1)</a:t>
            </a:r>
          </a:p>
        </p:txBody>
      </p:sp>
      <p:sp>
        <p:nvSpPr>
          <p:cNvPr id="13" name="Rettangolo con angoli arrotondati 12">
            <a:extLst>
              <a:ext uri="{FF2B5EF4-FFF2-40B4-BE49-F238E27FC236}">
                <a16:creationId xmlns:a16="http://schemas.microsoft.com/office/drawing/2014/main" id="{7933EDA0-79D2-42A4-B33C-8A070C34AE3A}"/>
              </a:ext>
            </a:extLst>
          </p:cNvPr>
          <p:cNvSpPr/>
          <p:nvPr/>
        </p:nvSpPr>
        <p:spPr>
          <a:xfrm>
            <a:off x="1477347" y="4490736"/>
            <a:ext cx="718456" cy="2985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 err="1"/>
              <a:t>Fact</a:t>
            </a:r>
            <a:r>
              <a:rPr lang="it-IT" sz="1200" dirty="0"/>
              <a:t>(0)</a:t>
            </a:r>
          </a:p>
        </p:txBody>
      </p:sp>
      <p:cxnSp>
        <p:nvCxnSpPr>
          <p:cNvPr id="14" name="Connettore diritto 13">
            <a:extLst>
              <a:ext uri="{FF2B5EF4-FFF2-40B4-BE49-F238E27FC236}">
                <a16:creationId xmlns:a16="http://schemas.microsoft.com/office/drawing/2014/main" id="{F2B2230F-89F7-4064-94A7-E3528B60C13A}"/>
              </a:ext>
            </a:extLst>
          </p:cNvPr>
          <p:cNvCxnSpPr>
            <a:cxnSpLocks/>
          </p:cNvCxnSpPr>
          <p:nvPr/>
        </p:nvCxnSpPr>
        <p:spPr>
          <a:xfrm flipV="1">
            <a:off x="2556585" y="3051114"/>
            <a:ext cx="0" cy="2948473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ttore diritto 14">
            <a:extLst>
              <a:ext uri="{FF2B5EF4-FFF2-40B4-BE49-F238E27FC236}">
                <a16:creationId xmlns:a16="http://schemas.microsoft.com/office/drawing/2014/main" id="{77901358-0CAC-4EDB-A798-77AF552857C2}"/>
              </a:ext>
            </a:extLst>
          </p:cNvPr>
          <p:cNvCxnSpPr>
            <a:cxnSpLocks/>
          </p:cNvCxnSpPr>
          <p:nvPr/>
        </p:nvCxnSpPr>
        <p:spPr>
          <a:xfrm flipV="1">
            <a:off x="3461654" y="3051114"/>
            <a:ext cx="3110" cy="2948473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ttore diritto 15">
            <a:extLst>
              <a:ext uri="{FF2B5EF4-FFF2-40B4-BE49-F238E27FC236}">
                <a16:creationId xmlns:a16="http://schemas.microsoft.com/office/drawing/2014/main" id="{F50B44E0-4307-4AF1-9FBE-E711682935B3}"/>
              </a:ext>
            </a:extLst>
          </p:cNvPr>
          <p:cNvCxnSpPr/>
          <p:nvPr/>
        </p:nvCxnSpPr>
        <p:spPr>
          <a:xfrm>
            <a:off x="2556585" y="3051113"/>
            <a:ext cx="905069" cy="0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ttangolo con angoli arrotondati 16">
            <a:extLst>
              <a:ext uri="{FF2B5EF4-FFF2-40B4-BE49-F238E27FC236}">
                <a16:creationId xmlns:a16="http://schemas.microsoft.com/office/drawing/2014/main" id="{3C3055FF-FA41-4FDA-90CA-C5427DECE7C1}"/>
              </a:ext>
            </a:extLst>
          </p:cNvPr>
          <p:cNvSpPr/>
          <p:nvPr/>
        </p:nvSpPr>
        <p:spPr>
          <a:xfrm>
            <a:off x="2640560" y="3116358"/>
            <a:ext cx="718456" cy="2985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 err="1"/>
              <a:t>main</a:t>
            </a:r>
            <a:endParaRPr lang="it-IT" sz="1400" dirty="0"/>
          </a:p>
        </p:txBody>
      </p:sp>
      <p:sp>
        <p:nvSpPr>
          <p:cNvPr id="18" name="CasellaDiTesto 17">
            <a:extLst>
              <a:ext uri="{FF2B5EF4-FFF2-40B4-BE49-F238E27FC236}">
                <a16:creationId xmlns:a16="http://schemas.microsoft.com/office/drawing/2014/main" id="{BDC1725F-7B57-4F7E-B216-DD9B7BC71304}"/>
              </a:ext>
            </a:extLst>
          </p:cNvPr>
          <p:cNvSpPr txBox="1"/>
          <p:nvPr/>
        </p:nvSpPr>
        <p:spPr>
          <a:xfrm>
            <a:off x="2553477" y="2103120"/>
            <a:ext cx="98593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 err="1">
                <a:solidFill>
                  <a:schemeClr val="bg1"/>
                </a:solidFill>
              </a:rPr>
              <a:t>Fact</a:t>
            </a:r>
            <a:r>
              <a:rPr lang="it-IT" sz="800" dirty="0">
                <a:solidFill>
                  <a:schemeClr val="bg1"/>
                </a:solidFill>
              </a:rPr>
              <a:t>(1) effettua la moltiplicazione e termina restituendo il valore 1. Il controllo torna a </a:t>
            </a:r>
            <a:r>
              <a:rPr lang="it-IT" sz="800" dirty="0" err="1">
                <a:solidFill>
                  <a:schemeClr val="bg1"/>
                </a:solidFill>
              </a:rPr>
              <a:t>fact</a:t>
            </a:r>
            <a:r>
              <a:rPr lang="it-IT" sz="800" dirty="0">
                <a:solidFill>
                  <a:schemeClr val="bg1"/>
                </a:solidFill>
              </a:rPr>
              <a:t>(2)</a:t>
            </a:r>
          </a:p>
        </p:txBody>
      </p:sp>
      <p:sp>
        <p:nvSpPr>
          <p:cNvPr id="19" name="Rettangolo con angoli arrotondati 18">
            <a:extLst>
              <a:ext uri="{FF2B5EF4-FFF2-40B4-BE49-F238E27FC236}">
                <a16:creationId xmlns:a16="http://schemas.microsoft.com/office/drawing/2014/main" id="{EE6953B2-9D55-4023-BD56-136EEEEA5687}"/>
              </a:ext>
            </a:extLst>
          </p:cNvPr>
          <p:cNvSpPr/>
          <p:nvPr/>
        </p:nvSpPr>
        <p:spPr>
          <a:xfrm>
            <a:off x="2640560" y="3468290"/>
            <a:ext cx="718456" cy="2985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 err="1"/>
              <a:t>Fact</a:t>
            </a:r>
            <a:r>
              <a:rPr lang="it-IT" sz="1200" dirty="0"/>
              <a:t>(3)</a:t>
            </a:r>
          </a:p>
        </p:txBody>
      </p:sp>
      <p:sp>
        <p:nvSpPr>
          <p:cNvPr id="20" name="Rettangolo con angoli arrotondati 19">
            <a:extLst>
              <a:ext uri="{FF2B5EF4-FFF2-40B4-BE49-F238E27FC236}">
                <a16:creationId xmlns:a16="http://schemas.microsoft.com/office/drawing/2014/main" id="{80C106C4-91CE-4B15-B875-8377B19D5849}"/>
              </a:ext>
            </a:extLst>
          </p:cNvPr>
          <p:cNvSpPr/>
          <p:nvPr/>
        </p:nvSpPr>
        <p:spPr>
          <a:xfrm>
            <a:off x="2649892" y="3814119"/>
            <a:ext cx="718456" cy="2985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 err="1"/>
              <a:t>Fact</a:t>
            </a:r>
            <a:r>
              <a:rPr lang="it-IT" sz="1200" dirty="0"/>
              <a:t>(2)</a:t>
            </a:r>
          </a:p>
        </p:txBody>
      </p:sp>
      <p:sp>
        <p:nvSpPr>
          <p:cNvPr id="21" name="Rettangolo con angoli arrotondati 20">
            <a:extLst>
              <a:ext uri="{FF2B5EF4-FFF2-40B4-BE49-F238E27FC236}">
                <a16:creationId xmlns:a16="http://schemas.microsoft.com/office/drawing/2014/main" id="{BF6E0033-DAAF-4878-9221-70E1D32830F4}"/>
              </a:ext>
            </a:extLst>
          </p:cNvPr>
          <p:cNvSpPr/>
          <p:nvPr/>
        </p:nvSpPr>
        <p:spPr>
          <a:xfrm>
            <a:off x="2640566" y="4160460"/>
            <a:ext cx="718456" cy="2985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 err="1"/>
              <a:t>Fact</a:t>
            </a:r>
            <a:r>
              <a:rPr lang="it-IT" sz="1200" dirty="0"/>
              <a:t>(1)</a:t>
            </a:r>
          </a:p>
        </p:txBody>
      </p:sp>
      <p:cxnSp>
        <p:nvCxnSpPr>
          <p:cNvPr id="22" name="Connettore diritto 21">
            <a:extLst>
              <a:ext uri="{FF2B5EF4-FFF2-40B4-BE49-F238E27FC236}">
                <a16:creationId xmlns:a16="http://schemas.microsoft.com/office/drawing/2014/main" id="{32CC7F61-BADB-4748-88B4-FFD30B58BBF5}"/>
              </a:ext>
            </a:extLst>
          </p:cNvPr>
          <p:cNvCxnSpPr>
            <a:cxnSpLocks/>
          </p:cNvCxnSpPr>
          <p:nvPr/>
        </p:nvCxnSpPr>
        <p:spPr>
          <a:xfrm flipV="1">
            <a:off x="3486540" y="3048005"/>
            <a:ext cx="0" cy="2948473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ttore diritto 22">
            <a:extLst>
              <a:ext uri="{FF2B5EF4-FFF2-40B4-BE49-F238E27FC236}">
                <a16:creationId xmlns:a16="http://schemas.microsoft.com/office/drawing/2014/main" id="{324A3DC3-3BFB-4140-826B-1589B4EAEC14}"/>
              </a:ext>
            </a:extLst>
          </p:cNvPr>
          <p:cNvCxnSpPr>
            <a:cxnSpLocks/>
          </p:cNvCxnSpPr>
          <p:nvPr/>
        </p:nvCxnSpPr>
        <p:spPr>
          <a:xfrm flipV="1">
            <a:off x="4391609" y="3048005"/>
            <a:ext cx="3110" cy="2948473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ttore diritto 23">
            <a:extLst>
              <a:ext uri="{FF2B5EF4-FFF2-40B4-BE49-F238E27FC236}">
                <a16:creationId xmlns:a16="http://schemas.microsoft.com/office/drawing/2014/main" id="{979983BC-581B-461E-821C-8FE7D8B1F4CD}"/>
              </a:ext>
            </a:extLst>
          </p:cNvPr>
          <p:cNvCxnSpPr/>
          <p:nvPr/>
        </p:nvCxnSpPr>
        <p:spPr>
          <a:xfrm>
            <a:off x="3486540" y="3048004"/>
            <a:ext cx="905069" cy="0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ttangolo con angoli arrotondati 24">
            <a:extLst>
              <a:ext uri="{FF2B5EF4-FFF2-40B4-BE49-F238E27FC236}">
                <a16:creationId xmlns:a16="http://schemas.microsoft.com/office/drawing/2014/main" id="{C1067CB6-2DBA-4283-930A-8079CC0BD5A7}"/>
              </a:ext>
            </a:extLst>
          </p:cNvPr>
          <p:cNvSpPr/>
          <p:nvPr/>
        </p:nvSpPr>
        <p:spPr>
          <a:xfrm>
            <a:off x="3570515" y="3113249"/>
            <a:ext cx="718456" cy="2985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 err="1"/>
              <a:t>main</a:t>
            </a:r>
            <a:endParaRPr lang="it-IT" sz="1400" dirty="0"/>
          </a:p>
        </p:txBody>
      </p:sp>
      <p:sp>
        <p:nvSpPr>
          <p:cNvPr id="26" name="CasellaDiTesto 25">
            <a:extLst>
              <a:ext uri="{FF2B5EF4-FFF2-40B4-BE49-F238E27FC236}">
                <a16:creationId xmlns:a16="http://schemas.microsoft.com/office/drawing/2014/main" id="{4A1A757F-B8CE-461B-8784-16657D987A53}"/>
              </a:ext>
            </a:extLst>
          </p:cNvPr>
          <p:cNvSpPr txBox="1"/>
          <p:nvPr/>
        </p:nvSpPr>
        <p:spPr>
          <a:xfrm>
            <a:off x="3516087" y="2031501"/>
            <a:ext cx="105280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 err="1">
                <a:solidFill>
                  <a:schemeClr val="bg1"/>
                </a:solidFill>
              </a:rPr>
              <a:t>Fact</a:t>
            </a:r>
            <a:r>
              <a:rPr lang="it-IT" sz="800" dirty="0">
                <a:solidFill>
                  <a:schemeClr val="bg1"/>
                </a:solidFill>
              </a:rPr>
              <a:t>(2) effettua la moltiplicazione e termina restituendo il valore 2. Il controllo torna a </a:t>
            </a:r>
            <a:r>
              <a:rPr lang="it-IT" sz="800" dirty="0" err="1">
                <a:solidFill>
                  <a:schemeClr val="bg1"/>
                </a:solidFill>
              </a:rPr>
              <a:t>fact</a:t>
            </a:r>
            <a:r>
              <a:rPr lang="it-IT" sz="800" dirty="0">
                <a:solidFill>
                  <a:schemeClr val="bg1"/>
                </a:solidFill>
              </a:rPr>
              <a:t>(3)</a:t>
            </a:r>
          </a:p>
        </p:txBody>
      </p:sp>
      <p:sp>
        <p:nvSpPr>
          <p:cNvPr id="27" name="Rettangolo con angoli arrotondati 26">
            <a:extLst>
              <a:ext uri="{FF2B5EF4-FFF2-40B4-BE49-F238E27FC236}">
                <a16:creationId xmlns:a16="http://schemas.microsoft.com/office/drawing/2014/main" id="{FCA090E5-4000-4924-9A1F-FCD4A32CC2CD}"/>
              </a:ext>
            </a:extLst>
          </p:cNvPr>
          <p:cNvSpPr/>
          <p:nvPr/>
        </p:nvSpPr>
        <p:spPr>
          <a:xfrm>
            <a:off x="3570515" y="3465181"/>
            <a:ext cx="718456" cy="2985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 err="1"/>
              <a:t>Fact</a:t>
            </a:r>
            <a:r>
              <a:rPr lang="it-IT" sz="1200" dirty="0"/>
              <a:t>(3)</a:t>
            </a:r>
          </a:p>
        </p:txBody>
      </p:sp>
      <p:sp>
        <p:nvSpPr>
          <p:cNvPr id="28" name="Rettangolo con angoli arrotondati 27">
            <a:extLst>
              <a:ext uri="{FF2B5EF4-FFF2-40B4-BE49-F238E27FC236}">
                <a16:creationId xmlns:a16="http://schemas.microsoft.com/office/drawing/2014/main" id="{56F32B24-9FC2-4C8F-86AB-4844B6C94514}"/>
              </a:ext>
            </a:extLst>
          </p:cNvPr>
          <p:cNvSpPr/>
          <p:nvPr/>
        </p:nvSpPr>
        <p:spPr>
          <a:xfrm>
            <a:off x="3579847" y="3811010"/>
            <a:ext cx="718456" cy="2985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 err="1"/>
              <a:t>Fact</a:t>
            </a:r>
            <a:r>
              <a:rPr lang="it-IT" sz="1200" dirty="0"/>
              <a:t>(2)</a:t>
            </a:r>
          </a:p>
        </p:txBody>
      </p:sp>
      <p:cxnSp>
        <p:nvCxnSpPr>
          <p:cNvPr id="29" name="Connettore diritto 28">
            <a:extLst>
              <a:ext uri="{FF2B5EF4-FFF2-40B4-BE49-F238E27FC236}">
                <a16:creationId xmlns:a16="http://schemas.microsoft.com/office/drawing/2014/main" id="{6395BB08-6967-4E35-9C0C-4EF381D85E8B}"/>
              </a:ext>
            </a:extLst>
          </p:cNvPr>
          <p:cNvCxnSpPr>
            <a:cxnSpLocks/>
          </p:cNvCxnSpPr>
          <p:nvPr/>
        </p:nvCxnSpPr>
        <p:spPr>
          <a:xfrm flipV="1">
            <a:off x="4677749" y="3054226"/>
            <a:ext cx="0" cy="2948473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ttore diritto 29">
            <a:extLst>
              <a:ext uri="{FF2B5EF4-FFF2-40B4-BE49-F238E27FC236}">
                <a16:creationId xmlns:a16="http://schemas.microsoft.com/office/drawing/2014/main" id="{1EB429ED-B5C7-4C06-B851-0082254ACB74}"/>
              </a:ext>
            </a:extLst>
          </p:cNvPr>
          <p:cNvCxnSpPr>
            <a:cxnSpLocks/>
          </p:cNvCxnSpPr>
          <p:nvPr/>
        </p:nvCxnSpPr>
        <p:spPr>
          <a:xfrm flipV="1">
            <a:off x="5582818" y="3054226"/>
            <a:ext cx="3110" cy="2948473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ttore diritto 30">
            <a:extLst>
              <a:ext uri="{FF2B5EF4-FFF2-40B4-BE49-F238E27FC236}">
                <a16:creationId xmlns:a16="http://schemas.microsoft.com/office/drawing/2014/main" id="{5C101F23-EDDE-4847-8A37-FB83B0F252AA}"/>
              </a:ext>
            </a:extLst>
          </p:cNvPr>
          <p:cNvCxnSpPr/>
          <p:nvPr/>
        </p:nvCxnSpPr>
        <p:spPr>
          <a:xfrm>
            <a:off x="4677749" y="3054225"/>
            <a:ext cx="905069" cy="0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ttangolo con angoli arrotondati 31">
            <a:extLst>
              <a:ext uri="{FF2B5EF4-FFF2-40B4-BE49-F238E27FC236}">
                <a16:creationId xmlns:a16="http://schemas.microsoft.com/office/drawing/2014/main" id="{E18FB298-2710-4205-B5A0-1DA0218C403D}"/>
              </a:ext>
            </a:extLst>
          </p:cNvPr>
          <p:cNvSpPr/>
          <p:nvPr/>
        </p:nvSpPr>
        <p:spPr>
          <a:xfrm>
            <a:off x="4761724" y="3119470"/>
            <a:ext cx="718456" cy="2985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 err="1"/>
              <a:t>main</a:t>
            </a:r>
            <a:endParaRPr lang="it-IT" sz="1400" dirty="0"/>
          </a:p>
        </p:txBody>
      </p:sp>
      <p:sp>
        <p:nvSpPr>
          <p:cNvPr id="33" name="CasellaDiTesto 32">
            <a:extLst>
              <a:ext uri="{FF2B5EF4-FFF2-40B4-BE49-F238E27FC236}">
                <a16:creationId xmlns:a16="http://schemas.microsoft.com/office/drawing/2014/main" id="{1D5F3FED-D131-4822-BB4C-0FFC353838FB}"/>
              </a:ext>
            </a:extLst>
          </p:cNvPr>
          <p:cNvSpPr txBox="1"/>
          <p:nvPr/>
        </p:nvSpPr>
        <p:spPr>
          <a:xfrm>
            <a:off x="4671527" y="2103120"/>
            <a:ext cx="104969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 err="1">
                <a:solidFill>
                  <a:schemeClr val="bg1"/>
                </a:solidFill>
              </a:rPr>
              <a:t>Fact</a:t>
            </a:r>
            <a:r>
              <a:rPr lang="it-IT" sz="800" dirty="0">
                <a:solidFill>
                  <a:schemeClr val="bg1"/>
                </a:solidFill>
              </a:rPr>
              <a:t>(6) effettua la moltiplicazione e termina restituendo il valore 6. </a:t>
            </a:r>
            <a:r>
              <a:rPr lang="it-IT" sz="800" dirty="0" err="1">
                <a:solidFill>
                  <a:schemeClr val="bg1"/>
                </a:solidFill>
              </a:rPr>
              <a:t>Ilc</a:t>
            </a:r>
            <a:r>
              <a:rPr lang="it-IT" sz="800" dirty="0">
                <a:solidFill>
                  <a:schemeClr val="bg1"/>
                </a:solidFill>
              </a:rPr>
              <a:t> </a:t>
            </a:r>
            <a:r>
              <a:rPr lang="it-IT" sz="800" dirty="0" err="1">
                <a:solidFill>
                  <a:schemeClr val="bg1"/>
                </a:solidFill>
              </a:rPr>
              <a:t>ontrollo</a:t>
            </a:r>
            <a:r>
              <a:rPr lang="it-IT" sz="800" dirty="0">
                <a:solidFill>
                  <a:schemeClr val="bg1"/>
                </a:solidFill>
              </a:rPr>
              <a:t> torna al </a:t>
            </a:r>
            <a:r>
              <a:rPr lang="it-IT" sz="800" dirty="0" err="1">
                <a:solidFill>
                  <a:schemeClr val="bg1"/>
                </a:solidFill>
              </a:rPr>
              <a:t>main</a:t>
            </a:r>
            <a:endParaRPr lang="it-IT" sz="800" dirty="0">
              <a:solidFill>
                <a:schemeClr val="bg1"/>
              </a:solidFill>
            </a:endParaRPr>
          </a:p>
        </p:txBody>
      </p:sp>
      <p:sp>
        <p:nvSpPr>
          <p:cNvPr id="34" name="Rettangolo con angoli arrotondati 33">
            <a:extLst>
              <a:ext uri="{FF2B5EF4-FFF2-40B4-BE49-F238E27FC236}">
                <a16:creationId xmlns:a16="http://schemas.microsoft.com/office/drawing/2014/main" id="{8B5DC134-12AE-4D45-8248-C2817CECE7AC}"/>
              </a:ext>
            </a:extLst>
          </p:cNvPr>
          <p:cNvSpPr/>
          <p:nvPr/>
        </p:nvSpPr>
        <p:spPr>
          <a:xfrm>
            <a:off x="4761724" y="3471402"/>
            <a:ext cx="718456" cy="2985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 err="1"/>
              <a:t>Fact</a:t>
            </a:r>
            <a:r>
              <a:rPr lang="it-IT" sz="1200" dirty="0"/>
              <a:t>(3)</a:t>
            </a:r>
          </a:p>
        </p:txBody>
      </p:sp>
    </p:spTree>
    <p:extLst>
      <p:ext uri="{BB962C8B-B14F-4D97-AF65-F5344CB8AC3E}">
        <p14:creationId xmlns:p14="http://schemas.microsoft.com/office/powerpoint/2010/main" val="12275829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CEA505C-E823-401E-979B-A4ED08B4EF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Record di attivazione	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B8DA0D1-0DFC-4823-B2C7-2A4ACB39FD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Al momento dell’invocazione viene creata dinamicamente una struttura dati che contiene i </a:t>
            </a:r>
            <a:r>
              <a:rPr lang="it-IT" dirty="0" err="1"/>
              <a:t>binding</a:t>
            </a:r>
            <a:r>
              <a:rPr lang="it-IT" dirty="0"/>
              <a:t> dei parametri e degli identificatori definiti localmente alla funzione detta RECORD DI ATTIVAZIONE.</a:t>
            </a:r>
          </a:p>
          <a:p>
            <a:endParaRPr lang="it-IT" dirty="0"/>
          </a:p>
          <a:p>
            <a:r>
              <a:rPr lang="it-IT" dirty="0"/>
              <a:t>Esso contiene tutto ciò che serve per la chiamata alla quale è associato:</a:t>
            </a:r>
          </a:p>
          <a:p>
            <a:pPr lvl="1"/>
            <a:r>
              <a:rPr lang="it-IT" dirty="0"/>
              <a:t>I parametri formali</a:t>
            </a:r>
          </a:p>
          <a:p>
            <a:pPr lvl="1"/>
            <a:r>
              <a:rPr lang="it-IT" dirty="0"/>
              <a:t>Le variabili locali</a:t>
            </a:r>
          </a:p>
          <a:p>
            <a:pPr lvl="1"/>
            <a:r>
              <a:rPr lang="it-IT" dirty="0"/>
              <a:t>L’indirizzo di ritorno (</a:t>
            </a:r>
            <a:r>
              <a:rPr lang="it-IT" dirty="0" err="1"/>
              <a:t>return</a:t>
            </a:r>
            <a:r>
              <a:rPr lang="it-IT" dirty="0"/>
              <a:t> </a:t>
            </a:r>
            <a:r>
              <a:rPr lang="it-IT" dirty="0" err="1"/>
              <a:t>address</a:t>
            </a:r>
            <a:r>
              <a:rPr lang="it-IT" dirty="0"/>
              <a:t> RA) che indica il punto a cui tornare (nel codice del client) al termine della funzione, per permettere al client di proseguire una volta che la funzione termina.</a:t>
            </a:r>
          </a:p>
          <a:p>
            <a:pPr lvl="1"/>
            <a:r>
              <a:rPr lang="it-IT" dirty="0"/>
              <a:t>Un collegamento al record di attivazione del client (Link dinamico DL)</a:t>
            </a:r>
          </a:p>
          <a:p>
            <a:pPr lvl="1"/>
            <a:r>
              <a:rPr lang="it-IT" dirty="0"/>
              <a:t>L’indirizzo del codice della funzione (puntatore alla prima istruzione del corpo)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3AAA0BE-2414-4F8D-9748-D2F642BB65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0FFEEA0C-1FCD-40E6-A1D4-23BFBD0CE371}" type="datetime1">
              <a:rPr lang="it-IT" smtClean="0"/>
              <a:t>25/02/2021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33234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528C9FA-12DC-4D64-B0C0-EFBCCBD069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0865CE9-DDE1-4D80-962A-AD6D5D85D4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3EEB05B-8AA2-45C4-ACC5-8BE4498BBC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0FFEEA0C-1FCD-40E6-A1D4-23BFBD0CE371}" type="datetime1">
              <a:rPr lang="it-IT" smtClean="0"/>
              <a:t>25/02/2021</a:t>
            </a:fld>
            <a:endParaRPr lang="en-US" dirty="0"/>
          </a:p>
        </p:txBody>
      </p:sp>
      <p:cxnSp>
        <p:nvCxnSpPr>
          <p:cNvPr id="6" name="Connettore diritto 5">
            <a:extLst>
              <a:ext uri="{FF2B5EF4-FFF2-40B4-BE49-F238E27FC236}">
                <a16:creationId xmlns:a16="http://schemas.microsoft.com/office/drawing/2014/main" id="{6F35D7D3-952C-4328-9AB2-B53EA761446A}"/>
              </a:ext>
            </a:extLst>
          </p:cNvPr>
          <p:cNvCxnSpPr>
            <a:cxnSpLocks/>
          </p:cNvCxnSpPr>
          <p:nvPr/>
        </p:nvCxnSpPr>
        <p:spPr>
          <a:xfrm flipV="1">
            <a:off x="1184988" y="3041785"/>
            <a:ext cx="0" cy="2948473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ttore diritto 6">
            <a:extLst>
              <a:ext uri="{FF2B5EF4-FFF2-40B4-BE49-F238E27FC236}">
                <a16:creationId xmlns:a16="http://schemas.microsoft.com/office/drawing/2014/main" id="{7FA1CEF6-9AAE-4856-B1EA-B2E6F9A1124C}"/>
              </a:ext>
            </a:extLst>
          </p:cNvPr>
          <p:cNvCxnSpPr>
            <a:cxnSpLocks/>
          </p:cNvCxnSpPr>
          <p:nvPr/>
        </p:nvCxnSpPr>
        <p:spPr>
          <a:xfrm flipV="1">
            <a:off x="2090057" y="3041785"/>
            <a:ext cx="3110" cy="2948473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ttore diritto 8">
            <a:extLst>
              <a:ext uri="{FF2B5EF4-FFF2-40B4-BE49-F238E27FC236}">
                <a16:creationId xmlns:a16="http://schemas.microsoft.com/office/drawing/2014/main" id="{0B670426-8693-4A87-8A25-9A81AD7D16CA}"/>
              </a:ext>
            </a:extLst>
          </p:cNvPr>
          <p:cNvCxnSpPr/>
          <p:nvPr/>
        </p:nvCxnSpPr>
        <p:spPr>
          <a:xfrm>
            <a:off x="1184988" y="3041784"/>
            <a:ext cx="905069" cy="0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ttangolo con angoli arrotondati 9">
            <a:extLst>
              <a:ext uri="{FF2B5EF4-FFF2-40B4-BE49-F238E27FC236}">
                <a16:creationId xmlns:a16="http://schemas.microsoft.com/office/drawing/2014/main" id="{B604DBD7-F8C9-413F-8F9E-F202CF58682F}"/>
              </a:ext>
            </a:extLst>
          </p:cNvPr>
          <p:cNvSpPr/>
          <p:nvPr/>
        </p:nvSpPr>
        <p:spPr>
          <a:xfrm>
            <a:off x="1268963" y="3107029"/>
            <a:ext cx="718456" cy="2985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 err="1"/>
              <a:t>main</a:t>
            </a:r>
            <a:endParaRPr lang="it-IT" sz="1400" dirty="0"/>
          </a:p>
        </p:txBody>
      </p: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1966F0BF-E291-47FD-BB3F-E1F865A89BE7}"/>
              </a:ext>
            </a:extLst>
          </p:cNvPr>
          <p:cNvSpPr txBox="1"/>
          <p:nvPr/>
        </p:nvSpPr>
        <p:spPr>
          <a:xfrm>
            <a:off x="1184988" y="2491193"/>
            <a:ext cx="8988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chemeClr val="bg1"/>
                </a:solidFill>
              </a:rPr>
              <a:t>Situazione iniziale</a:t>
            </a:r>
          </a:p>
        </p:txBody>
      </p:sp>
      <p:cxnSp>
        <p:nvCxnSpPr>
          <p:cNvPr id="14" name="Connettore diritto 13">
            <a:extLst>
              <a:ext uri="{FF2B5EF4-FFF2-40B4-BE49-F238E27FC236}">
                <a16:creationId xmlns:a16="http://schemas.microsoft.com/office/drawing/2014/main" id="{F55341A0-3DC5-4A60-BAA0-EDF61A36EFDF}"/>
              </a:ext>
            </a:extLst>
          </p:cNvPr>
          <p:cNvCxnSpPr>
            <a:cxnSpLocks/>
          </p:cNvCxnSpPr>
          <p:nvPr/>
        </p:nvCxnSpPr>
        <p:spPr>
          <a:xfrm flipV="1">
            <a:off x="2307773" y="3054226"/>
            <a:ext cx="0" cy="2948473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ttore diritto 14">
            <a:extLst>
              <a:ext uri="{FF2B5EF4-FFF2-40B4-BE49-F238E27FC236}">
                <a16:creationId xmlns:a16="http://schemas.microsoft.com/office/drawing/2014/main" id="{79CCD649-E26F-491A-AA14-1A30B9CDCE54}"/>
              </a:ext>
            </a:extLst>
          </p:cNvPr>
          <p:cNvCxnSpPr>
            <a:cxnSpLocks/>
          </p:cNvCxnSpPr>
          <p:nvPr/>
        </p:nvCxnSpPr>
        <p:spPr>
          <a:xfrm flipV="1">
            <a:off x="3212842" y="3054226"/>
            <a:ext cx="3110" cy="2948473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ttore diritto 15">
            <a:extLst>
              <a:ext uri="{FF2B5EF4-FFF2-40B4-BE49-F238E27FC236}">
                <a16:creationId xmlns:a16="http://schemas.microsoft.com/office/drawing/2014/main" id="{E7908825-A57C-45E2-B0CD-8D757C1CE93F}"/>
              </a:ext>
            </a:extLst>
          </p:cNvPr>
          <p:cNvCxnSpPr/>
          <p:nvPr/>
        </p:nvCxnSpPr>
        <p:spPr>
          <a:xfrm>
            <a:off x="2307773" y="3054225"/>
            <a:ext cx="905069" cy="0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ttangolo con angoli arrotondati 16">
            <a:extLst>
              <a:ext uri="{FF2B5EF4-FFF2-40B4-BE49-F238E27FC236}">
                <a16:creationId xmlns:a16="http://schemas.microsoft.com/office/drawing/2014/main" id="{CBEBA409-E3A0-4907-938C-83AD75819D81}"/>
              </a:ext>
            </a:extLst>
          </p:cNvPr>
          <p:cNvSpPr/>
          <p:nvPr/>
        </p:nvSpPr>
        <p:spPr>
          <a:xfrm>
            <a:off x="2391748" y="3119470"/>
            <a:ext cx="718456" cy="2985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 err="1"/>
              <a:t>main</a:t>
            </a:r>
            <a:endParaRPr lang="it-IT" sz="1400" dirty="0"/>
          </a:p>
        </p:txBody>
      </p:sp>
      <p:sp>
        <p:nvSpPr>
          <p:cNvPr id="18" name="CasellaDiTesto 17">
            <a:extLst>
              <a:ext uri="{FF2B5EF4-FFF2-40B4-BE49-F238E27FC236}">
                <a16:creationId xmlns:a16="http://schemas.microsoft.com/office/drawing/2014/main" id="{48F70B4E-B9CA-485A-AAEE-090A448FB9EF}"/>
              </a:ext>
            </a:extLst>
          </p:cNvPr>
          <p:cNvSpPr txBox="1"/>
          <p:nvPr/>
        </p:nvSpPr>
        <p:spPr>
          <a:xfrm>
            <a:off x="2307773" y="2375272"/>
            <a:ext cx="8988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chemeClr val="bg1"/>
                </a:solidFill>
              </a:rPr>
              <a:t>Il </a:t>
            </a:r>
            <a:r>
              <a:rPr lang="it-IT" sz="1200" dirty="0" err="1">
                <a:solidFill>
                  <a:schemeClr val="bg1"/>
                </a:solidFill>
              </a:rPr>
              <a:t>main</a:t>
            </a:r>
            <a:r>
              <a:rPr lang="it-IT" sz="1200" dirty="0">
                <a:solidFill>
                  <a:schemeClr val="bg1"/>
                </a:solidFill>
              </a:rPr>
              <a:t>() chiama </a:t>
            </a:r>
            <a:r>
              <a:rPr lang="it-IT" sz="1200" dirty="0" err="1">
                <a:solidFill>
                  <a:schemeClr val="bg1"/>
                </a:solidFill>
              </a:rPr>
              <a:t>fact</a:t>
            </a:r>
            <a:r>
              <a:rPr lang="it-IT" sz="1200" dirty="0">
                <a:solidFill>
                  <a:schemeClr val="bg1"/>
                </a:solidFill>
              </a:rPr>
              <a:t>(3)</a:t>
            </a:r>
          </a:p>
        </p:txBody>
      </p:sp>
      <p:sp>
        <p:nvSpPr>
          <p:cNvPr id="19" name="Rettangolo con angoli arrotondati 18">
            <a:extLst>
              <a:ext uri="{FF2B5EF4-FFF2-40B4-BE49-F238E27FC236}">
                <a16:creationId xmlns:a16="http://schemas.microsoft.com/office/drawing/2014/main" id="{88B18362-E695-4A30-8CED-236992802CDD}"/>
              </a:ext>
            </a:extLst>
          </p:cNvPr>
          <p:cNvSpPr/>
          <p:nvPr/>
        </p:nvSpPr>
        <p:spPr>
          <a:xfrm>
            <a:off x="2391748" y="3471402"/>
            <a:ext cx="718456" cy="2985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 err="1"/>
              <a:t>Fact</a:t>
            </a:r>
            <a:r>
              <a:rPr lang="it-IT" sz="1200" dirty="0"/>
              <a:t>(3)</a:t>
            </a:r>
          </a:p>
        </p:txBody>
      </p:sp>
      <p:cxnSp>
        <p:nvCxnSpPr>
          <p:cNvPr id="20" name="Connettore diritto 19">
            <a:extLst>
              <a:ext uri="{FF2B5EF4-FFF2-40B4-BE49-F238E27FC236}">
                <a16:creationId xmlns:a16="http://schemas.microsoft.com/office/drawing/2014/main" id="{87C1228D-D3D8-4C41-B59B-BEA686EFED3F}"/>
              </a:ext>
            </a:extLst>
          </p:cNvPr>
          <p:cNvCxnSpPr>
            <a:cxnSpLocks/>
          </p:cNvCxnSpPr>
          <p:nvPr/>
        </p:nvCxnSpPr>
        <p:spPr>
          <a:xfrm flipV="1">
            <a:off x="3486540" y="3048005"/>
            <a:ext cx="0" cy="2948473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ttore diritto 20">
            <a:extLst>
              <a:ext uri="{FF2B5EF4-FFF2-40B4-BE49-F238E27FC236}">
                <a16:creationId xmlns:a16="http://schemas.microsoft.com/office/drawing/2014/main" id="{D5F5835C-06B0-4BC2-9819-2FFD91CF0090}"/>
              </a:ext>
            </a:extLst>
          </p:cNvPr>
          <p:cNvCxnSpPr>
            <a:cxnSpLocks/>
          </p:cNvCxnSpPr>
          <p:nvPr/>
        </p:nvCxnSpPr>
        <p:spPr>
          <a:xfrm flipV="1">
            <a:off x="4391609" y="3048005"/>
            <a:ext cx="3110" cy="2948473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ttore diritto 21">
            <a:extLst>
              <a:ext uri="{FF2B5EF4-FFF2-40B4-BE49-F238E27FC236}">
                <a16:creationId xmlns:a16="http://schemas.microsoft.com/office/drawing/2014/main" id="{87EF5346-B485-45F4-A04B-A64CB65C849D}"/>
              </a:ext>
            </a:extLst>
          </p:cNvPr>
          <p:cNvCxnSpPr/>
          <p:nvPr/>
        </p:nvCxnSpPr>
        <p:spPr>
          <a:xfrm>
            <a:off x="3486540" y="3048004"/>
            <a:ext cx="905069" cy="0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ttangolo con angoli arrotondati 22">
            <a:extLst>
              <a:ext uri="{FF2B5EF4-FFF2-40B4-BE49-F238E27FC236}">
                <a16:creationId xmlns:a16="http://schemas.microsoft.com/office/drawing/2014/main" id="{61FC617A-3294-4207-8E5B-F06F00FFF921}"/>
              </a:ext>
            </a:extLst>
          </p:cNvPr>
          <p:cNvSpPr/>
          <p:nvPr/>
        </p:nvSpPr>
        <p:spPr>
          <a:xfrm>
            <a:off x="3570515" y="3113249"/>
            <a:ext cx="718456" cy="2985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 err="1"/>
              <a:t>main</a:t>
            </a:r>
            <a:endParaRPr lang="it-IT" sz="1400" dirty="0"/>
          </a:p>
        </p:txBody>
      </p:sp>
      <p:sp>
        <p:nvSpPr>
          <p:cNvPr id="24" name="CasellaDiTesto 23">
            <a:extLst>
              <a:ext uri="{FF2B5EF4-FFF2-40B4-BE49-F238E27FC236}">
                <a16:creationId xmlns:a16="http://schemas.microsoft.com/office/drawing/2014/main" id="{69A44595-F5CD-48CE-BE00-E78D9C63C400}"/>
              </a:ext>
            </a:extLst>
          </p:cNvPr>
          <p:cNvSpPr txBox="1"/>
          <p:nvPr/>
        </p:nvSpPr>
        <p:spPr>
          <a:xfrm>
            <a:off x="3486540" y="2369051"/>
            <a:ext cx="8988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 err="1">
                <a:solidFill>
                  <a:schemeClr val="bg1"/>
                </a:solidFill>
              </a:rPr>
              <a:t>Fact</a:t>
            </a:r>
            <a:r>
              <a:rPr lang="it-IT" sz="1200" dirty="0">
                <a:solidFill>
                  <a:schemeClr val="bg1"/>
                </a:solidFill>
              </a:rPr>
              <a:t>(3) chiama </a:t>
            </a:r>
            <a:r>
              <a:rPr lang="it-IT" sz="1200" dirty="0" err="1">
                <a:solidFill>
                  <a:schemeClr val="bg1"/>
                </a:solidFill>
              </a:rPr>
              <a:t>fact</a:t>
            </a:r>
            <a:r>
              <a:rPr lang="it-IT" sz="1200" dirty="0">
                <a:solidFill>
                  <a:schemeClr val="bg1"/>
                </a:solidFill>
              </a:rPr>
              <a:t>(2)</a:t>
            </a:r>
          </a:p>
        </p:txBody>
      </p:sp>
      <p:sp>
        <p:nvSpPr>
          <p:cNvPr id="25" name="Rettangolo con angoli arrotondati 24">
            <a:extLst>
              <a:ext uri="{FF2B5EF4-FFF2-40B4-BE49-F238E27FC236}">
                <a16:creationId xmlns:a16="http://schemas.microsoft.com/office/drawing/2014/main" id="{657613D5-C337-4EE0-8657-CF800A1BD49C}"/>
              </a:ext>
            </a:extLst>
          </p:cNvPr>
          <p:cNvSpPr/>
          <p:nvPr/>
        </p:nvSpPr>
        <p:spPr>
          <a:xfrm>
            <a:off x="3570515" y="3465181"/>
            <a:ext cx="718456" cy="2985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 err="1"/>
              <a:t>Fact</a:t>
            </a:r>
            <a:r>
              <a:rPr lang="it-IT" sz="1200" dirty="0"/>
              <a:t>(3)</a:t>
            </a:r>
          </a:p>
        </p:txBody>
      </p:sp>
      <p:sp>
        <p:nvSpPr>
          <p:cNvPr id="26" name="Rettangolo con angoli arrotondati 25">
            <a:extLst>
              <a:ext uri="{FF2B5EF4-FFF2-40B4-BE49-F238E27FC236}">
                <a16:creationId xmlns:a16="http://schemas.microsoft.com/office/drawing/2014/main" id="{B327E6C8-CE5F-4826-A6CA-959CAB5C69CB}"/>
              </a:ext>
            </a:extLst>
          </p:cNvPr>
          <p:cNvSpPr/>
          <p:nvPr/>
        </p:nvSpPr>
        <p:spPr>
          <a:xfrm>
            <a:off x="3579847" y="3811010"/>
            <a:ext cx="718456" cy="2985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 err="1"/>
              <a:t>Fact</a:t>
            </a:r>
            <a:r>
              <a:rPr lang="it-IT" sz="1200" dirty="0"/>
              <a:t>(2)</a:t>
            </a:r>
          </a:p>
        </p:txBody>
      </p:sp>
      <p:cxnSp>
        <p:nvCxnSpPr>
          <p:cNvPr id="27" name="Connettore diritto 26">
            <a:extLst>
              <a:ext uri="{FF2B5EF4-FFF2-40B4-BE49-F238E27FC236}">
                <a16:creationId xmlns:a16="http://schemas.microsoft.com/office/drawing/2014/main" id="{B05BEBAF-C721-4041-BE4F-E715B09A5090}"/>
              </a:ext>
            </a:extLst>
          </p:cNvPr>
          <p:cNvCxnSpPr>
            <a:cxnSpLocks/>
          </p:cNvCxnSpPr>
          <p:nvPr/>
        </p:nvCxnSpPr>
        <p:spPr>
          <a:xfrm flipV="1">
            <a:off x="4655977" y="3051114"/>
            <a:ext cx="0" cy="2948473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ttore diritto 27">
            <a:extLst>
              <a:ext uri="{FF2B5EF4-FFF2-40B4-BE49-F238E27FC236}">
                <a16:creationId xmlns:a16="http://schemas.microsoft.com/office/drawing/2014/main" id="{1F39B05E-2DEB-41E5-891E-2DF69D297D1F}"/>
              </a:ext>
            </a:extLst>
          </p:cNvPr>
          <p:cNvCxnSpPr>
            <a:cxnSpLocks/>
          </p:cNvCxnSpPr>
          <p:nvPr/>
        </p:nvCxnSpPr>
        <p:spPr>
          <a:xfrm flipV="1">
            <a:off x="5561046" y="3051114"/>
            <a:ext cx="3110" cy="2948473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ttore diritto 28">
            <a:extLst>
              <a:ext uri="{FF2B5EF4-FFF2-40B4-BE49-F238E27FC236}">
                <a16:creationId xmlns:a16="http://schemas.microsoft.com/office/drawing/2014/main" id="{EAC45AFB-A6FC-40B2-A00B-092FD102A46D}"/>
              </a:ext>
            </a:extLst>
          </p:cNvPr>
          <p:cNvCxnSpPr/>
          <p:nvPr/>
        </p:nvCxnSpPr>
        <p:spPr>
          <a:xfrm>
            <a:off x="4655977" y="3051113"/>
            <a:ext cx="905069" cy="0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ttangolo con angoli arrotondati 29">
            <a:extLst>
              <a:ext uri="{FF2B5EF4-FFF2-40B4-BE49-F238E27FC236}">
                <a16:creationId xmlns:a16="http://schemas.microsoft.com/office/drawing/2014/main" id="{D5DE889D-D86B-4B8A-8536-BDBFFD2CDB96}"/>
              </a:ext>
            </a:extLst>
          </p:cNvPr>
          <p:cNvSpPr/>
          <p:nvPr/>
        </p:nvSpPr>
        <p:spPr>
          <a:xfrm>
            <a:off x="4739952" y="3116358"/>
            <a:ext cx="718456" cy="2985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 err="1"/>
              <a:t>main</a:t>
            </a:r>
            <a:endParaRPr lang="it-IT" sz="1400" dirty="0"/>
          </a:p>
        </p:txBody>
      </p:sp>
      <p:sp>
        <p:nvSpPr>
          <p:cNvPr id="31" name="CasellaDiTesto 30">
            <a:extLst>
              <a:ext uri="{FF2B5EF4-FFF2-40B4-BE49-F238E27FC236}">
                <a16:creationId xmlns:a16="http://schemas.microsoft.com/office/drawing/2014/main" id="{47DBD73F-1FDD-48D6-9B14-27BF2E6EF7B1}"/>
              </a:ext>
            </a:extLst>
          </p:cNvPr>
          <p:cNvSpPr txBox="1"/>
          <p:nvPr/>
        </p:nvSpPr>
        <p:spPr>
          <a:xfrm>
            <a:off x="4655977" y="2372160"/>
            <a:ext cx="8988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 err="1">
                <a:solidFill>
                  <a:schemeClr val="bg1"/>
                </a:solidFill>
              </a:rPr>
              <a:t>Fact</a:t>
            </a:r>
            <a:r>
              <a:rPr lang="it-IT" sz="1200" dirty="0">
                <a:solidFill>
                  <a:schemeClr val="bg1"/>
                </a:solidFill>
              </a:rPr>
              <a:t>(2) chiama </a:t>
            </a:r>
            <a:r>
              <a:rPr lang="it-IT" sz="1200" dirty="0" err="1">
                <a:solidFill>
                  <a:schemeClr val="bg1"/>
                </a:solidFill>
              </a:rPr>
              <a:t>fact</a:t>
            </a:r>
            <a:r>
              <a:rPr lang="it-IT" sz="1200" dirty="0">
                <a:solidFill>
                  <a:schemeClr val="bg1"/>
                </a:solidFill>
              </a:rPr>
              <a:t>(1)</a:t>
            </a:r>
          </a:p>
        </p:txBody>
      </p:sp>
      <p:sp>
        <p:nvSpPr>
          <p:cNvPr id="32" name="Rettangolo con angoli arrotondati 31">
            <a:extLst>
              <a:ext uri="{FF2B5EF4-FFF2-40B4-BE49-F238E27FC236}">
                <a16:creationId xmlns:a16="http://schemas.microsoft.com/office/drawing/2014/main" id="{AB39D73C-C4AC-463F-968A-4776C6C7633F}"/>
              </a:ext>
            </a:extLst>
          </p:cNvPr>
          <p:cNvSpPr/>
          <p:nvPr/>
        </p:nvSpPr>
        <p:spPr>
          <a:xfrm>
            <a:off x="4739952" y="3468290"/>
            <a:ext cx="718456" cy="2985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 err="1"/>
              <a:t>Fact</a:t>
            </a:r>
            <a:r>
              <a:rPr lang="it-IT" sz="1200" dirty="0"/>
              <a:t>(3)</a:t>
            </a:r>
          </a:p>
        </p:txBody>
      </p:sp>
      <p:sp>
        <p:nvSpPr>
          <p:cNvPr id="33" name="Rettangolo con angoli arrotondati 32">
            <a:extLst>
              <a:ext uri="{FF2B5EF4-FFF2-40B4-BE49-F238E27FC236}">
                <a16:creationId xmlns:a16="http://schemas.microsoft.com/office/drawing/2014/main" id="{1CAC2FD8-4E34-40C4-A2EE-9FE1106B0070}"/>
              </a:ext>
            </a:extLst>
          </p:cNvPr>
          <p:cNvSpPr/>
          <p:nvPr/>
        </p:nvSpPr>
        <p:spPr>
          <a:xfrm>
            <a:off x="4749284" y="3814119"/>
            <a:ext cx="718456" cy="2985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 err="1"/>
              <a:t>Fact</a:t>
            </a:r>
            <a:r>
              <a:rPr lang="it-IT" sz="1200" dirty="0"/>
              <a:t>(2)</a:t>
            </a:r>
          </a:p>
        </p:txBody>
      </p:sp>
      <p:sp>
        <p:nvSpPr>
          <p:cNvPr id="34" name="Rettangolo con angoli arrotondati 33">
            <a:extLst>
              <a:ext uri="{FF2B5EF4-FFF2-40B4-BE49-F238E27FC236}">
                <a16:creationId xmlns:a16="http://schemas.microsoft.com/office/drawing/2014/main" id="{EC92A13B-531F-49C0-A8AF-42E7FD6ED0D6}"/>
              </a:ext>
            </a:extLst>
          </p:cNvPr>
          <p:cNvSpPr/>
          <p:nvPr/>
        </p:nvSpPr>
        <p:spPr>
          <a:xfrm>
            <a:off x="4739958" y="4160460"/>
            <a:ext cx="718456" cy="2985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 err="1"/>
              <a:t>Fact</a:t>
            </a:r>
            <a:r>
              <a:rPr lang="it-IT" sz="1200" dirty="0"/>
              <a:t>(1)</a:t>
            </a:r>
          </a:p>
        </p:txBody>
      </p:sp>
      <p:cxnSp>
        <p:nvCxnSpPr>
          <p:cNvPr id="35" name="Connettore diritto 34">
            <a:extLst>
              <a:ext uri="{FF2B5EF4-FFF2-40B4-BE49-F238E27FC236}">
                <a16:creationId xmlns:a16="http://schemas.microsoft.com/office/drawing/2014/main" id="{683C79E9-23A9-42BD-A3BC-C3228E0D7FB4}"/>
              </a:ext>
            </a:extLst>
          </p:cNvPr>
          <p:cNvCxnSpPr>
            <a:cxnSpLocks/>
          </p:cNvCxnSpPr>
          <p:nvPr/>
        </p:nvCxnSpPr>
        <p:spPr>
          <a:xfrm flipV="1">
            <a:off x="5825410" y="3035561"/>
            <a:ext cx="0" cy="2948473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ttore diritto 35">
            <a:extLst>
              <a:ext uri="{FF2B5EF4-FFF2-40B4-BE49-F238E27FC236}">
                <a16:creationId xmlns:a16="http://schemas.microsoft.com/office/drawing/2014/main" id="{C9C2ECC3-3DBA-4343-8725-4628DC852547}"/>
              </a:ext>
            </a:extLst>
          </p:cNvPr>
          <p:cNvCxnSpPr>
            <a:cxnSpLocks/>
          </p:cNvCxnSpPr>
          <p:nvPr/>
        </p:nvCxnSpPr>
        <p:spPr>
          <a:xfrm flipV="1">
            <a:off x="6730479" y="3035561"/>
            <a:ext cx="3110" cy="2948473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ttore diritto 36">
            <a:extLst>
              <a:ext uri="{FF2B5EF4-FFF2-40B4-BE49-F238E27FC236}">
                <a16:creationId xmlns:a16="http://schemas.microsoft.com/office/drawing/2014/main" id="{970D1D12-8664-4B71-A939-81FC4CE8043B}"/>
              </a:ext>
            </a:extLst>
          </p:cNvPr>
          <p:cNvCxnSpPr/>
          <p:nvPr/>
        </p:nvCxnSpPr>
        <p:spPr>
          <a:xfrm>
            <a:off x="5825410" y="3035560"/>
            <a:ext cx="905069" cy="0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ettangolo con angoli arrotondati 37">
            <a:extLst>
              <a:ext uri="{FF2B5EF4-FFF2-40B4-BE49-F238E27FC236}">
                <a16:creationId xmlns:a16="http://schemas.microsoft.com/office/drawing/2014/main" id="{156B59A4-28B2-4F27-B158-1AC1BFFA33D1}"/>
              </a:ext>
            </a:extLst>
          </p:cNvPr>
          <p:cNvSpPr/>
          <p:nvPr/>
        </p:nvSpPr>
        <p:spPr>
          <a:xfrm>
            <a:off x="5909385" y="3100805"/>
            <a:ext cx="718456" cy="2985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 err="1"/>
              <a:t>main</a:t>
            </a:r>
            <a:endParaRPr lang="it-IT" sz="1400" dirty="0"/>
          </a:p>
        </p:txBody>
      </p:sp>
      <p:sp>
        <p:nvSpPr>
          <p:cNvPr id="39" name="CasellaDiTesto 38">
            <a:extLst>
              <a:ext uri="{FF2B5EF4-FFF2-40B4-BE49-F238E27FC236}">
                <a16:creationId xmlns:a16="http://schemas.microsoft.com/office/drawing/2014/main" id="{7D2D7AA7-5B30-45DB-B2AF-2C448107E7E9}"/>
              </a:ext>
            </a:extLst>
          </p:cNvPr>
          <p:cNvSpPr txBox="1"/>
          <p:nvPr/>
        </p:nvSpPr>
        <p:spPr>
          <a:xfrm>
            <a:off x="5825410" y="2356607"/>
            <a:ext cx="8988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 err="1">
                <a:solidFill>
                  <a:schemeClr val="bg1"/>
                </a:solidFill>
              </a:rPr>
              <a:t>Fact</a:t>
            </a:r>
            <a:r>
              <a:rPr lang="it-IT" sz="1200" dirty="0">
                <a:solidFill>
                  <a:schemeClr val="bg1"/>
                </a:solidFill>
              </a:rPr>
              <a:t>(1) chiama </a:t>
            </a:r>
            <a:r>
              <a:rPr lang="it-IT" sz="1200" dirty="0" err="1">
                <a:solidFill>
                  <a:schemeClr val="bg1"/>
                </a:solidFill>
              </a:rPr>
              <a:t>fact</a:t>
            </a:r>
            <a:r>
              <a:rPr lang="it-IT" sz="1200" dirty="0">
                <a:solidFill>
                  <a:schemeClr val="bg1"/>
                </a:solidFill>
              </a:rPr>
              <a:t>(0)</a:t>
            </a:r>
          </a:p>
        </p:txBody>
      </p:sp>
      <p:sp>
        <p:nvSpPr>
          <p:cNvPr id="40" name="Rettangolo con angoli arrotondati 39">
            <a:extLst>
              <a:ext uri="{FF2B5EF4-FFF2-40B4-BE49-F238E27FC236}">
                <a16:creationId xmlns:a16="http://schemas.microsoft.com/office/drawing/2014/main" id="{BAEEE7D3-9C73-47C9-80F5-7D4F09C6633A}"/>
              </a:ext>
            </a:extLst>
          </p:cNvPr>
          <p:cNvSpPr/>
          <p:nvPr/>
        </p:nvSpPr>
        <p:spPr>
          <a:xfrm>
            <a:off x="5909385" y="3452737"/>
            <a:ext cx="718456" cy="2985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 err="1"/>
              <a:t>Fact</a:t>
            </a:r>
            <a:r>
              <a:rPr lang="it-IT" sz="1200" dirty="0"/>
              <a:t>(3)</a:t>
            </a:r>
          </a:p>
        </p:txBody>
      </p:sp>
      <p:sp>
        <p:nvSpPr>
          <p:cNvPr id="41" name="Rettangolo con angoli arrotondati 40">
            <a:extLst>
              <a:ext uri="{FF2B5EF4-FFF2-40B4-BE49-F238E27FC236}">
                <a16:creationId xmlns:a16="http://schemas.microsoft.com/office/drawing/2014/main" id="{B91E0703-3C20-4E32-AAD0-23BB21FECF41}"/>
              </a:ext>
            </a:extLst>
          </p:cNvPr>
          <p:cNvSpPr/>
          <p:nvPr/>
        </p:nvSpPr>
        <p:spPr>
          <a:xfrm>
            <a:off x="5918717" y="3798566"/>
            <a:ext cx="718456" cy="2985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 err="1"/>
              <a:t>Fact</a:t>
            </a:r>
            <a:r>
              <a:rPr lang="it-IT" sz="1200" dirty="0"/>
              <a:t>(2)</a:t>
            </a:r>
          </a:p>
        </p:txBody>
      </p:sp>
      <p:sp>
        <p:nvSpPr>
          <p:cNvPr id="42" name="Rettangolo con angoli arrotondati 41">
            <a:extLst>
              <a:ext uri="{FF2B5EF4-FFF2-40B4-BE49-F238E27FC236}">
                <a16:creationId xmlns:a16="http://schemas.microsoft.com/office/drawing/2014/main" id="{CCC725CE-4CF8-44A8-8AA9-CE60C3BB1D30}"/>
              </a:ext>
            </a:extLst>
          </p:cNvPr>
          <p:cNvSpPr/>
          <p:nvPr/>
        </p:nvSpPr>
        <p:spPr>
          <a:xfrm>
            <a:off x="5909391" y="4144907"/>
            <a:ext cx="718456" cy="2985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 err="1"/>
              <a:t>Fact</a:t>
            </a:r>
            <a:r>
              <a:rPr lang="it-IT" sz="1200" dirty="0"/>
              <a:t>(1)</a:t>
            </a:r>
          </a:p>
        </p:txBody>
      </p:sp>
      <p:sp>
        <p:nvSpPr>
          <p:cNvPr id="43" name="Rettangolo con angoli arrotondati 42">
            <a:extLst>
              <a:ext uri="{FF2B5EF4-FFF2-40B4-BE49-F238E27FC236}">
                <a16:creationId xmlns:a16="http://schemas.microsoft.com/office/drawing/2014/main" id="{3F8AD439-6CDA-41C7-B5FC-B07003D4B47E}"/>
              </a:ext>
            </a:extLst>
          </p:cNvPr>
          <p:cNvSpPr/>
          <p:nvPr/>
        </p:nvSpPr>
        <p:spPr>
          <a:xfrm>
            <a:off x="5918716" y="4490736"/>
            <a:ext cx="718456" cy="2985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 err="1"/>
              <a:t>Fact</a:t>
            </a:r>
            <a:r>
              <a:rPr lang="it-IT" sz="1200" dirty="0"/>
              <a:t>(0)</a:t>
            </a:r>
          </a:p>
        </p:txBody>
      </p:sp>
    </p:spTree>
    <p:extLst>
      <p:ext uri="{BB962C8B-B14F-4D97-AF65-F5344CB8AC3E}">
        <p14:creationId xmlns:p14="http://schemas.microsoft.com/office/powerpoint/2010/main" val="341240007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528C9FA-12DC-4D64-B0C0-EFBCCBD069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Somma dei primi N naturali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0865CE9-DDE1-4D80-962A-AD6D5D85D4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Calcolare la somma dei primi N naturali</a:t>
            </a:r>
          </a:p>
          <a:p>
            <a:endParaRPr lang="it-IT" dirty="0"/>
          </a:p>
          <a:p>
            <a:r>
              <a:rPr lang="it-IT" dirty="0"/>
              <a:t>Consideriamo la somma 1+2+3+..+(N-1)+N come composta di due termini</a:t>
            </a:r>
          </a:p>
          <a:p>
            <a:r>
              <a:rPr lang="it-IT" dirty="0"/>
              <a:t>(1+2+3+..+N-1)</a:t>
            </a:r>
          </a:p>
          <a:p>
            <a:r>
              <a:rPr lang="it-IT" dirty="0"/>
              <a:t>N</a:t>
            </a:r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r>
              <a:rPr lang="it-IT" dirty="0"/>
              <a:t>CASO BASE: la somma fino a 1 vale 1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3EEB05B-8AA2-45C4-ACC5-8BE4498BBC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0FFEEA0C-1FCD-40E6-A1D4-23BFBD0CE371}" type="datetime1">
              <a:rPr lang="it-IT" smtClean="0"/>
              <a:t>25/02/2021</a:t>
            </a:fld>
            <a:endParaRPr lang="en-US"/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AEF8E31C-2641-4DD1-991A-EA8FB25E3886}"/>
              </a:ext>
            </a:extLst>
          </p:cNvPr>
          <p:cNvSpPr txBox="1"/>
          <p:nvPr/>
        </p:nvSpPr>
        <p:spPr>
          <a:xfrm>
            <a:off x="1651517" y="3575304"/>
            <a:ext cx="144624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b="1" dirty="0">
                <a:solidFill>
                  <a:schemeClr val="bg1"/>
                </a:solidFill>
              </a:rPr>
              <a:t>Valore noto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0B6342D7-0D64-4E68-8C5A-978AE22D1B31}"/>
              </a:ext>
            </a:extLst>
          </p:cNvPr>
          <p:cNvSpPr txBox="1"/>
          <p:nvPr/>
        </p:nvSpPr>
        <p:spPr>
          <a:xfrm>
            <a:off x="3596949" y="3181804"/>
            <a:ext cx="351453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b="1" dirty="0">
                <a:solidFill>
                  <a:schemeClr val="bg1"/>
                </a:solidFill>
              </a:rPr>
              <a:t>Il primo termine non è altro che lo stesso problema in un caso più semplice: calcolare la somma dei primi N-1 interi</a:t>
            </a:r>
          </a:p>
        </p:txBody>
      </p:sp>
      <p:sp>
        <p:nvSpPr>
          <p:cNvPr id="7" name="Freccia a destra 6">
            <a:extLst>
              <a:ext uri="{FF2B5EF4-FFF2-40B4-BE49-F238E27FC236}">
                <a16:creationId xmlns:a16="http://schemas.microsoft.com/office/drawing/2014/main" id="{473E7C00-17B0-4483-AC5E-722A7F843CB4}"/>
              </a:ext>
            </a:extLst>
          </p:cNvPr>
          <p:cNvSpPr/>
          <p:nvPr/>
        </p:nvSpPr>
        <p:spPr>
          <a:xfrm>
            <a:off x="2827176" y="3340359"/>
            <a:ext cx="769773" cy="15862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4923268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29C48EB-4EE1-4996-BBAF-049D3EAC15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89F5804-2C79-47D6-8460-E7E6074E81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it-IT" dirty="0"/>
              <a:t>Algoritmo ricorsivo:</a:t>
            </a:r>
          </a:p>
          <a:p>
            <a:endParaRPr lang="it-IT" dirty="0"/>
          </a:p>
          <a:p>
            <a:endParaRPr lang="it-IT" dirty="0"/>
          </a:p>
          <a:p>
            <a:pPr marL="0" indent="0">
              <a:buNone/>
            </a:pPr>
            <a:r>
              <a:rPr lang="pt-BR" dirty="0"/>
              <a:t>Somma(n) vale 1 se n == 1</a:t>
            </a:r>
          </a:p>
          <a:p>
            <a:pPr marL="0" indent="0">
              <a:buNone/>
            </a:pPr>
            <a:r>
              <a:rPr lang="pt-BR" dirty="0"/>
              <a:t>Somma(n) vale n+Somma(n-1) se n &gt; 0</a:t>
            </a:r>
          </a:p>
          <a:p>
            <a:pPr marL="0" indent="0">
              <a:buNone/>
            </a:pPr>
            <a:endParaRPr lang="pt-BR" dirty="0"/>
          </a:p>
          <a:p>
            <a:pPr marL="0" indent="0" algn="l">
              <a:buNone/>
            </a:pPr>
            <a:r>
              <a:rPr lang="it-IT" sz="1800" b="1" i="0" u="none" strike="noStrike" baseline="0" dirty="0" err="1">
                <a:solidFill>
                  <a:schemeClr val="bg1"/>
                </a:solidFill>
                <a:latin typeface="CourierNewPS-BoldMT"/>
              </a:rPr>
              <a:t>int</a:t>
            </a:r>
            <a:r>
              <a:rPr lang="it-IT" sz="1800" b="1" i="0" u="none" strike="noStrike" baseline="0" dirty="0">
                <a:solidFill>
                  <a:schemeClr val="bg1"/>
                </a:solidFill>
                <a:latin typeface="CourierNewPS-BoldMT"/>
              </a:rPr>
              <a:t> </a:t>
            </a:r>
            <a:r>
              <a:rPr lang="it-IT" sz="1800" b="1" i="0" u="none" strike="noStrike" baseline="0" dirty="0" err="1">
                <a:solidFill>
                  <a:schemeClr val="bg1"/>
                </a:solidFill>
                <a:latin typeface="CourierNewPS-BoldMT"/>
              </a:rPr>
              <a:t>sommaFinoA</a:t>
            </a:r>
            <a:r>
              <a:rPr lang="it-IT" sz="1800" b="1" i="0" u="none" strike="noStrike" baseline="0" dirty="0">
                <a:solidFill>
                  <a:schemeClr val="bg1"/>
                </a:solidFill>
                <a:latin typeface="CourierNewPS-BoldMT"/>
              </a:rPr>
              <a:t>(</a:t>
            </a:r>
            <a:r>
              <a:rPr lang="it-IT" sz="1800" b="1" i="0" u="none" strike="noStrike" baseline="0" dirty="0" err="1">
                <a:solidFill>
                  <a:schemeClr val="bg1"/>
                </a:solidFill>
                <a:latin typeface="CourierNewPS-BoldMT"/>
              </a:rPr>
              <a:t>int</a:t>
            </a:r>
            <a:r>
              <a:rPr lang="it-IT" sz="1800" b="1" i="0" u="none" strike="noStrike" baseline="0" dirty="0">
                <a:solidFill>
                  <a:schemeClr val="bg1"/>
                </a:solidFill>
                <a:latin typeface="CourierNewPS-BoldMT"/>
              </a:rPr>
              <a:t> n)</a:t>
            </a:r>
          </a:p>
          <a:p>
            <a:pPr marL="0" indent="0" algn="l">
              <a:buNone/>
            </a:pPr>
            <a:r>
              <a:rPr lang="it-IT" sz="1800" b="1" i="0" u="none" strike="noStrike" baseline="0" dirty="0">
                <a:solidFill>
                  <a:schemeClr val="bg1"/>
                </a:solidFill>
                <a:latin typeface="CourierNewPS-BoldMT"/>
              </a:rPr>
              <a:t>{ </a:t>
            </a:r>
            <a:r>
              <a:rPr lang="it-IT" sz="1800" b="1" i="0" u="none" strike="noStrike" baseline="0" dirty="0" err="1">
                <a:solidFill>
                  <a:schemeClr val="bg1"/>
                </a:solidFill>
                <a:latin typeface="CourierNewPS-BoldMT"/>
              </a:rPr>
              <a:t>if</a:t>
            </a:r>
            <a:r>
              <a:rPr lang="it-IT" sz="1800" b="1" i="0" u="none" strike="noStrike" baseline="0" dirty="0">
                <a:solidFill>
                  <a:schemeClr val="bg1"/>
                </a:solidFill>
                <a:latin typeface="CourierNewPS-BoldMT"/>
              </a:rPr>
              <a:t> (n==1)</a:t>
            </a:r>
          </a:p>
          <a:p>
            <a:pPr marL="0" indent="0" algn="l">
              <a:buNone/>
            </a:pPr>
            <a:r>
              <a:rPr lang="it-IT" sz="1800" b="1" i="0" u="none" strike="noStrike" baseline="0" dirty="0">
                <a:solidFill>
                  <a:schemeClr val="bg1"/>
                </a:solidFill>
                <a:latin typeface="CourierNewPS-BoldMT"/>
              </a:rPr>
              <a:t>    </a:t>
            </a:r>
            <a:r>
              <a:rPr lang="it-IT" sz="1800" b="1" i="0" u="none" strike="noStrike" baseline="0" dirty="0" err="1">
                <a:solidFill>
                  <a:schemeClr val="bg1"/>
                </a:solidFill>
                <a:latin typeface="CourierNewPS-BoldMT"/>
              </a:rPr>
              <a:t>return</a:t>
            </a:r>
            <a:r>
              <a:rPr lang="it-IT" sz="1800" b="1" i="0" u="none" strike="noStrike" baseline="0" dirty="0">
                <a:solidFill>
                  <a:schemeClr val="bg1"/>
                </a:solidFill>
                <a:latin typeface="CourierNewPS-BoldMT"/>
              </a:rPr>
              <a:t> 1;</a:t>
            </a:r>
          </a:p>
          <a:p>
            <a:pPr marL="0" indent="0" algn="l">
              <a:buNone/>
            </a:pPr>
            <a:r>
              <a:rPr lang="it-IT" sz="1800" b="1" i="0" u="none" strike="noStrike" baseline="0" dirty="0">
                <a:solidFill>
                  <a:schemeClr val="bg1"/>
                </a:solidFill>
                <a:latin typeface="CourierNewPS-BoldMT"/>
              </a:rPr>
              <a:t>  else</a:t>
            </a:r>
          </a:p>
          <a:p>
            <a:pPr marL="0" indent="0" algn="l">
              <a:buNone/>
            </a:pPr>
            <a:r>
              <a:rPr lang="it-IT" sz="1800" b="1" i="0" u="none" strike="noStrike" baseline="0" dirty="0">
                <a:solidFill>
                  <a:schemeClr val="bg1"/>
                </a:solidFill>
                <a:latin typeface="CourierNewPS-BoldMT"/>
              </a:rPr>
              <a:t>   </a:t>
            </a:r>
            <a:r>
              <a:rPr lang="it-IT" sz="1800" b="1" i="0" u="none" strike="noStrike" baseline="0" dirty="0" err="1">
                <a:solidFill>
                  <a:schemeClr val="bg1"/>
                </a:solidFill>
                <a:latin typeface="CourierNewPS-BoldMT"/>
              </a:rPr>
              <a:t>return</a:t>
            </a:r>
            <a:r>
              <a:rPr lang="it-IT" sz="1800" b="1" i="0" u="none" strike="noStrike" baseline="0" dirty="0">
                <a:solidFill>
                  <a:schemeClr val="bg1"/>
                </a:solidFill>
                <a:latin typeface="CourierNewPS-BoldMT"/>
              </a:rPr>
              <a:t> </a:t>
            </a:r>
            <a:r>
              <a:rPr lang="it-IT" sz="1800" b="1" i="0" u="none" strike="noStrike" baseline="0" dirty="0" err="1">
                <a:solidFill>
                  <a:schemeClr val="bg1"/>
                </a:solidFill>
                <a:latin typeface="CourierNewPS-BoldMT"/>
              </a:rPr>
              <a:t>sommaFinoA</a:t>
            </a:r>
            <a:r>
              <a:rPr lang="it-IT" sz="1800" b="1" i="0" u="none" strike="noStrike" baseline="0" dirty="0">
                <a:solidFill>
                  <a:schemeClr val="bg1"/>
                </a:solidFill>
                <a:latin typeface="CourierNewPS-BoldMT"/>
              </a:rPr>
              <a:t>(n-1)+n;</a:t>
            </a:r>
          </a:p>
          <a:p>
            <a:pPr marL="0" indent="0" algn="l">
              <a:buNone/>
            </a:pPr>
            <a:r>
              <a:rPr lang="it-IT" sz="1800" b="1" i="0" u="none" strike="noStrike" baseline="0" dirty="0">
                <a:solidFill>
                  <a:schemeClr val="bg1"/>
                </a:solidFill>
                <a:latin typeface="CourierNewPS-BoldMT"/>
              </a:rPr>
              <a:t>}</a:t>
            </a:r>
            <a:endParaRPr lang="it-IT" dirty="0">
              <a:solidFill>
                <a:schemeClr val="bg1"/>
              </a:solidFill>
            </a:endParaRP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7252FBA-5B97-4933-B4BC-440B73F3BE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0FFEEA0C-1FCD-40E6-A1D4-23BFBD0CE371}" type="datetime1">
              <a:rPr lang="it-IT" smtClean="0"/>
              <a:t>25/02/2021</a:t>
            </a:fld>
            <a:endParaRPr lang="en-US"/>
          </a:p>
        </p:txBody>
      </p:sp>
      <p:sp>
        <p:nvSpPr>
          <p:cNvPr id="5" name="Parentesi graffa aperta 4">
            <a:extLst>
              <a:ext uri="{FF2B5EF4-FFF2-40B4-BE49-F238E27FC236}">
                <a16:creationId xmlns:a16="http://schemas.microsoft.com/office/drawing/2014/main" id="{43829BD3-EFCE-4542-B8E8-41808F93D009}"/>
              </a:ext>
            </a:extLst>
          </p:cNvPr>
          <p:cNvSpPr/>
          <p:nvPr/>
        </p:nvSpPr>
        <p:spPr>
          <a:xfrm>
            <a:off x="1066800" y="2957804"/>
            <a:ext cx="71535" cy="625151"/>
          </a:xfrm>
          <a:prstGeom prst="leftBrac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7278805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E2BB99D-F51D-4D08-9874-B08327EB49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99D3B55-2AEF-4F1E-B96F-C36EEE5752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 algn="l">
              <a:buNone/>
            </a:pPr>
            <a:r>
              <a:rPr lang="it-IT" sz="1800" b="1" i="0" u="none" strike="noStrike" baseline="0" dirty="0">
                <a:solidFill>
                  <a:schemeClr val="bg1"/>
                </a:solidFill>
                <a:latin typeface="CourierNewPS-BoldMT"/>
              </a:rPr>
              <a:t>#include&lt;stdio.h&gt;</a:t>
            </a:r>
          </a:p>
          <a:p>
            <a:pPr marL="0" indent="0" algn="l">
              <a:buNone/>
            </a:pPr>
            <a:r>
              <a:rPr lang="it-IT" sz="1800" b="1" i="0" u="none" strike="noStrike" baseline="0" dirty="0" err="1">
                <a:solidFill>
                  <a:schemeClr val="bg1"/>
                </a:solidFill>
                <a:latin typeface="CourierNewPS-BoldMT"/>
              </a:rPr>
              <a:t>int</a:t>
            </a:r>
            <a:r>
              <a:rPr lang="it-IT" sz="1800" b="1" i="0" u="none" strike="noStrike" baseline="0" dirty="0">
                <a:solidFill>
                  <a:schemeClr val="bg1"/>
                </a:solidFill>
                <a:latin typeface="CourierNewPS-BoldMT"/>
              </a:rPr>
              <a:t> </a:t>
            </a:r>
            <a:r>
              <a:rPr lang="it-IT" sz="1800" b="1" i="0" u="none" strike="noStrike" baseline="0" dirty="0" err="1">
                <a:solidFill>
                  <a:schemeClr val="bg1"/>
                </a:solidFill>
                <a:latin typeface="CourierNewPS-BoldMT"/>
              </a:rPr>
              <a:t>sommaFinoA</a:t>
            </a:r>
            <a:r>
              <a:rPr lang="it-IT" sz="1800" b="1" i="0" u="none" strike="noStrike" baseline="0" dirty="0">
                <a:solidFill>
                  <a:schemeClr val="bg1"/>
                </a:solidFill>
                <a:latin typeface="CourierNewPS-BoldMT"/>
              </a:rPr>
              <a:t>(</a:t>
            </a:r>
            <a:r>
              <a:rPr lang="it-IT" sz="1800" b="1" i="0" u="none" strike="noStrike" baseline="0" dirty="0" err="1">
                <a:solidFill>
                  <a:schemeClr val="bg1"/>
                </a:solidFill>
                <a:latin typeface="CourierNewPS-BoldMT"/>
              </a:rPr>
              <a:t>int</a:t>
            </a:r>
            <a:r>
              <a:rPr lang="it-IT" sz="1800" b="1" i="0" u="none" strike="noStrike" baseline="0" dirty="0">
                <a:solidFill>
                  <a:schemeClr val="bg1"/>
                </a:solidFill>
                <a:latin typeface="CourierNewPS-BoldMT"/>
              </a:rPr>
              <a:t> n);</a:t>
            </a:r>
          </a:p>
          <a:p>
            <a:pPr marL="0" indent="0" algn="l">
              <a:buNone/>
            </a:pPr>
            <a:r>
              <a:rPr lang="it-IT" sz="1800" b="1" i="0" u="none" strike="noStrike" baseline="0" dirty="0" err="1">
                <a:solidFill>
                  <a:schemeClr val="bg1"/>
                </a:solidFill>
                <a:latin typeface="CourierNewPS-BoldMT"/>
              </a:rPr>
              <a:t>main</a:t>
            </a:r>
            <a:r>
              <a:rPr lang="it-IT" sz="1800" b="1" i="0" u="none" strike="noStrike" baseline="0" dirty="0">
                <a:solidFill>
                  <a:schemeClr val="bg1"/>
                </a:solidFill>
                <a:latin typeface="CourierNewPS-BoldMT"/>
              </a:rPr>
              <a:t>()</a:t>
            </a:r>
          </a:p>
          <a:p>
            <a:pPr marL="0" indent="0" algn="l">
              <a:buNone/>
            </a:pPr>
            <a:r>
              <a:rPr lang="it-IT" sz="1800" b="1" i="0" u="none" strike="noStrike" baseline="0" dirty="0">
                <a:solidFill>
                  <a:schemeClr val="bg1"/>
                </a:solidFill>
                <a:latin typeface="CourierNewPS-BoldMT"/>
              </a:rPr>
              <a:t>{ </a:t>
            </a:r>
            <a:r>
              <a:rPr lang="it-IT" sz="1800" b="1" i="0" u="none" strike="noStrike" baseline="0" dirty="0" err="1">
                <a:solidFill>
                  <a:schemeClr val="bg1"/>
                </a:solidFill>
                <a:latin typeface="CourierNewPS-BoldMT"/>
              </a:rPr>
              <a:t>int</a:t>
            </a:r>
            <a:r>
              <a:rPr lang="it-IT" sz="1800" b="1" i="0" u="none" strike="noStrike" baseline="0" dirty="0">
                <a:solidFill>
                  <a:schemeClr val="bg1"/>
                </a:solidFill>
                <a:latin typeface="CourierNewPS-BoldMT"/>
              </a:rPr>
              <a:t> dato;</a:t>
            </a:r>
          </a:p>
          <a:p>
            <a:pPr marL="0" indent="0" algn="l">
              <a:buNone/>
            </a:pPr>
            <a:r>
              <a:rPr lang="it-IT" sz="1800" b="1" i="0" u="none" strike="noStrike" baseline="0" dirty="0">
                <a:solidFill>
                  <a:schemeClr val="bg1"/>
                </a:solidFill>
                <a:latin typeface="CourierNewPS-BoldMT"/>
              </a:rPr>
              <a:t>  </a:t>
            </a:r>
            <a:r>
              <a:rPr lang="it-IT" sz="1800" b="1" i="0" u="none" strike="noStrike" baseline="0" dirty="0" err="1">
                <a:solidFill>
                  <a:schemeClr val="bg1"/>
                </a:solidFill>
                <a:latin typeface="CourierNewPS-BoldMT"/>
              </a:rPr>
              <a:t>printf</a:t>
            </a:r>
            <a:r>
              <a:rPr lang="it-IT" sz="1800" b="1" i="0" u="none" strike="noStrike" baseline="0" dirty="0">
                <a:solidFill>
                  <a:schemeClr val="bg1"/>
                </a:solidFill>
                <a:latin typeface="CourierNewPS-BoldMT"/>
              </a:rPr>
              <a:t>("\</a:t>
            </a:r>
            <a:r>
              <a:rPr lang="it-IT" sz="1800" b="1" i="0" u="none" strike="noStrike" baseline="0" dirty="0" err="1">
                <a:solidFill>
                  <a:schemeClr val="bg1"/>
                </a:solidFill>
                <a:latin typeface="CourierNewPS-BoldMT"/>
              </a:rPr>
              <a:t>ndammi</a:t>
            </a:r>
            <a:r>
              <a:rPr lang="it-IT" sz="1800" b="1" i="0" u="none" strike="noStrike" baseline="0" dirty="0">
                <a:solidFill>
                  <a:schemeClr val="bg1"/>
                </a:solidFill>
                <a:latin typeface="CourierNewPS-BoldMT"/>
              </a:rPr>
              <a:t> un intero positivo: ");</a:t>
            </a:r>
          </a:p>
          <a:p>
            <a:pPr marL="0" indent="0" algn="l">
              <a:buNone/>
            </a:pPr>
            <a:r>
              <a:rPr lang="it-IT" sz="1800" b="1" i="0" u="none" strike="noStrike" baseline="0" dirty="0">
                <a:solidFill>
                  <a:schemeClr val="bg1"/>
                </a:solidFill>
                <a:latin typeface="CourierNewPS-BoldMT"/>
              </a:rPr>
              <a:t>  </a:t>
            </a:r>
            <a:r>
              <a:rPr lang="it-IT" sz="1800" b="1" i="0" u="none" strike="noStrike" baseline="0" dirty="0" err="1">
                <a:solidFill>
                  <a:schemeClr val="bg1"/>
                </a:solidFill>
                <a:latin typeface="CourierNewPS-BoldMT"/>
              </a:rPr>
              <a:t>scanf</a:t>
            </a:r>
            <a:r>
              <a:rPr lang="it-IT" sz="1800" b="1" i="0" u="none" strike="noStrike" baseline="0" dirty="0">
                <a:solidFill>
                  <a:schemeClr val="bg1"/>
                </a:solidFill>
                <a:latin typeface="CourierNewPS-BoldMT"/>
              </a:rPr>
              <a:t>("%d", &amp;dato);</a:t>
            </a:r>
          </a:p>
          <a:p>
            <a:pPr marL="0" indent="0" algn="l">
              <a:buNone/>
            </a:pPr>
            <a:r>
              <a:rPr lang="it-IT" sz="1800" b="1" i="0" u="none" strike="noStrike" baseline="0" dirty="0">
                <a:solidFill>
                  <a:schemeClr val="bg1"/>
                </a:solidFill>
                <a:latin typeface="CourierNewPS-BoldMT"/>
              </a:rPr>
              <a:t>  </a:t>
            </a:r>
            <a:r>
              <a:rPr lang="it-IT" sz="1800" b="1" i="0" u="none" strike="noStrike" baseline="0" dirty="0" err="1">
                <a:solidFill>
                  <a:schemeClr val="bg1"/>
                </a:solidFill>
                <a:latin typeface="CourierNewPS-BoldMT"/>
              </a:rPr>
              <a:t>if</a:t>
            </a:r>
            <a:r>
              <a:rPr lang="it-IT" sz="1800" b="1" i="0" u="none" strike="noStrike" baseline="0" dirty="0">
                <a:solidFill>
                  <a:schemeClr val="bg1"/>
                </a:solidFill>
                <a:latin typeface="CourierNewPS-BoldMT"/>
              </a:rPr>
              <a:t> (dato&gt;0)</a:t>
            </a:r>
          </a:p>
          <a:p>
            <a:pPr marL="0" indent="0" algn="l">
              <a:buNone/>
            </a:pPr>
            <a:r>
              <a:rPr lang="it-IT" sz="1800" b="1" i="0" u="none" strike="noStrike" baseline="0" dirty="0">
                <a:solidFill>
                  <a:schemeClr val="bg1"/>
                </a:solidFill>
                <a:latin typeface="CourierNewPS-BoldMT"/>
              </a:rPr>
              <a:t>    </a:t>
            </a:r>
            <a:r>
              <a:rPr lang="it-IT" sz="1800" b="1" i="0" u="none" strike="noStrike" baseline="0" dirty="0" err="1">
                <a:solidFill>
                  <a:schemeClr val="bg1"/>
                </a:solidFill>
                <a:latin typeface="CourierNewPS-BoldMT"/>
              </a:rPr>
              <a:t>printf</a:t>
            </a:r>
            <a:r>
              <a:rPr lang="it-IT" sz="1800" b="1" i="0" u="none" strike="noStrike" baseline="0" dirty="0">
                <a:solidFill>
                  <a:schemeClr val="bg1"/>
                </a:solidFill>
                <a:latin typeface="CourierNewPS-BoldMT"/>
              </a:rPr>
              <a:t>("\</a:t>
            </a:r>
            <a:r>
              <a:rPr lang="it-IT" sz="1800" b="1" i="0" u="none" strike="noStrike" baseline="0" dirty="0" err="1">
                <a:solidFill>
                  <a:schemeClr val="bg1"/>
                </a:solidFill>
                <a:latin typeface="CourierNewPS-BoldMT"/>
              </a:rPr>
              <a:t>nRisultato</a:t>
            </a:r>
            <a:r>
              <a:rPr lang="it-IT" sz="1800" b="1" i="0" u="none" strike="noStrike" baseline="0" dirty="0">
                <a:solidFill>
                  <a:schemeClr val="bg1"/>
                </a:solidFill>
                <a:latin typeface="CourierNewPS-BoldMT"/>
              </a:rPr>
              <a:t>: %d", </a:t>
            </a:r>
            <a:r>
              <a:rPr lang="it-IT" sz="1800" b="1" i="0" u="none" strike="noStrike" baseline="0" dirty="0" err="1">
                <a:solidFill>
                  <a:schemeClr val="bg1"/>
                </a:solidFill>
                <a:latin typeface="CourierNewPS-BoldMT"/>
              </a:rPr>
              <a:t>sommaFinoA</a:t>
            </a:r>
            <a:r>
              <a:rPr lang="it-IT" sz="1800" b="1" i="0" u="none" strike="noStrike" baseline="0" dirty="0">
                <a:solidFill>
                  <a:schemeClr val="bg1"/>
                </a:solidFill>
                <a:latin typeface="CourierNewPS-BoldMT"/>
              </a:rPr>
              <a:t>(dato));</a:t>
            </a:r>
          </a:p>
          <a:p>
            <a:pPr marL="0" indent="0" algn="l">
              <a:buNone/>
            </a:pPr>
            <a:r>
              <a:rPr lang="it-IT" sz="1800" b="1" i="0" u="none" strike="noStrike" baseline="0" dirty="0">
                <a:solidFill>
                  <a:schemeClr val="bg1"/>
                </a:solidFill>
                <a:latin typeface="CourierNewPS-BoldMT"/>
              </a:rPr>
              <a:t>  else </a:t>
            </a:r>
            <a:r>
              <a:rPr lang="it-IT" sz="1800" b="1" i="0" u="none" strike="noStrike" baseline="0" dirty="0" err="1">
                <a:solidFill>
                  <a:schemeClr val="bg1"/>
                </a:solidFill>
                <a:latin typeface="CourierNewPS-BoldMT"/>
              </a:rPr>
              <a:t>printf</a:t>
            </a:r>
            <a:r>
              <a:rPr lang="it-IT" sz="1800" b="1" i="0" u="none" strike="noStrike" baseline="0" dirty="0">
                <a:solidFill>
                  <a:schemeClr val="bg1"/>
                </a:solidFill>
                <a:latin typeface="CourierNewPS-BoldMT"/>
              </a:rPr>
              <a:t>("ERRORE!");</a:t>
            </a:r>
          </a:p>
          <a:p>
            <a:pPr marL="0" indent="0" algn="l">
              <a:buNone/>
            </a:pPr>
            <a:r>
              <a:rPr lang="it-IT" sz="1800" b="1" i="0" u="none" strike="noStrike" baseline="0" dirty="0">
                <a:solidFill>
                  <a:schemeClr val="bg1"/>
                </a:solidFill>
                <a:latin typeface="CourierNewPS-BoldMT"/>
              </a:rPr>
              <a:t>}</a:t>
            </a:r>
          </a:p>
          <a:p>
            <a:pPr marL="0" indent="0" algn="l">
              <a:buNone/>
            </a:pPr>
            <a:r>
              <a:rPr lang="it-IT" sz="1800" b="1" i="0" u="none" strike="noStrike" baseline="0" dirty="0" err="1">
                <a:solidFill>
                  <a:schemeClr val="bg1"/>
                </a:solidFill>
                <a:latin typeface="CourierNewPS-BoldMT"/>
              </a:rPr>
              <a:t>int</a:t>
            </a:r>
            <a:r>
              <a:rPr lang="it-IT" sz="1800" b="1" i="0" u="none" strike="noStrike" baseline="0" dirty="0">
                <a:solidFill>
                  <a:schemeClr val="bg1"/>
                </a:solidFill>
                <a:latin typeface="CourierNewPS-BoldMT"/>
              </a:rPr>
              <a:t> </a:t>
            </a:r>
            <a:r>
              <a:rPr lang="it-IT" sz="1800" b="1" i="0" u="none" strike="noStrike" baseline="0" dirty="0" err="1">
                <a:solidFill>
                  <a:schemeClr val="bg1"/>
                </a:solidFill>
                <a:latin typeface="CourierNewPS-BoldMT"/>
              </a:rPr>
              <a:t>sommaFinoA</a:t>
            </a:r>
            <a:r>
              <a:rPr lang="it-IT" sz="1800" b="1" i="0" u="none" strike="noStrike" baseline="0" dirty="0">
                <a:solidFill>
                  <a:schemeClr val="bg1"/>
                </a:solidFill>
                <a:latin typeface="CourierNewPS-BoldMT"/>
              </a:rPr>
              <a:t>(</a:t>
            </a:r>
            <a:r>
              <a:rPr lang="it-IT" sz="1800" b="1" i="0" u="none" strike="noStrike" baseline="0" dirty="0" err="1">
                <a:solidFill>
                  <a:schemeClr val="bg1"/>
                </a:solidFill>
                <a:latin typeface="CourierNewPS-BoldMT"/>
              </a:rPr>
              <a:t>int</a:t>
            </a:r>
            <a:r>
              <a:rPr lang="it-IT" sz="1800" b="1" i="0" u="none" strike="noStrike" baseline="0" dirty="0">
                <a:solidFill>
                  <a:schemeClr val="bg1"/>
                </a:solidFill>
                <a:latin typeface="CourierNewPS-BoldMT"/>
              </a:rPr>
              <a:t> n)</a:t>
            </a:r>
          </a:p>
          <a:p>
            <a:pPr marL="0" indent="0" algn="l">
              <a:buNone/>
            </a:pPr>
            <a:r>
              <a:rPr lang="en-US" sz="1800" b="1" i="0" u="none" strike="noStrike" baseline="0" dirty="0">
                <a:solidFill>
                  <a:schemeClr val="bg1"/>
                </a:solidFill>
                <a:latin typeface="CourierNewPS-BoldMT"/>
              </a:rPr>
              <a:t>{ if (n==1) return 1;</a:t>
            </a:r>
          </a:p>
          <a:p>
            <a:pPr marL="0" indent="0" algn="l">
              <a:buNone/>
            </a:pPr>
            <a:r>
              <a:rPr lang="pt-BR" sz="1800" b="1" i="0" u="none" strike="noStrike" baseline="0" dirty="0">
                <a:solidFill>
                  <a:schemeClr val="bg1"/>
                </a:solidFill>
                <a:latin typeface="CourierNewPS-BoldMT"/>
              </a:rPr>
              <a:t>  else return sommaFinoA(n-1)+n;</a:t>
            </a:r>
          </a:p>
          <a:p>
            <a:pPr marL="0" indent="0" algn="l">
              <a:buNone/>
            </a:pPr>
            <a:r>
              <a:rPr lang="it-IT" sz="1800" b="1" i="0" u="none" strike="noStrike" baseline="0" dirty="0">
                <a:solidFill>
                  <a:schemeClr val="bg1"/>
                </a:solidFill>
                <a:latin typeface="CourierNewPS-BoldMT"/>
              </a:rPr>
              <a:t>}</a:t>
            </a:r>
          </a:p>
          <a:p>
            <a:pPr>
              <a:lnSpc>
                <a:spcPct val="130000"/>
              </a:lnSpc>
            </a:pPr>
            <a:r>
              <a:rPr lang="it-IT" sz="2700" dirty="0"/>
              <a:t>Esercizio: seguire l'evoluzione dello stack nel caso in cui dato=4.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F9AE0C5-23CD-4CAE-8F4F-647DFFDD6C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0FFEEA0C-1FCD-40E6-A1D4-23BFBD0CE371}" type="datetime1">
              <a:rPr lang="it-IT" smtClean="0"/>
              <a:t>25/02/2021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5368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0D27966-8870-4A81-8336-E7E182C29B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Calcolo iterativo del fattoriale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C4BD3EC-D48A-40E0-8350-91441F03E3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Il fattoriale può essere anche calcolato mediante un </a:t>
            </a:r>
            <a:r>
              <a:rPr lang="it-IT" dirty="0" err="1"/>
              <a:t>algortimo</a:t>
            </a:r>
            <a:r>
              <a:rPr lang="it-IT" dirty="0"/>
              <a:t> iterativo</a:t>
            </a:r>
          </a:p>
          <a:p>
            <a:endParaRPr lang="it-IT" dirty="0"/>
          </a:p>
          <a:p>
            <a:pPr marL="0" indent="0" algn="l">
              <a:buNone/>
            </a:pPr>
            <a:r>
              <a:rPr lang="it-IT" sz="1800" b="1" i="0" u="none" strike="noStrike" baseline="0" dirty="0" err="1">
                <a:solidFill>
                  <a:schemeClr val="bg1"/>
                </a:solidFill>
                <a:latin typeface="CourierNewPS-BoldMT"/>
              </a:rPr>
              <a:t>int</a:t>
            </a:r>
            <a:r>
              <a:rPr lang="it-IT" sz="1800" b="1" i="0" u="none" strike="noStrike" baseline="0" dirty="0">
                <a:solidFill>
                  <a:schemeClr val="bg1"/>
                </a:solidFill>
                <a:latin typeface="CourierNewPS-BoldMT"/>
              </a:rPr>
              <a:t> </a:t>
            </a:r>
            <a:r>
              <a:rPr lang="it-IT" sz="1800" b="1" i="0" u="none" strike="noStrike" baseline="0" dirty="0" err="1">
                <a:solidFill>
                  <a:schemeClr val="bg1"/>
                </a:solidFill>
                <a:latin typeface="CourierNewPS-BoldMT"/>
              </a:rPr>
              <a:t>fact</a:t>
            </a:r>
            <a:r>
              <a:rPr lang="it-IT" sz="1800" b="1" i="0" u="none" strike="noStrike" baseline="0" dirty="0">
                <a:solidFill>
                  <a:schemeClr val="bg1"/>
                </a:solidFill>
                <a:latin typeface="CourierNewPS-BoldMT"/>
              </a:rPr>
              <a:t>(</a:t>
            </a:r>
            <a:r>
              <a:rPr lang="it-IT" sz="1800" b="1" i="0" u="none" strike="noStrike" baseline="0" dirty="0" err="1">
                <a:solidFill>
                  <a:schemeClr val="bg1"/>
                </a:solidFill>
                <a:latin typeface="CourierNewPS-BoldMT"/>
              </a:rPr>
              <a:t>int</a:t>
            </a:r>
            <a:r>
              <a:rPr lang="it-IT" sz="1800" b="1" i="0" u="none" strike="noStrike" baseline="0" dirty="0">
                <a:solidFill>
                  <a:schemeClr val="bg1"/>
                </a:solidFill>
                <a:latin typeface="CourierNewPS-BoldMT"/>
              </a:rPr>
              <a:t> n){</a:t>
            </a:r>
          </a:p>
          <a:p>
            <a:pPr marL="0" indent="0" algn="l">
              <a:buNone/>
            </a:pPr>
            <a:r>
              <a:rPr lang="it-IT" sz="1800" b="1" i="0" u="none" strike="noStrike" baseline="0" dirty="0">
                <a:solidFill>
                  <a:schemeClr val="bg1"/>
                </a:solidFill>
                <a:latin typeface="CourierNewPS-BoldMT"/>
              </a:rPr>
              <a:t>  </a:t>
            </a:r>
            <a:r>
              <a:rPr lang="it-IT" sz="1800" b="1" i="0" u="none" strike="noStrike" baseline="0" dirty="0" err="1">
                <a:solidFill>
                  <a:schemeClr val="bg1"/>
                </a:solidFill>
                <a:latin typeface="CourierNewPS-BoldMT"/>
              </a:rPr>
              <a:t>int</a:t>
            </a:r>
            <a:r>
              <a:rPr lang="it-IT" sz="1800" b="1" i="0" u="none" strike="noStrike" baseline="0" dirty="0">
                <a:solidFill>
                  <a:schemeClr val="bg1"/>
                </a:solidFill>
                <a:latin typeface="CourierNewPS-BoldMT"/>
              </a:rPr>
              <a:t> i;</a:t>
            </a:r>
          </a:p>
          <a:p>
            <a:pPr marL="0" indent="0" algn="l">
              <a:buNone/>
            </a:pPr>
            <a:r>
              <a:rPr lang="it-IT" sz="1800" b="1" i="0" u="none" strike="noStrike" baseline="0" dirty="0">
                <a:solidFill>
                  <a:schemeClr val="bg1"/>
                </a:solidFill>
                <a:latin typeface="CourierNewPS-BoldMT"/>
              </a:rPr>
              <a:t>  </a:t>
            </a:r>
            <a:r>
              <a:rPr lang="it-IT" sz="1800" b="1" i="0" u="none" strike="noStrike" baseline="0" dirty="0" err="1">
                <a:solidFill>
                  <a:schemeClr val="bg1"/>
                </a:solidFill>
                <a:latin typeface="CourierNewPS-BoldMT"/>
              </a:rPr>
              <a:t>int</a:t>
            </a:r>
            <a:r>
              <a:rPr lang="it-IT" sz="1800" b="1" i="0" u="none" strike="noStrike" baseline="0" dirty="0">
                <a:solidFill>
                  <a:schemeClr val="bg1"/>
                </a:solidFill>
                <a:latin typeface="CourierNewPS-BoldMT"/>
              </a:rPr>
              <a:t> F=1; /*inizializzazione del fattoriale*/</a:t>
            </a:r>
          </a:p>
          <a:p>
            <a:pPr marL="0" indent="0" algn="l">
              <a:buNone/>
            </a:pPr>
            <a:r>
              <a:rPr lang="nn-NO" sz="1800" b="1" i="0" u="none" strike="noStrike" baseline="0" dirty="0">
                <a:solidFill>
                  <a:schemeClr val="bg1"/>
                </a:solidFill>
                <a:latin typeface="CourierNewPS-BoldMT"/>
              </a:rPr>
              <a:t>  for (i=2;i &lt;= n; i++)</a:t>
            </a:r>
          </a:p>
          <a:p>
            <a:pPr marL="0" indent="0" algn="l">
              <a:buNone/>
            </a:pPr>
            <a:r>
              <a:rPr lang="it-IT" sz="1800" b="1" i="0" u="none" strike="noStrike" baseline="0" dirty="0">
                <a:solidFill>
                  <a:schemeClr val="bg1"/>
                </a:solidFill>
                <a:latin typeface="CourierNewPS-BoldMT"/>
              </a:rPr>
              <a:t>   F=F*i;</a:t>
            </a:r>
          </a:p>
          <a:p>
            <a:pPr marL="0" indent="0" algn="l">
              <a:buNone/>
            </a:pPr>
            <a:r>
              <a:rPr lang="it-IT" sz="1800" b="1" i="0" u="none" strike="noStrike" baseline="0" dirty="0">
                <a:solidFill>
                  <a:schemeClr val="bg1"/>
                </a:solidFill>
                <a:latin typeface="CourierNewPS-BoldMT"/>
              </a:rPr>
              <a:t>  </a:t>
            </a:r>
            <a:r>
              <a:rPr lang="it-IT" sz="1800" b="1" i="0" u="none" strike="noStrike" baseline="0" dirty="0" err="1">
                <a:solidFill>
                  <a:schemeClr val="bg1"/>
                </a:solidFill>
                <a:latin typeface="CourierNewPS-BoldMT"/>
              </a:rPr>
              <a:t>return</a:t>
            </a:r>
            <a:r>
              <a:rPr lang="it-IT" sz="1800" b="1" i="0" u="none" strike="noStrike" baseline="0" dirty="0">
                <a:solidFill>
                  <a:schemeClr val="bg1"/>
                </a:solidFill>
                <a:latin typeface="CourierNewPS-BoldMT"/>
              </a:rPr>
              <a:t> F;</a:t>
            </a:r>
          </a:p>
          <a:p>
            <a:pPr marL="0" indent="0" algn="l">
              <a:buNone/>
            </a:pPr>
            <a:r>
              <a:rPr lang="it-IT" sz="1800" b="1" i="0" u="none" strike="noStrike" baseline="0" dirty="0">
                <a:solidFill>
                  <a:schemeClr val="bg1"/>
                </a:solidFill>
                <a:latin typeface="CourierNewPS-BoldMT"/>
              </a:rPr>
              <a:t>}</a:t>
            </a:r>
            <a:endParaRPr lang="it-IT" dirty="0">
              <a:solidFill>
                <a:schemeClr val="bg1"/>
              </a:solidFill>
            </a:endParaRP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257C041-20BE-4A41-A1D7-4F159921CF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0FFEEA0C-1FCD-40E6-A1D4-23BFBD0CE371}" type="datetime1">
              <a:rPr lang="it-IT" smtClean="0"/>
              <a:t>25/02/2021</a:t>
            </a:fld>
            <a:endParaRPr lang="en-US"/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2A6D6F78-994C-4D8E-B43A-51AEFD5D5924}"/>
              </a:ext>
            </a:extLst>
          </p:cNvPr>
          <p:cNvSpPr txBox="1"/>
          <p:nvPr/>
        </p:nvSpPr>
        <p:spPr>
          <a:xfrm>
            <a:off x="8118597" y="3429000"/>
            <a:ext cx="263026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>
                <a:solidFill>
                  <a:schemeClr val="bg1"/>
                </a:solidFill>
              </a:rPr>
              <a:t>DIFFERENZA CON LA</a:t>
            </a:r>
          </a:p>
          <a:p>
            <a:r>
              <a:rPr lang="it-IT" sz="1200">
                <a:solidFill>
                  <a:schemeClr val="bg1"/>
                </a:solidFill>
              </a:rPr>
              <a:t>VERSIONE RICORSIVA: ad</a:t>
            </a:r>
          </a:p>
          <a:p>
            <a:r>
              <a:rPr lang="it-IT" sz="1200">
                <a:solidFill>
                  <a:schemeClr val="bg1"/>
                </a:solidFill>
              </a:rPr>
              <a:t>ogni passo viene</a:t>
            </a:r>
          </a:p>
          <a:p>
            <a:r>
              <a:rPr lang="it-IT" sz="1200">
                <a:solidFill>
                  <a:schemeClr val="bg1"/>
                </a:solidFill>
              </a:rPr>
              <a:t>accumulato un risultato</a:t>
            </a:r>
          </a:p>
          <a:p>
            <a:r>
              <a:rPr lang="it-IT" sz="1200">
                <a:solidFill>
                  <a:schemeClr val="bg1"/>
                </a:solidFill>
              </a:rPr>
              <a:t>intermedio</a:t>
            </a:r>
            <a:endParaRPr lang="it-IT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783091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F7ABC5B-0F49-4FA4-92BC-3DC1DD982F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FF7CF52-9761-4381-B755-07451F2B78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l">
              <a:buNone/>
            </a:pPr>
            <a:r>
              <a:rPr lang="it-IT" sz="1800" b="1" i="0" u="none" strike="noStrike" baseline="0" dirty="0" err="1">
                <a:solidFill>
                  <a:schemeClr val="bg1"/>
                </a:solidFill>
                <a:latin typeface="CourierNewPS-BoldMT"/>
              </a:rPr>
              <a:t>int</a:t>
            </a:r>
            <a:r>
              <a:rPr lang="it-IT" sz="1800" b="1" i="0" u="none" strike="noStrike" baseline="0" dirty="0">
                <a:solidFill>
                  <a:schemeClr val="bg1"/>
                </a:solidFill>
                <a:latin typeface="CourierNewPS-BoldMT"/>
              </a:rPr>
              <a:t> </a:t>
            </a:r>
            <a:r>
              <a:rPr lang="it-IT" sz="1800" b="1" i="0" u="none" strike="noStrike" baseline="0" dirty="0" err="1">
                <a:solidFill>
                  <a:schemeClr val="bg1"/>
                </a:solidFill>
                <a:latin typeface="CourierNewPS-BoldMT"/>
              </a:rPr>
              <a:t>fact</a:t>
            </a:r>
            <a:r>
              <a:rPr lang="it-IT" sz="1800" b="1" i="0" u="none" strike="noStrike" baseline="0" dirty="0">
                <a:solidFill>
                  <a:schemeClr val="bg1"/>
                </a:solidFill>
                <a:latin typeface="CourierNewPS-BoldMT"/>
              </a:rPr>
              <a:t>(</a:t>
            </a:r>
            <a:r>
              <a:rPr lang="it-IT" sz="1800" b="1" i="0" u="none" strike="noStrike" baseline="0" dirty="0" err="1">
                <a:solidFill>
                  <a:schemeClr val="bg1"/>
                </a:solidFill>
                <a:latin typeface="CourierNewPS-BoldMT"/>
              </a:rPr>
              <a:t>int</a:t>
            </a:r>
            <a:r>
              <a:rPr lang="it-IT" sz="1800" b="1" i="0" u="none" strike="noStrike" baseline="0" dirty="0">
                <a:solidFill>
                  <a:schemeClr val="bg1"/>
                </a:solidFill>
                <a:latin typeface="CourierNewPS-BoldMT"/>
              </a:rPr>
              <a:t> n){</a:t>
            </a:r>
          </a:p>
          <a:p>
            <a:pPr marL="0" indent="0" algn="l">
              <a:buNone/>
            </a:pPr>
            <a:r>
              <a:rPr lang="it-IT" sz="1800" b="1" i="0" u="none" strike="noStrike" baseline="0" dirty="0">
                <a:solidFill>
                  <a:schemeClr val="bg1"/>
                </a:solidFill>
                <a:latin typeface="CourierNewPS-BoldMT"/>
              </a:rPr>
              <a:t>  </a:t>
            </a:r>
            <a:r>
              <a:rPr lang="it-IT" sz="1800" b="1" i="0" u="none" strike="noStrike" baseline="0" dirty="0" err="1">
                <a:solidFill>
                  <a:schemeClr val="bg1"/>
                </a:solidFill>
                <a:latin typeface="CourierNewPS-BoldMT"/>
              </a:rPr>
              <a:t>int</a:t>
            </a:r>
            <a:r>
              <a:rPr lang="it-IT" sz="1800" b="1" i="0" u="none" strike="noStrike" baseline="0" dirty="0">
                <a:solidFill>
                  <a:schemeClr val="bg1"/>
                </a:solidFill>
                <a:latin typeface="CourierNewPS-BoldMT"/>
              </a:rPr>
              <a:t> i;</a:t>
            </a:r>
          </a:p>
          <a:p>
            <a:pPr marL="0" indent="0" algn="l">
              <a:buNone/>
            </a:pPr>
            <a:r>
              <a:rPr lang="it-IT" sz="1800" b="1" i="0" u="none" strike="noStrike" baseline="0" dirty="0">
                <a:solidFill>
                  <a:schemeClr val="bg1"/>
                </a:solidFill>
                <a:latin typeface="CourierNewPS-BoldMT"/>
              </a:rPr>
              <a:t>  </a:t>
            </a:r>
            <a:r>
              <a:rPr lang="it-IT" sz="1800" b="1" i="0" u="none" strike="noStrike" baseline="0" dirty="0" err="1">
                <a:solidFill>
                  <a:schemeClr val="bg1"/>
                </a:solidFill>
                <a:latin typeface="CourierNewPS-BoldMT"/>
              </a:rPr>
              <a:t>int</a:t>
            </a:r>
            <a:r>
              <a:rPr lang="it-IT" sz="1800" b="1" i="0" u="none" strike="noStrike" baseline="0" dirty="0">
                <a:solidFill>
                  <a:schemeClr val="bg1"/>
                </a:solidFill>
                <a:latin typeface="CourierNewPS-BoldMT"/>
              </a:rPr>
              <a:t> F=1; /*inizializzazione del fattoriale*/</a:t>
            </a:r>
          </a:p>
          <a:p>
            <a:pPr marL="0" indent="0" algn="l">
              <a:buNone/>
            </a:pPr>
            <a:r>
              <a:rPr lang="nn-NO" sz="1800" b="1" i="0" u="none" strike="noStrike" baseline="0" dirty="0">
                <a:solidFill>
                  <a:schemeClr val="bg1"/>
                </a:solidFill>
                <a:latin typeface="CourierNewPS-BoldMT"/>
              </a:rPr>
              <a:t>  for (i=2;i &lt;= n; i++)</a:t>
            </a:r>
          </a:p>
          <a:p>
            <a:pPr marL="0" indent="0" algn="l">
              <a:buNone/>
            </a:pPr>
            <a:r>
              <a:rPr lang="it-IT" sz="1800" b="1" i="0" u="none" strike="noStrike" baseline="0" dirty="0">
                <a:solidFill>
                  <a:schemeClr val="bg1"/>
                </a:solidFill>
                <a:latin typeface="CourierNewPS-BoldMT"/>
              </a:rPr>
              <a:t>   F=F*i;</a:t>
            </a:r>
          </a:p>
          <a:p>
            <a:pPr marL="0" indent="0" algn="l">
              <a:buNone/>
            </a:pPr>
            <a:r>
              <a:rPr lang="it-IT" sz="1800" b="1" i="0" u="none" strike="noStrike" baseline="0" dirty="0">
                <a:solidFill>
                  <a:schemeClr val="bg1"/>
                </a:solidFill>
                <a:latin typeface="CourierNewPS-BoldMT"/>
              </a:rPr>
              <a:t>  </a:t>
            </a:r>
            <a:r>
              <a:rPr lang="it-IT" sz="1800" b="1" i="0" u="none" strike="noStrike" baseline="0" dirty="0" err="1">
                <a:solidFill>
                  <a:schemeClr val="bg1"/>
                </a:solidFill>
                <a:latin typeface="CourierNewPS-BoldMT"/>
              </a:rPr>
              <a:t>return</a:t>
            </a:r>
            <a:r>
              <a:rPr lang="it-IT" sz="1800" b="1" i="0" u="none" strike="noStrike" baseline="0" dirty="0">
                <a:solidFill>
                  <a:schemeClr val="bg1"/>
                </a:solidFill>
                <a:latin typeface="CourierNewPS-BoldMT"/>
              </a:rPr>
              <a:t> F;</a:t>
            </a:r>
          </a:p>
          <a:p>
            <a:pPr marL="0" indent="0" algn="l">
              <a:buNone/>
            </a:pPr>
            <a:r>
              <a:rPr lang="it-IT" sz="1800" b="1" i="0" u="none" strike="noStrike" baseline="0" dirty="0">
                <a:solidFill>
                  <a:schemeClr val="bg1"/>
                </a:solidFill>
                <a:latin typeface="CourierNewPS-BoldMT"/>
              </a:rPr>
              <a:t>}</a:t>
            </a:r>
          </a:p>
          <a:p>
            <a:pPr marL="0" indent="0" algn="l">
              <a:buNone/>
            </a:pPr>
            <a:r>
              <a:rPr lang="it-IT" sz="1800" dirty="0">
                <a:solidFill>
                  <a:schemeClr val="bg1"/>
                </a:solidFill>
                <a:latin typeface="Avenir Next LT Pro" panose="020B0504020202020204" pitchFamily="34" charset="0"/>
              </a:rPr>
              <a:t>La variabile F accumula risultati intermedi: se n=3 inizialmente F=1 poi al primo ciclo for i=2 F assume il valore 2. Infine all’ultimo ciclo for i=3 F assume il valore 6. </a:t>
            </a:r>
          </a:p>
          <a:p>
            <a:pPr marL="0" indent="0" algn="l">
              <a:buNone/>
            </a:pPr>
            <a:r>
              <a:rPr lang="it-IT" sz="1800" dirty="0">
                <a:solidFill>
                  <a:schemeClr val="bg1"/>
                </a:solidFill>
                <a:latin typeface="Avenir Next LT Pro" panose="020B0504020202020204" pitchFamily="34" charset="0"/>
              </a:rPr>
              <a:t>Al primo passo F accumula il fattoriale di 1</a:t>
            </a:r>
          </a:p>
          <a:p>
            <a:pPr marL="0" indent="0" algn="l">
              <a:buNone/>
            </a:pPr>
            <a:r>
              <a:rPr lang="it-IT" sz="1800" dirty="0">
                <a:solidFill>
                  <a:schemeClr val="bg1"/>
                </a:solidFill>
                <a:latin typeface="Avenir Next LT Pro" panose="020B0504020202020204" pitchFamily="34" charset="0"/>
              </a:rPr>
              <a:t>Al secondo passo F accumula il fattoriale di 2</a:t>
            </a:r>
          </a:p>
          <a:p>
            <a:pPr marL="0" indent="0" algn="l">
              <a:buNone/>
            </a:pPr>
            <a:r>
              <a:rPr lang="it-IT" sz="1800" dirty="0">
                <a:solidFill>
                  <a:schemeClr val="bg1"/>
                </a:solidFill>
                <a:latin typeface="Avenir Next LT Pro" panose="020B0504020202020204" pitchFamily="34" charset="0"/>
              </a:rPr>
              <a:t>All’i-imo passo F accumula il fattoriale di i</a:t>
            </a:r>
          </a:p>
          <a:p>
            <a:pPr marL="0" indent="0" algn="l">
              <a:buNone/>
            </a:pPr>
            <a:endParaRPr lang="it-IT" dirty="0">
              <a:solidFill>
                <a:schemeClr val="bg1"/>
              </a:solidFill>
            </a:endParaRP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CAD83E5-B69E-41E7-8A96-2DB1151978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0FFEEA0C-1FCD-40E6-A1D4-23BFBD0CE371}" type="datetime1">
              <a:rPr lang="it-IT" smtClean="0"/>
              <a:t>25/02/2021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2663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8CBAE3A-48E7-4C7E-BCDA-458708F1F5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Processo computazionale iterativo	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EAFA405-DA80-4504-8FE9-72A668D34B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Nell’esempio precedente il risultato viene sintetizzato in avanti</a:t>
            </a:r>
          </a:p>
          <a:p>
            <a:r>
              <a:rPr lang="it-IT" dirty="0"/>
              <a:t>L’esecuzione di un algoritmo di calcolo che computi in avanti per accumulo è un processo computazionale iterativo.</a:t>
            </a:r>
          </a:p>
          <a:p>
            <a:r>
              <a:rPr lang="it-IT" dirty="0"/>
              <a:t>La caratteristica fondamentale di un processo computazionale iterativo  che a ogni passo è disponibile un risultato parziale</a:t>
            </a:r>
          </a:p>
          <a:p>
            <a:pPr lvl="1"/>
            <a:r>
              <a:rPr lang="it-IT" dirty="0"/>
              <a:t>Dopo k passi si ha a disposizione il risultato parziale relativo al caso k</a:t>
            </a:r>
          </a:p>
          <a:p>
            <a:pPr lvl="1"/>
            <a:r>
              <a:rPr lang="it-IT" dirty="0"/>
              <a:t>Questo non è vero nei processi computazionali ricorsivi, in cui nulla è disponibile finché non si è giunti fino al caso elementare.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373559A-A47C-41A4-94E0-1DEEB889CF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0FFEEA0C-1FCD-40E6-A1D4-23BFBD0CE371}" type="datetime1">
              <a:rPr lang="it-IT" smtClean="0"/>
              <a:t>25/02/2021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00702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0B87C1E-0296-49DB-BF42-5841373C9D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5553205-2F94-4A3D-AFDE-D4908A6F7A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Scrivere una funzione ricorsiva </a:t>
            </a:r>
            <a:r>
              <a:rPr lang="it-IT" dirty="0" err="1"/>
              <a:t>print_rev</a:t>
            </a:r>
            <a:r>
              <a:rPr lang="it-IT" dirty="0"/>
              <a:t> che, data una sequenza di caratteri (terminata dal carattere '.’) stampi i caratteri della sequenza in ordine inverso. La funzione non deve utilizzare stringhe.</a:t>
            </a:r>
          </a:p>
          <a:p>
            <a:endParaRPr lang="it-IT" dirty="0"/>
          </a:p>
          <a:p>
            <a:r>
              <a:rPr lang="it-IT" dirty="0"/>
              <a:t>Esempio:</a:t>
            </a:r>
          </a:p>
          <a:p>
            <a:endParaRPr lang="it-IT" dirty="0"/>
          </a:p>
          <a:p>
            <a:endParaRPr lang="it-IT" dirty="0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F04DFB5-CDFA-40DC-9EFE-8D73092EBA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0FFEEA0C-1FCD-40E6-A1D4-23BFBD0CE371}" type="datetime1">
              <a:rPr lang="it-IT" smtClean="0"/>
              <a:t>25/02/2021</a:t>
            </a:fld>
            <a:endParaRPr lang="en-US"/>
          </a:p>
        </p:txBody>
      </p:sp>
      <p:sp>
        <p:nvSpPr>
          <p:cNvPr id="5" name="Rettangolo con angoli arrotondati 4">
            <a:extLst>
              <a:ext uri="{FF2B5EF4-FFF2-40B4-BE49-F238E27FC236}">
                <a16:creationId xmlns:a16="http://schemas.microsoft.com/office/drawing/2014/main" id="{669E3795-8686-42DE-9111-194613D3525F}"/>
              </a:ext>
            </a:extLst>
          </p:cNvPr>
          <p:cNvSpPr/>
          <p:nvPr/>
        </p:nvSpPr>
        <p:spPr>
          <a:xfrm>
            <a:off x="4348065" y="3872204"/>
            <a:ext cx="2481943" cy="7371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Funzione </a:t>
            </a:r>
            <a:r>
              <a:rPr lang="it-IT" dirty="0" err="1"/>
              <a:t>print_rev</a:t>
            </a:r>
            <a:endParaRPr lang="it-IT" dirty="0"/>
          </a:p>
        </p:txBody>
      </p:sp>
      <p:sp>
        <p:nvSpPr>
          <p:cNvPr id="6" name="Freccia a destra 5">
            <a:extLst>
              <a:ext uri="{FF2B5EF4-FFF2-40B4-BE49-F238E27FC236}">
                <a16:creationId xmlns:a16="http://schemas.microsoft.com/office/drawing/2014/main" id="{E2FBDB57-6087-4272-AC2A-98B6758BC0D9}"/>
              </a:ext>
            </a:extLst>
          </p:cNvPr>
          <p:cNvSpPr/>
          <p:nvPr/>
        </p:nvSpPr>
        <p:spPr>
          <a:xfrm>
            <a:off x="3172408" y="4161453"/>
            <a:ext cx="1091682" cy="251927"/>
          </a:xfrm>
          <a:prstGeom prst="rightArrow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Freccia a destra 6">
            <a:extLst>
              <a:ext uri="{FF2B5EF4-FFF2-40B4-BE49-F238E27FC236}">
                <a16:creationId xmlns:a16="http://schemas.microsoft.com/office/drawing/2014/main" id="{E40E7DF4-8BDB-495C-BF3F-90DE34D55B37}"/>
              </a:ext>
            </a:extLst>
          </p:cNvPr>
          <p:cNvSpPr/>
          <p:nvPr/>
        </p:nvSpPr>
        <p:spPr>
          <a:xfrm>
            <a:off x="6913983" y="4114799"/>
            <a:ext cx="1091682" cy="251927"/>
          </a:xfrm>
          <a:prstGeom prst="rightArrow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5DCD078C-794B-4FC4-8F45-91D38CBA7182}"/>
              </a:ext>
            </a:extLst>
          </p:cNvPr>
          <p:cNvSpPr txBox="1"/>
          <p:nvPr/>
        </p:nvSpPr>
        <p:spPr>
          <a:xfrm>
            <a:off x="3172408" y="3872204"/>
            <a:ext cx="9423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i="1" dirty="0">
                <a:solidFill>
                  <a:schemeClr val="bg1"/>
                </a:solidFill>
              </a:rPr>
              <a:t>«parola»</a:t>
            </a: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C31C24A5-AA7E-42EC-A4C8-AA1D4AEF14B2}"/>
              </a:ext>
            </a:extLst>
          </p:cNvPr>
          <p:cNvSpPr txBox="1"/>
          <p:nvPr/>
        </p:nvSpPr>
        <p:spPr>
          <a:xfrm>
            <a:off x="6910873" y="3872204"/>
            <a:ext cx="9423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i="1" dirty="0">
                <a:solidFill>
                  <a:schemeClr val="bg1"/>
                </a:solidFill>
              </a:rPr>
              <a:t>«</a:t>
            </a:r>
            <a:r>
              <a:rPr lang="it-IT" sz="1400" i="1" dirty="0" err="1">
                <a:solidFill>
                  <a:schemeClr val="bg1"/>
                </a:solidFill>
              </a:rPr>
              <a:t>alorap</a:t>
            </a:r>
            <a:r>
              <a:rPr lang="it-IT" sz="1400" i="1" dirty="0">
                <a:solidFill>
                  <a:schemeClr val="bg1"/>
                </a:solidFill>
              </a:rPr>
              <a:t>»</a:t>
            </a:r>
          </a:p>
        </p:txBody>
      </p:sp>
    </p:spTree>
    <p:extLst>
      <p:ext uri="{BB962C8B-B14F-4D97-AF65-F5344CB8AC3E}">
        <p14:creationId xmlns:p14="http://schemas.microsoft.com/office/powerpoint/2010/main" val="294181142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0C903EB-FBD1-49B8-A778-2696E83247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715993C-8BE9-4185-9BEF-CF82C2CFB3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it-IT" dirty="0"/>
              <a:t>L’estrazione (pop) dei record di attivazione dallo stack avviene sempre in ordine inverso rispetto all’ordine di inserimento (</a:t>
            </a:r>
            <a:r>
              <a:rPr lang="it-IT" dirty="0" err="1"/>
              <a:t>push</a:t>
            </a:r>
            <a:r>
              <a:rPr lang="it-IT" dirty="0"/>
              <a:t>)</a:t>
            </a:r>
          </a:p>
          <a:p>
            <a:r>
              <a:rPr lang="it-IT" dirty="0"/>
              <a:t>Associamo ogni carattere letto a una nuova chiamata ricorsiva della funzione.</a:t>
            </a:r>
          </a:p>
          <a:p>
            <a:endParaRPr lang="it-IT" dirty="0"/>
          </a:p>
          <a:p>
            <a:pPr marL="0" indent="0" algn="l">
              <a:buNone/>
            </a:pPr>
            <a:r>
              <a:rPr lang="it-IT" sz="1800" b="1" i="0" u="none" strike="noStrike" baseline="0" dirty="0" err="1">
                <a:solidFill>
                  <a:schemeClr val="bg1"/>
                </a:solidFill>
                <a:latin typeface="CourierNewPS-BoldMT"/>
              </a:rPr>
              <a:t>void</a:t>
            </a:r>
            <a:r>
              <a:rPr lang="it-IT" sz="1800" b="1" i="0" u="none" strike="noStrike" baseline="0" dirty="0">
                <a:solidFill>
                  <a:schemeClr val="bg1"/>
                </a:solidFill>
                <a:latin typeface="CourierNewPS-BoldMT"/>
              </a:rPr>
              <a:t> </a:t>
            </a:r>
            <a:r>
              <a:rPr lang="it-IT" sz="1800" b="1" i="0" u="none" strike="noStrike" baseline="0" dirty="0" err="1">
                <a:solidFill>
                  <a:schemeClr val="bg1"/>
                </a:solidFill>
                <a:latin typeface="CourierNewPS-BoldMT"/>
              </a:rPr>
              <a:t>print_rev</a:t>
            </a:r>
            <a:r>
              <a:rPr lang="it-IT" sz="1800" b="1" i="0" u="none" strike="noStrike" baseline="0" dirty="0">
                <a:solidFill>
                  <a:schemeClr val="bg1"/>
                </a:solidFill>
                <a:latin typeface="CourierNewPS-BoldMT"/>
              </a:rPr>
              <a:t>(</a:t>
            </a:r>
            <a:r>
              <a:rPr lang="it-IT" sz="1800" b="1" i="0" u="none" strike="noStrike" baseline="0" dirty="0" err="1">
                <a:solidFill>
                  <a:schemeClr val="bg1"/>
                </a:solidFill>
                <a:latin typeface="CourierNewPS-BoldMT"/>
              </a:rPr>
              <a:t>char</a:t>
            </a:r>
            <a:r>
              <a:rPr lang="it-IT" sz="1800" b="1" i="0" u="none" strike="noStrike" baseline="0" dirty="0">
                <a:solidFill>
                  <a:schemeClr val="bg1"/>
                </a:solidFill>
                <a:latin typeface="CourierNewPS-BoldMT"/>
              </a:rPr>
              <a:t> car);</a:t>
            </a:r>
          </a:p>
          <a:p>
            <a:pPr marL="0" indent="0" algn="l">
              <a:buNone/>
            </a:pPr>
            <a:r>
              <a:rPr lang="it-IT" sz="1800" b="1" i="0" u="none" strike="noStrike" baseline="0" dirty="0">
                <a:solidFill>
                  <a:schemeClr val="bg1"/>
                </a:solidFill>
                <a:latin typeface="CourierNewPS-BoldMT"/>
              </a:rPr>
              <a:t>{ </a:t>
            </a:r>
            <a:r>
              <a:rPr lang="it-IT" sz="1800" b="1" i="0" u="none" strike="noStrike" baseline="0" dirty="0" err="1">
                <a:solidFill>
                  <a:schemeClr val="bg1"/>
                </a:solidFill>
                <a:latin typeface="CourierNewPS-BoldMT"/>
              </a:rPr>
              <a:t>char</a:t>
            </a:r>
            <a:r>
              <a:rPr lang="it-IT" sz="1800" b="1" i="0" u="none" strike="noStrike" baseline="0" dirty="0">
                <a:solidFill>
                  <a:schemeClr val="bg1"/>
                </a:solidFill>
                <a:latin typeface="CourierNewPS-BoldMT"/>
              </a:rPr>
              <a:t> c;</a:t>
            </a:r>
          </a:p>
          <a:p>
            <a:pPr marL="0" indent="0" algn="l">
              <a:buNone/>
            </a:pPr>
            <a:r>
              <a:rPr lang="it-IT" sz="1800" b="1" i="0" u="none" strike="noStrike" baseline="0" dirty="0">
                <a:solidFill>
                  <a:schemeClr val="bg1"/>
                </a:solidFill>
                <a:latin typeface="CourierNewPS-BoldMT"/>
              </a:rPr>
              <a:t>  </a:t>
            </a:r>
            <a:r>
              <a:rPr lang="it-IT" sz="1800" b="1" i="0" u="none" strike="noStrike" baseline="0" dirty="0" err="1">
                <a:solidFill>
                  <a:schemeClr val="bg1"/>
                </a:solidFill>
                <a:latin typeface="CourierNewPS-BoldMT"/>
              </a:rPr>
              <a:t>if</a:t>
            </a:r>
            <a:r>
              <a:rPr lang="it-IT" sz="1800" b="1" i="0" u="none" strike="noStrike" baseline="0" dirty="0">
                <a:solidFill>
                  <a:schemeClr val="bg1"/>
                </a:solidFill>
                <a:latin typeface="CourierNewPS-BoldMT"/>
              </a:rPr>
              <a:t> (car != '.’)</a:t>
            </a:r>
          </a:p>
          <a:p>
            <a:pPr marL="0" indent="0" algn="l">
              <a:buNone/>
            </a:pPr>
            <a:r>
              <a:rPr lang="it-IT" sz="1800" b="1" i="0" u="none" strike="noStrike" baseline="0" dirty="0">
                <a:solidFill>
                  <a:schemeClr val="bg1"/>
                </a:solidFill>
                <a:latin typeface="CourierNewPS-BoldMT"/>
              </a:rPr>
              <a:t>   { </a:t>
            </a:r>
            <a:r>
              <a:rPr lang="it-IT" sz="1800" b="1" i="0" u="none" strike="noStrike" baseline="0" dirty="0" err="1">
                <a:solidFill>
                  <a:schemeClr val="bg1"/>
                </a:solidFill>
                <a:latin typeface="CourierNewPS-BoldMT"/>
              </a:rPr>
              <a:t>scanf</a:t>
            </a:r>
            <a:r>
              <a:rPr lang="it-IT" sz="1800" b="1" i="0" u="none" strike="noStrike" baseline="0" dirty="0">
                <a:solidFill>
                  <a:schemeClr val="bg1"/>
                </a:solidFill>
                <a:latin typeface="CourierNewPS-BoldMT"/>
              </a:rPr>
              <a:t>("%c", &amp;c);</a:t>
            </a:r>
          </a:p>
          <a:p>
            <a:pPr marL="0" indent="0" algn="l">
              <a:buNone/>
            </a:pPr>
            <a:r>
              <a:rPr lang="it-IT" sz="1800" b="1" i="0" u="none" strike="noStrike" baseline="0" dirty="0">
                <a:solidFill>
                  <a:schemeClr val="bg1"/>
                </a:solidFill>
                <a:latin typeface="CourierNewPS-BoldMT"/>
              </a:rPr>
              <a:t>     </a:t>
            </a:r>
            <a:r>
              <a:rPr lang="it-IT" sz="1800" b="1" i="0" u="none" strike="noStrike" baseline="0" dirty="0" err="1">
                <a:solidFill>
                  <a:schemeClr val="bg1"/>
                </a:solidFill>
                <a:latin typeface="CourierNewPS-BoldMT"/>
              </a:rPr>
              <a:t>print_rev</a:t>
            </a:r>
            <a:r>
              <a:rPr lang="it-IT" sz="1800" b="1" i="0" u="none" strike="noStrike" baseline="0" dirty="0">
                <a:solidFill>
                  <a:schemeClr val="bg1"/>
                </a:solidFill>
                <a:latin typeface="CourierNewPS-BoldMT"/>
              </a:rPr>
              <a:t>(c);</a:t>
            </a:r>
          </a:p>
          <a:p>
            <a:pPr marL="0" indent="0" algn="l">
              <a:buNone/>
            </a:pPr>
            <a:r>
              <a:rPr lang="it-IT" sz="1800" b="1" i="0" u="none" strike="noStrike" baseline="0" dirty="0">
                <a:solidFill>
                  <a:schemeClr val="bg1"/>
                </a:solidFill>
                <a:latin typeface="CourierNewPS-BoldMT"/>
              </a:rPr>
              <a:t>     </a:t>
            </a:r>
            <a:r>
              <a:rPr lang="it-IT" sz="1800" b="1" i="0" u="none" strike="noStrike" baseline="0" dirty="0" err="1">
                <a:solidFill>
                  <a:schemeClr val="bg1"/>
                </a:solidFill>
                <a:latin typeface="CourierNewPS-BoldMT"/>
              </a:rPr>
              <a:t>printf</a:t>
            </a:r>
            <a:r>
              <a:rPr lang="it-IT" sz="1800" b="1" i="0" u="none" strike="noStrike" baseline="0" dirty="0">
                <a:solidFill>
                  <a:schemeClr val="bg1"/>
                </a:solidFill>
                <a:latin typeface="CourierNewPS-BoldMT"/>
              </a:rPr>
              <a:t>("%c", car);</a:t>
            </a:r>
          </a:p>
          <a:p>
            <a:pPr marL="0" indent="0" algn="l">
              <a:buNone/>
            </a:pPr>
            <a:r>
              <a:rPr lang="it-IT" sz="1800" b="1" i="0" u="none" strike="noStrike" baseline="0" dirty="0">
                <a:solidFill>
                  <a:schemeClr val="bg1"/>
                </a:solidFill>
                <a:latin typeface="CourierNewPS-BoldMT"/>
              </a:rPr>
              <a:t>   }</a:t>
            </a:r>
          </a:p>
          <a:p>
            <a:pPr marL="0" indent="0" algn="l">
              <a:buNone/>
            </a:pPr>
            <a:r>
              <a:rPr lang="it-IT" sz="1800" b="1" i="0" u="none" strike="noStrike" baseline="0" dirty="0">
                <a:solidFill>
                  <a:schemeClr val="bg1"/>
                </a:solidFill>
                <a:latin typeface="CourierNewPS-BoldMT"/>
              </a:rPr>
              <a:t>  else </a:t>
            </a:r>
            <a:r>
              <a:rPr lang="it-IT" sz="1800" b="1" i="0" u="none" strike="noStrike" baseline="0" dirty="0" err="1">
                <a:solidFill>
                  <a:schemeClr val="bg1"/>
                </a:solidFill>
                <a:latin typeface="CourierNewPS-BoldMT"/>
              </a:rPr>
              <a:t>return</a:t>
            </a:r>
            <a:r>
              <a:rPr lang="it-IT" sz="1800" b="1" i="0" u="none" strike="noStrike" baseline="0" dirty="0">
                <a:solidFill>
                  <a:schemeClr val="bg1"/>
                </a:solidFill>
                <a:latin typeface="CourierNewPS-BoldMT"/>
              </a:rPr>
              <a:t>;</a:t>
            </a:r>
          </a:p>
          <a:p>
            <a:pPr marL="0" indent="0" algn="l">
              <a:buNone/>
            </a:pPr>
            <a:r>
              <a:rPr lang="it-IT" sz="1800" b="1" i="0" u="none" strike="noStrike" baseline="0" dirty="0">
                <a:solidFill>
                  <a:schemeClr val="bg1"/>
                </a:solidFill>
                <a:latin typeface="CourierNewPS-BoldMT"/>
              </a:rPr>
              <a:t>}</a:t>
            </a:r>
            <a:endParaRPr lang="it-IT" dirty="0">
              <a:solidFill>
                <a:schemeClr val="bg1"/>
              </a:solidFill>
            </a:endParaRP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8CA4134-4945-41D1-97B1-ADAC28DDE3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0FFEEA0C-1FCD-40E6-A1D4-23BFBD0CE371}" type="datetime1">
              <a:rPr lang="it-IT" smtClean="0"/>
              <a:t>25/02/2021</a:t>
            </a:fld>
            <a:endParaRPr lang="en-US"/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16A383D3-F85C-46AC-A4A5-9C9A56A772B4}"/>
              </a:ext>
            </a:extLst>
          </p:cNvPr>
          <p:cNvSpPr txBox="1"/>
          <p:nvPr/>
        </p:nvSpPr>
        <p:spPr>
          <a:xfrm>
            <a:off x="6522098" y="3500198"/>
            <a:ext cx="266855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chemeClr val="bg1"/>
                </a:solidFill>
              </a:rPr>
              <a:t>Ogni record di attivazione nello stack memorizza un singolo carattere letto (</a:t>
            </a:r>
            <a:r>
              <a:rPr lang="it-IT" sz="1200" dirty="0" err="1">
                <a:solidFill>
                  <a:schemeClr val="bg1"/>
                </a:solidFill>
              </a:rPr>
              <a:t>push</a:t>
            </a:r>
            <a:r>
              <a:rPr lang="it-IT" sz="1200" dirty="0">
                <a:solidFill>
                  <a:schemeClr val="bg1"/>
                </a:solidFill>
              </a:rPr>
              <a:t>); in fase di pop, i caratteri vengono stampati nella sequenza inversa</a:t>
            </a:r>
          </a:p>
        </p:txBody>
      </p:sp>
    </p:spTree>
    <p:extLst>
      <p:ext uri="{BB962C8B-B14F-4D97-AF65-F5344CB8AC3E}">
        <p14:creationId xmlns:p14="http://schemas.microsoft.com/office/powerpoint/2010/main" val="872770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39B5FBE-FD02-460F-8545-1E32AE06D2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Soluzione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66ADE60-B6BA-49BA-BC8B-66DB822D04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2103120"/>
            <a:ext cx="5839097" cy="3849624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it-IT" sz="1400" b="1" i="0" u="none" strike="noStrike" baseline="0" dirty="0">
                <a:solidFill>
                  <a:schemeClr val="bg1"/>
                </a:solidFill>
                <a:latin typeface="CourierNewPS-BoldMT"/>
              </a:rPr>
              <a:t>#include &lt;</a:t>
            </a:r>
            <a:r>
              <a:rPr lang="it-IT" sz="1400" b="1" i="0" u="none" strike="noStrike" baseline="0" dirty="0" err="1">
                <a:solidFill>
                  <a:schemeClr val="bg1"/>
                </a:solidFill>
                <a:latin typeface="CourierNewPS-BoldMT"/>
              </a:rPr>
              <a:t>stdio.h</a:t>
            </a:r>
            <a:r>
              <a:rPr lang="it-IT" sz="1400" b="1" i="0" u="none" strike="noStrike" baseline="0" dirty="0">
                <a:solidFill>
                  <a:schemeClr val="bg1"/>
                </a:solidFill>
                <a:latin typeface="CourierNewPS-BoldMT"/>
              </a:rPr>
              <a:t>&gt;</a:t>
            </a:r>
          </a:p>
          <a:p>
            <a:pPr marL="0" indent="0" algn="l">
              <a:buNone/>
            </a:pPr>
            <a:r>
              <a:rPr lang="it-IT" sz="1400" b="1" i="0" u="none" strike="noStrike" baseline="0" dirty="0">
                <a:solidFill>
                  <a:schemeClr val="bg1"/>
                </a:solidFill>
                <a:latin typeface="CourierNewPS-BoldMT"/>
              </a:rPr>
              <a:t>#include &lt;</a:t>
            </a:r>
            <a:r>
              <a:rPr lang="it-IT" sz="1400" b="1" i="0" u="none" strike="noStrike" baseline="0" dirty="0" err="1">
                <a:solidFill>
                  <a:schemeClr val="bg1"/>
                </a:solidFill>
                <a:latin typeface="CourierNewPS-BoldMT"/>
              </a:rPr>
              <a:t>string.h</a:t>
            </a:r>
            <a:r>
              <a:rPr lang="it-IT" sz="1400" b="1" i="0" u="none" strike="noStrike" baseline="0" dirty="0">
                <a:solidFill>
                  <a:schemeClr val="bg1"/>
                </a:solidFill>
                <a:latin typeface="CourierNewPS-BoldMT"/>
              </a:rPr>
              <a:t>&gt;</a:t>
            </a:r>
          </a:p>
          <a:p>
            <a:pPr marL="0" indent="0" algn="l">
              <a:buNone/>
            </a:pPr>
            <a:r>
              <a:rPr lang="it-IT" sz="1400" b="1" i="0" u="none" strike="noStrike" baseline="0" dirty="0" err="1">
                <a:solidFill>
                  <a:schemeClr val="bg1"/>
                </a:solidFill>
                <a:latin typeface="CourierNewPS-BoldMT"/>
              </a:rPr>
              <a:t>void</a:t>
            </a:r>
            <a:r>
              <a:rPr lang="it-IT" sz="1400" b="1" i="0" u="none" strike="noStrike" baseline="0" dirty="0">
                <a:solidFill>
                  <a:schemeClr val="bg1"/>
                </a:solidFill>
                <a:latin typeface="CourierNewPS-BoldMT"/>
              </a:rPr>
              <a:t> </a:t>
            </a:r>
            <a:r>
              <a:rPr lang="it-IT" sz="1400" b="1" i="0" u="none" strike="noStrike" baseline="0" dirty="0" err="1">
                <a:solidFill>
                  <a:schemeClr val="bg1"/>
                </a:solidFill>
                <a:latin typeface="CourierNewPS-BoldMT"/>
              </a:rPr>
              <a:t>print_rev</a:t>
            </a:r>
            <a:r>
              <a:rPr lang="it-IT" sz="1400" b="1" i="0" u="none" strike="noStrike" baseline="0" dirty="0">
                <a:solidFill>
                  <a:schemeClr val="bg1"/>
                </a:solidFill>
                <a:latin typeface="CourierNewPS-BoldMT"/>
              </a:rPr>
              <a:t>(</a:t>
            </a:r>
            <a:r>
              <a:rPr lang="it-IT" sz="1400" b="1" i="0" u="none" strike="noStrike" baseline="0" dirty="0" err="1">
                <a:solidFill>
                  <a:schemeClr val="bg1"/>
                </a:solidFill>
                <a:latin typeface="CourierNewPS-BoldMT"/>
              </a:rPr>
              <a:t>char</a:t>
            </a:r>
            <a:r>
              <a:rPr lang="it-IT" sz="1400" b="1" i="0" u="none" strike="noStrike" baseline="0" dirty="0">
                <a:solidFill>
                  <a:schemeClr val="bg1"/>
                </a:solidFill>
                <a:latin typeface="CourierNewPS-BoldMT"/>
              </a:rPr>
              <a:t> car);</a:t>
            </a:r>
          </a:p>
          <a:p>
            <a:pPr marL="0" indent="0" algn="l">
              <a:buNone/>
            </a:pPr>
            <a:r>
              <a:rPr lang="it-IT" sz="1400" b="1" i="0" u="none" strike="noStrike" baseline="0" dirty="0" err="1">
                <a:solidFill>
                  <a:schemeClr val="bg1"/>
                </a:solidFill>
                <a:latin typeface="CourierNewPS-BoldMT"/>
              </a:rPr>
              <a:t>main</a:t>
            </a:r>
            <a:r>
              <a:rPr lang="it-IT" sz="1400" b="1" i="0" u="none" strike="noStrike" baseline="0" dirty="0">
                <a:solidFill>
                  <a:schemeClr val="bg1"/>
                </a:solidFill>
                <a:latin typeface="CourierNewPS-BoldMT"/>
              </a:rPr>
              <a:t>()</a:t>
            </a:r>
          </a:p>
          <a:p>
            <a:pPr marL="0" indent="0" algn="l">
              <a:buNone/>
            </a:pPr>
            <a:r>
              <a:rPr lang="it-IT" sz="1400" b="1" i="0" u="none" strike="noStrike" baseline="0" dirty="0">
                <a:solidFill>
                  <a:schemeClr val="bg1"/>
                </a:solidFill>
                <a:latin typeface="CourierNewPS-BoldMT"/>
              </a:rPr>
              <a:t>{ </a:t>
            </a:r>
            <a:r>
              <a:rPr lang="it-IT" sz="1400" b="1" i="0" u="none" strike="noStrike" baseline="0" dirty="0" err="1">
                <a:solidFill>
                  <a:schemeClr val="bg1"/>
                </a:solidFill>
                <a:latin typeface="CourierNewPS-BoldMT"/>
              </a:rPr>
              <a:t>char</a:t>
            </a:r>
            <a:r>
              <a:rPr lang="it-IT" sz="1400" b="1" i="0" u="none" strike="noStrike" baseline="0" dirty="0">
                <a:solidFill>
                  <a:schemeClr val="bg1"/>
                </a:solidFill>
                <a:latin typeface="CourierNewPS-BoldMT"/>
              </a:rPr>
              <a:t> k;</a:t>
            </a:r>
          </a:p>
          <a:p>
            <a:pPr marL="0" indent="0" algn="l">
              <a:buNone/>
            </a:pPr>
            <a:r>
              <a:rPr lang="it-IT" sz="1400" b="1" i="0" u="none" strike="noStrike" baseline="0" dirty="0">
                <a:solidFill>
                  <a:schemeClr val="bg1"/>
                </a:solidFill>
                <a:latin typeface="CourierNewPS-BoldMT"/>
              </a:rPr>
              <a:t>  </a:t>
            </a:r>
            <a:r>
              <a:rPr lang="it-IT" sz="1400" b="1" i="0" u="none" strike="noStrike" baseline="0" dirty="0" err="1">
                <a:solidFill>
                  <a:schemeClr val="bg1"/>
                </a:solidFill>
                <a:latin typeface="CourierNewPS-BoldMT"/>
              </a:rPr>
              <a:t>printf</a:t>
            </a:r>
            <a:r>
              <a:rPr lang="it-IT" sz="1400" b="1" i="0" u="none" strike="noStrike" baseline="0" dirty="0">
                <a:solidFill>
                  <a:schemeClr val="bg1"/>
                </a:solidFill>
                <a:latin typeface="CourierNewPS-BoldMT"/>
              </a:rPr>
              <a:t>("\</a:t>
            </a:r>
            <a:r>
              <a:rPr lang="it-IT" sz="1400" b="1" i="0" u="none" strike="noStrike" baseline="0" dirty="0" err="1">
                <a:solidFill>
                  <a:schemeClr val="bg1"/>
                </a:solidFill>
                <a:latin typeface="CourierNewPS-BoldMT"/>
              </a:rPr>
              <a:t>nIntrodurre</a:t>
            </a:r>
            <a:r>
              <a:rPr lang="it-IT" sz="1400" b="1" i="0" u="none" strike="noStrike" baseline="0" dirty="0">
                <a:solidFill>
                  <a:schemeClr val="bg1"/>
                </a:solidFill>
                <a:latin typeface="CourierNewPS-BoldMT"/>
              </a:rPr>
              <a:t> una sequenza terminata da   .:\t");</a:t>
            </a:r>
          </a:p>
          <a:p>
            <a:pPr marL="0" indent="0" algn="l">
              <a:buNone/>
            </a:pPr>
            <a:r>
              <a:rPr lang="it-IT" sz="1400" b="1" i="0" u="none" strike="noStrike" baseline="0" dirty="0">
                <a:solidFill>
                  <a:schemeClr val="bg1"/>
                </a:solidFill>
                <a:latin typeface="CourierNewPS-BoldMT"/>
              </a:rPr>
              <a:t>  </a:t>
            </a:r>
            <a:r>
              <a:rPr lang="it-IT" sz="1400" b="1" i="0" u="none" strike="noStrike" baseline="0" dirty="0" err="1">
                <a:solidFill>
                  <a:schemeClr val="bg1"/>
                </a:solidFill>
                <a:latin typeface="CourierNewPS-BoldMT"/>
              </a:rPr>
              <a:t>scanf</a:t>
            </a:r>
            <a:r>
              <a:rPr lang="it-IT" sz="1400" b="1" i="0" u="none" strike="noStrike" baseline="0" dirty="0">
                <a:solidFill>
                  <a:schemeClr val="bg1"/>
                </a:solidFill>
                <a:latin typeface="CourierNewPS-BoldMT"/>
              </a:rPr>
              <a:t>("%c", &amp;k);</a:t>
            </a:r>
          </a:p>
          <a:p>
            <a:pPr marL="0" indent="0" algn="l">
              <a:buNone/>
            </a:pPr>
            <a:r>
              <a:rPr lang="it-IT" sz="1400" b="1" i="0" u="none" strike="noStrike" baseline="0" dirty="0">
                <a:solidFill>
                  <a:schemeClr val="bg1"/>
                </a:solidFill>
                <a:latin typeface="CourierNewPS-BoldMT"/>
              </a:rPr>
              <a:t>  </a:t>
            </a:r>
            <a:r>
              <a:rPr lang="it-IT" sz="1400" b="1" i="0" u="none" strike="noStrike" baseline="0" dirty="0" err="1">
                <a:solidFill>
                  <a:schemeClr val="bg1"/>
                </a:solidFill>
                <a:latin typeface="CourierNewPS-BoldMT"/>
              </a:rPr>
              <a:t>print_rev</a:t>
            </a:r>
            <a:r>
              <a:rPr lang="it-IT" sz="1400" b="1" i="0" u="none" strike="noStrike" baseline="0" dirty="0">
                <a:solidFill>
                  <a:schemeClr val="bg1"/>
                </a:solidFill>
                <a:latin typeface="CourierNewPS-BoldMT"/>
              </a:rPr>
              <a:t>(k);</a:t>
            </a:r>
          </a:p>
          <a:p>
            <a:pPr marL="0" indent="0" algn="l">
              <a:buNone/>
            </a:pPr>
            <a:r>
              <a:rPr lang="it-IT" sz="1400" b="1" i="0" u="none" strike="noStrike" baseline="0" dirty="0">
                <a:solidFill>
                  <a:schemeClr val="bg1"/>
                </a:solidFill>
                <a:latin typeface="CourierNewPS-BoldMT"/>
              </a:rPr>
              <a:t>  </a:t>
            </a:r>
            <a:r>
              <a:rPr lang="it-IT" sz="1400" b="1" i="0" u="none" strike="noStrike" baseline="0" dirty="0" err="1">
                <a:solidFill>
                  <a:schemeClr val="bg1"/>
                </a:solidFill>
                <a:latin typeface="CourierNewPS-BoldMT"/>
              </a:rPr>
              <a:t>printf</a:t>
            </a:r>
            <a:r>
              <a:rPr lang="it-IT" sz="1400" b="1" i="0" u="none" strike="noStrike" baseline="0" dirty="0">
                <a:solidFill>
                  <a:schemeClr val="bg1"/>
                </a:solidFill>
                <a:latin typeface="CourierNewPS-BoldMT"/>
              </a:rPr>
              <a:t>("\n*** FINE ***\n”);</a:t>
            </a:r>
          </a:p>
          <a:p>
            <a:pPr marL="0" indent="0" algn="l">
              <a:buNone/>
            </a:pPr>
            <a:r>
              <a:rPr lang="it-IT" sz="1400" b="1" i="0" u="none" strike="noStrike" baseline="0" dirty="0">
                <a:solidFill>
                  <a:schemeClr val="bg1"/>
                </a:solidFill>
                <a:latin typeface="CourierNewPS-BoldMT"/>
              </a:rPr>
              <a:t>}</a:t>
            </a:r>
          </a:p>
          <a:p>
            <a:pPr marL="0" indent="0" algn="l">
              <a:buNone/>
            </a:pPr>
            <a:endParaRPr lang="it-IT" sz="1000" dirty="0">
              <a:solidFill>
                <a:schemeClr val="bg1"/>
              </a:solidFill>
            </a:endParaRP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F857417-1BC9-4614-AFAB-984B1A90A5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0FFEEA0C-1FCD-40E6-A1D4-23BFBD0CE371}" type="datetime1">
              <a:rPr lang="it-IT" smtClean="0"/>
              <a:t>25/02/2021</a:t>
            </a:fld>
            <a:endParaRPr lang="en-US"/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90E50E14-1CB7-4009-B243-A3DF6FD59716}"/>
              </a:ext>
            </a:extLst>
          </p:cNvPr>
          <p:cNvSpPr txBox="1"/>
          <p:nvPr/>
        </p:nvSpPr>
        <p:spPr>
          <a:xfrm>
            <a:off x="7080069" y="2103120"/>
            <a:ext cx="4197531" cy="3849624"/>
          </a:xfrm>
          <a:prstGeom prst="rect">
            <a:avLst/>
          </a:prstGeom>
          <a:solidFill>
            <a:schemeClr val="accent2"/>
          </a:solidFill>
        </p:spPr>
        <p:txBody>
          <a:bodyPr vert="horz" lIns="91440" tIns="45720" rIns="91440" bIns="45720" rtlCol="0">
            <a:normAutofit/>
          </a:bodyPr>
          <a:lstStyle>
            <a:lvl1pPr indent="0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  <a:defRPr sz="1400" b="1" i="0" u="none" strike="noStrike" baseline="0">
                <a:solidFill>
                  <a:schemeClr val="bg1"/>
                </a:solidFill>
                <a:latin typeface="CourierNewPS-BoldMT"/>
              </a:defRPr>
            </a:lvl1pPr>
            <a:lvl2pPr indent="-182880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300">
                <a:solidFill>
                  <a:schemeClr val="lt1"/>
                </a:solidFill>
              </a:defRPr>
            </a:lvl2pPr>
            <a:lvl3pPr marL="731520" indent="-182880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200">
                <a:solidFill>
                  <a:schemeClr val="lt1"/>
                </a:solidFill>
              </a:defRPr>
            </a:lvl3pPr>
            <a:lvl4pPr marL="1005840" indent="-182880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200">
                <a:solidFill>
                  <a:schemeClr val="lt1"/>
                </a:solidFill>
              </a:defRPr>
            </a:lvl4pPr>
            <a:lvl5pPr marL="1280160" indent="-182880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200">
                <a:solidFill>
                  <a:schemeClr val="lt1"/>
                </a:solidFill>
              </a:defRPr>
            </a:lvl5pPr>
            <a:lvl6pPr marL="1600000" indent="-228600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>
                <a:solidFill>
                  <a:schemeClr val="lt1"/>
                </a:solidFill>
              </a:defRPr>
            </a:lvl6pPr>
            <a:lvl7pPr marL="1900000" indent="-228600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>
                <a:solidFill>
                  <a:schemeClr val="lt1"/>
                </a:solidFill>
              </a:defRPr>
            </a:lvl7pPr>
            <a:lvl8pPr marL="2200000" indent="-228600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>
                <a:solidFill>
                  <a:schemeClr val="lt1"/>
                </a:solidFill>
              </a:defRPr>
            </a:lvl8pPr>
            <a:lvl9pPr marL="2500000" indent="-228600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>
                <a:solidFill>
                  <a:schemeClr val="lt1"/>
                </a:solidFill>
              </a:defRPr>
            </a:lvl9pPr>
          </a:lstStyle>
          <a:p>
            <a:r>
              <a:rPr lang="en-US" dirty="0"/>
              <a:t>void </a:t>
            </a:r>
            <a:r>
              <a:rPr lang="en-US" dirty="0" err="1"/>
              <a:t>print_rev</a:t>
            </a:r>
            <a:r>
              <a:rPr lang="en-US" dirty="0"/>
              <a:t>(char car)</a:t>
            </a:r>
          </a:p>
          <a:p>
            <a:r>
              <a:rPr lang="en-US" dirty="0"/>
              <a:t>{ char c;</a:t>
            </a:r>
          </a:p>
          <a:p>
            <a:r>
              <a:rPr lang="en-US" dirty="0"/>
              <a:t>  if (car != '.’)</a:t>
            </a:r>
          </a:p>
          <a:p>
            <a:r>
              <a:rPr lang="en-US" dirty="0"/>
              <a:t>       { </a:t>
            </a:r>
            <a:r>
              <a:rPr lang="en-US" dirty="0" err="1"/>
              <a:t>scanf</a:t>
            </a:r>
            <a:r>
              <a:rPr lang="en-US" dirty="0"/>
              <a:t>("%c", &amp;c);</a:t>
            </a:r>
          </a:p>
          <a:p>
            <a:r>
              <a:rPr lang="en-US" dirty="0"/>
              <a:t>         </a:t>
            </a:r>
            <a:r>
              <a:rPr lang="en-US" dirty="0" err="1"/>
              <a:t>print_rev</a:t>
            </a:r>
            <a:r>
              <a:rPr lang="en-US" dirty="0"/>
              <a:t>(c);</a:t>
            </a:r>
          </a:p>
          <a:p>
            <a:r>
              <a:rPr lang="en-US" dirty="0"/>
              <a:t>         </a:t>
            </a:r>
            <a:r>
              <a:rPr lang="en-US" dirty="0" err="1"/>
              <a:t>printf</a:t>
            </a:r>
            <a:r>
              <a:rPr lang="en-US" dirty="0"/>
              <a:t>("%c", car);</a:t>
            </a:r>
          </a:p>
          <a:p>
            <a:r>
              <a:rPr lang="en-US" dirty="0"/>
              <a:t>        }</a:t>
            </a:r>
          </a:p>
          <a:p>
            <a:r>
              <a:rPr lang="en-US" dirty="0"/>
              <a:t>  else return;</a:t>
            </a:r>
          </a:p>
          <a:p>
            <a:r>
              <a:rPr lang="en-US" dirty="0"/>
              <a:t> }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4224179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524D22B-12E0-444A-BDF1-62AAEFF2D4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Record di Attivazione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8AE2CF1-3C2C-4527-AC02-16DB4C8560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FCC6848-87E1-4435-9542-78067CB2BC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0FFEEA0C-1FCD-40E6-A1D4-23BFBD0CE371}" type="datetime1">
              <a:rPr lang="it-IT" smtClean="0"/>
              <a:t>25/02/2021</a:t>
            </a:fld>
            <a:endParaRPr lang="en-US"/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id="{F8C55E13-DF37-4378-9948-97726E830759}"/>
              </a:ext>
            </a:extLst>
          </p:cNvPr>
          <p:cNvSpPr/>
          <p:nvPr/>
        </p:nvSpPr>
        <p:spPr>
          <a:xfrm>
            <a:off x="1672046" y="2525486"/>
            <a:ext cx="2734491" cy="3309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Puntatore al codice</a:t>
            </a:r>
          </a:p>
        </p:txBody>
      </p:sp>
      <p:sp>
        <p:nvSpPr>
          <p:cNvPr id="6" name="Rettangolo 5">
            <a:extLst>
              <a:ext uri="{FF2B5EF4-FFF2-40B4-BE49-F238E27FC236}">
                <a16:creationId xmlns:a16="http://schemas.microsoft.com/office/drawing/2014/main" id="{04130E20-2AD9-4440-9D26-B2EA991A21B1}"/>
              </a:ext>
            </a:extLst>
          </p:cNvPr>
          <p:cNvSpPr/>
          <p:nvPr/>
        </p:nvSpPr>
        <p:spPr>
          <a:xfrm>
            <a:off x="1672045" y="3245783"/>
            <a:ext cx="2734491" cy="3309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Parametro 1</a:t>
            </a:r>
          </a:p>
        </p:txBody>
      </p:sp>
      <p:sp>
        <p:nvSpPr>
          <p:cNvPr id="7" name="Rettangolo 6">
            <a:extLst>
              <a:ext uri="{FF2B5EF4-FFF2-40B4-BE49-F238E27FC236}">
                <a16:creationId xmlns:a16="http://schemas.microsoft.com/office/drawing/2014/main" id="{E3476D47-B331-43F0-B9B6-03558C520B4C}"/>
              </a:ext>
            </a:extLst>
          </p:cNvPr>
          <p:cNvSpPr/>
          <p:nvPr/>
        </p:nvSpPr>
        <p:spPr>
          <a:xfrm>
            <a:off x="1672044" y="3576708"/>
            <a:ext cx="2734491" cy="3309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Parametro 2</a:t>
            </a:r>
          </a:p>
        </p:txBody>
      </p:sp>
      <p:sp>
        <p:nvSpPr>
          <p:cNvPr id="8" name="Rettangolo 7">
            <a:extLst>
              <a:ext uri="{FF2B5EF4-FFF2-40B4-BE49-F238E27FC236}">
                <a16:creationId xmlns:a16="http://schemas.microsoft.com/office/drawing/2014/main" id="{146B7F56-FA35-456F-984A-45B1A3E39603}"/>
              </a:ext>
            </a:extLst>
          </p:cNvPr>
          <p:cNvSpPr/>
          <p:nvPr/>
        </p:nvSpPr>
        <p:spPr>
          <a:xfrm>
            <a:off x="1672043" y="4131542"/>
            <a:ext cx="2734491" cy="3309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Variabile locale 1</a:t>
            </a:r>
          </a:p>
        </p:txBody>
      </p:sp>
      <p:sp>
        <p:nvSpPr>
          <p:cNvPr id="9" name="Rettangolo 8">
            <a:extLst>
              <a:ext uri="{FF2B5EF4-FFF2-40B4-BE49-F238E27FC236}">
                <a16:creationId xmlns:a16="http://schemas.microsoft.com/office/drawing/2014/main" id="{82B78B9D-0876-420D-979F-499AECB29ADC}"/>
              </a:ext>
            </a:extLst>
          </p:cNvPr>
          <p:cNvSpPr/>
          <p:nvPr/>
        </p:nvSpPr>
        <p:spPr>
          <a:xfrm>
            <a:off x="1672042" y="4443648"/>
            <a:ext cx="2734491" cy="3309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Variabile locale 2</a:t>
            </a:r>
          </a:p>
        </p:txBody>
      </p:sp>
      <p:sp>
        <p:nvSpPr>
          <p:cNvPr id="10" name="Rettangolo 9">
            <a:extLst>
              <a:ext uri="{FF2B5EF4-FFF2-40B4-BE49-F238E27FC236}">
                <a16:creationId xmlns:a16="http://schemas.microsoft.com/office/drawing/2014/main" id="{60E1D483-B68C-4F24-A997-93CC2B4F2DB1}"/>
              </a:ext>
            </a:extLst>
          </p:cNvPr>
          <p:cNvSpPr/>
          <p:nvPr/>
        </p:nvSpPr>
        <p:spPr>
          <a:xfrm>
            <a:off x="1672043" y="2856411"/>
            <a:ext cx="1341123" cy="4223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RA</a:t>
            </a:r>
          </a:p>
        </p:txBody>
      </p:sp>
      <p:sp>
        <p:nvSpPr>
          <p:cNvPr id="11" name="Rettangolo 10">
            <a:extLst>
              <a:ext uri="{FF2B5EF4-FFF2-40B4-BE49-F238E27FC236}">
                <a16:creationId xmlns:a16="http://schemas.microsoft.com/office/drawing/2014/main" id="{596591A0-B6CC-485C-9626-07FE2E6A8050}"/>
              </a:ext>
            </a:extLst>
          </p:cNvPr>
          <p:cNvSpPr/>
          <p:nvPr/>
        </p:nvSpPr>
        <p:spPr>
          <a:xfrm>
            <a:off x="3013166" y="2863280"/>
            <a:ext cx="1393367" cy="4223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DL</a:t>
            </a:r>
          </a:p>
        </p:txBody>
      </p:sp>
      <p:sp>
        <p:nvSpPr>
          <p:cNvPr id="12" name="Parentesi graffa chiusa 11">
            <a:extLst>
              <a:ext uri="{FF2B5EF4-FFF2-40B4-BE49-F238E27FC236}">
                <a16:creationId xmlns:a16="http://schemas.microsoft.com/office/drawing/2014/main" id="{28345C20-CB18-4579-A6C0-F3F755385BFB}"/>
              </a:ext>
            </a:extLst>
          </p:cNvPr>
          <p:cNvSpPr/>
          <p:nvPr/>
        </p:nvSpPr>
        <p:spPr>
          <a:xfrm>
            <a:off x="4537166" y="2525486"/>
            <a:ext cx="278674" cy="2249087"/>
          </a:xfrm>
          <a:prstGeom prst="rightBrac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1851CC05-1A8E-447C-AF0F-290CE047D0A3}"/>
              </a:ext>
            </a:extLst>
          </p:cNvPr>
          <p:cNvSpPr txBox="1"/>
          <p:nvPr/>
        </p:nvSpPr>
        <p:spPr>
          <a:xfrm>
            <a:off x="4946469" y="3465363"/>
            <a:ext cx="39561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>
                <a:solidFill>
                  <a:schemeClr val="bg1"/>
                </a:solidFill>
              </a:rPr>
              <a:t>Dimensione del record (non fissa)</a:t>
            </a:r>
          </a:p>
        </p:txBody>
      </p:sp>
    </p:spTree>
    <p:extLst>
      <p:ext uri="{BB962C8B-B14F-4D97-AF65-F5344CB8AC3E}">
        <p14:creationId xmlns:p14="http://schemas.microsoft.com/office/powerpoint/2010/main" val="22292764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F98B842-C8C8-4BB0-B002-F93E849970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457200"/>
            <a:ext cx="10058400" cy="5495544"/>
          </a:xfrm>
        </p:spPr>
        <p:txBody>
          <a:bodyPr/>
          <a:lstStyle/>
          <a:p>
            <a:endParaRPr lang="it-IT" dirty="0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030AD40-E1A0-4CAD-8401-AE2F82B473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0FFEEA0C-1FCD-40E6-A1D4-23BFBD0CE371}" type="datetime1">
              <a:rPr lang="it-IT" smtClean="0"/>
              <a:t>25/02/2021</a:t>
            </a:fld>
            <a:endParaRPr lang="en-US"/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01C7D66B-FBE3-489B-9642-1B14E53AE1C1}"/>
              </a:ext>
            </a:extLst>
          </p:cNvPr>
          <p:cNvSpPr txBox="1"/>
          <p:nvPr/>
        </p:nvSpPr>
        <p:spPr>
          <a:xfrm>
            <a:off x="7660433" y="2248677"/>
            <a:ext cx="3116424" cy="28931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2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</a:p>
          <a:p>
            <a:r>
              <a:rPr lang="it-IT" sz="1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it-IT" sz="1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it-IT" sz="1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it-IT" sz="1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it-IT" sz="1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 ...</a:t>
            </a:r>
          </a:p>
          <a:p>
            <a:r>
              <a:rPr lang="it-IT" sz="1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it-IT" sz="1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print_rev</a:t>
            </a:r>
            <a:r>
              <a:rPr lang="it-IT" sz="1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(k);</a:t>
            </a:r>
          </a:p>
          <a:p>
            <a:r>
              <a:rPr lang="it-IT" sz="1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r>
              <a:rPr lang="it-IT" sz="1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it-IT" sz="1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it-IT" sz="1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print_rev</a:t>
            </a:r>
            <a:r>
              <a:rPr lang="it-IT" sz="1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it-IT" sz="1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</a:t>
            </a:r>
            <a:r>
              <a:rPr lang="it-IT" sz="1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car);</a:t>
            </a:r>
          </a:p>
          <a:p>
            <a:r>
              <a:rPr lang="it-IT" sz="1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 </a:t>
            </a:r>
            <a:r>
              <a:rPr lang="it-IT" sz="1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it-IT" sz="1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(car != '.’)</a:t>
            </a:r>
          </a:p>
          <a:p>
            <a:r>
              <a:rPr lang="it-IT" sz="1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{ ...</a:t>
            </a:r>
          </a:p>
          <a:p>
            <a:r>
              <a:rPr lang="it-IT" sz="1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it-IT" sz="1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print_rev</a:t>
            </a:r>
            <a:r>
              <a:rPr lang="it-IT" sz="1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(c);</a:t>
            </a:r>
          </a:p>
          <a:p>
            <a:r>
              <a:rPr lang="it-IT" sz="1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it-IT" sz="1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it-IT" sz="1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("%c", car);</a:t>
            </a:r>
          </a:p>
          <a:p>
            <a:r>
              <a:rPr lang="it-IT" sz="1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r>
              <a:rPr lang="it-IT" sz="1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else </a:t>
            </a:r>
            <a:r>
              <a:rPr lang="it-IT" sz="1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it-IT" sz="1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it-IT" sz="1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Rettangolo con angoli arrotondati 5">
            <a:extLst>
              <a:ext uri="{FF2B5EF4-FFF2-40B4-BE49-F238E27FC236}">
                <a16:creationId xmlns:a16="http://schemas.microsoft.com/office/drawing/2014/main" id="{9259B26C-2473-44B2-B397-65F115D61A06}"/>
              </a:ext>
            </a:extLst>
          </p:cNvPr>
          <p:cNvSpPr/>
          <p:nvPr/>
        </p:nvSpPr>
        <p:spPr>
          <a:xfrm>
            <a:off x="2659224" y="4441371"/>
            <a:ext cx="1959429" cy="700406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err="1"/>
              <a:t>Main</a:t>
            </a:r>
            <a:r>
              <a:rPr lang="it-IT" dirty="0"/>
              <a:t>   RA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AC08BA81-13E1-44FE-B942-D1261F00A0D0}"/>
              </a:ext>
            </a:extLst>
          </p:cNvPr>
          <p:cNvSpPr txBox="1"/>
          <p:nvPr/>
        </p:nvSpPr>
        <p:spPr>
          <a:xfrm>
            <a:off x="5629467" y="4606908"/>
            <a:ext cx="5100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>
                <a:solidFill>
                  <a:schemeClr val="bg1"/>
                </a:solidFill>
              </a:rPr>
              <a:t>SO</a:t>
            </a:r>
          </a:p>
        </p:txBody>
      </p:sp>
      <p:cxnSp>
        <p:nvCxnSpPr>
          <p:cNvPr id="9" name="Connettore 2 8">
            <a:extLst>
              <a:ext uri="{FF2B5EF4-FFF2-40B4-BE49-F238E27FC236}">
                <a16:creationId xmlns:a16="http://schemas.microsoft.com/office/drawing/2014/main" id="{ED109E67-DCC3-40D7-B352-9AA230BE01CE}"/>
              </a:ext>
            </a:extLst>
          </p:cNvPr>
          <p:cNvCxnSpPr>
            <a:stCxn id="6" idx="3"/>
          </p:cNvCxnSpPr>
          <p:nvPr/>
        </p:nvCxnSpPr>
        <p:spPr>
          <a:xfrm>
            <a:off x="4618653" y="4791574"/>
            <a:ext cx="979714" cy="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0109FFA1-287F-4BD1-BF2C-A128B06B45CB}"/>
              </a:ext>
            </a:extLst>
          </p:cNvPr>
          <p:cNvSpPr txBox="1"/>
          <p:nvPr/>
        </p:nvSpPr>
        <p:spPr>
          <a:xfrm>
            <a:off x="7723601" y="5358882"/>
            <a:ext cx="1959429" cy="3732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St </a:t>
            </a:r>
            <a:r>
              <a:rPr lang="it-IT" dirty="0" err="1"/>
              <a:t>inout</a:t>
            </a:r>
            <a:r>
              <a:rPr lang="it-IT" dirty="0"/>
              <a:t>: «uno.»</a:t>
            </a:r>
          </a:p>
        </p:txBody>
      </p:sp>
    </p:spTree>
    <p:extLst>
      <p:ext uri="{BB962C8B-B14F-4D97-AF65-F5344CB8AC3E}">
        <p14:creationId xmlns:p14="http://schemas.microsoft.com/office/powerpoint/2010/main" val="332684301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F98B842-C8C8-4BB0-B002-F93E849970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457200"/>
            <a:ext cx="10058400" cy="5495544"/>
          </a:xfrm>
        </p:spPr>
        <p:txBody>
          <a:bodyPr/>
          <a:lstStyle/>
          <a:p>
            <a:endParaRPr lang="it-IT" dirty="0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030AD40-E1A0-4CAD-8401-AE2F82B473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0FFEEA0C-1FCD-40E6-A1D4-23BFBD0CE371}" type="datetime1">
              <a:rPr lang="it-IT" smtClean="0"/>
              <a:t>25/02/2021</a:t>
            </a:fld>
            <a:endParaRPr lang="en-US"/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01C7D66B-FBE3-489B-9642-1B14E53AE1C1}"/>
              </a:ext>
            </a:extLst>
          </p:cNvPr>
          <p:cNvSpPr txBox="1"/>
          <p:nvPr/>
        </p:nvSpPr>
        <p:spPr>
          <a:xfrm>
            <a:off x="7660433" y="2248677"/>
            <a:ext cx="3116424" cy="28931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2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</a:p>
          <a:p>
            <a:r>
              <a:rPr lang="it-IT" sz="1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it-IT" sz="1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it-IT" sz="1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it-IT" sz="1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it-IT" sz="1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 ...</a:t>
            </a:r>
          </a:p>
          <a:p>
            <a:r>
              <a:rPr lang="it-IT" sz="1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it-IT" sz="1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print_rev</a:t>
            </a:r>
            <a:r>
              <a:rPr lang="it-IT" sz="1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(k);</a:t>
            </a:r>
          </a:p>
          <a:p>
            <a:r>
              <a:rPr lang="it-IT" sz="1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r>
              <a:rPr lang="it-IT" sz="1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it-IT" sz="1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it-IT" sz="1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print_rev</a:t>
            </a:r>
            <a:r>
              <a:rPr lang="it-IT" sz="1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it-IT" sz="1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</a:t>
            </a:r>
            <a:r>
              <a:rPr lang="it-IT" sz="1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car);</a:t>
            </a:r>
          </a:p>
          <a:p>
            <a:r>
              <a:rPr lang="it-IT" sz="1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 </a:t>
            </a:r>
            <a:r>
              <a:rPr lang="it-IT" sz="1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it-IT" sz="1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(car != '.’)</a:t>
            </a:r>
          </a:p>
          <a:p>
            <a:r>
              <a:rPr lang="it-IT" sz="1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{ ...</a:t>
            </a:r>
          </a:p>
          <a:p>
            <a:r>
              <a:rPr lang="it-IT" sz="1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it-IT" sz="1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print_rev</a:t>
            </a:r>
            <a:r>
              <a:rPr lang="it-IT" sz="1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(c);</a:t>
            </a:r>
          </a:p>
          <a:p>
            <a:r>
              <a:rPr lang="it-IT" sz="1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it-IT" sz="1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it-IT" sz="1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("%c", car);</a:t>
            </a:r>
          </a:p>
          <a:p>
            <a:r>
              <a:rPr lang="it-IT" sz="1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r>
              <a:rPr lang="it-IT" sz="1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else </a:t>
            </a:r>
            <a:r>
              <a:rPr lang="it-IT" sz="1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it-IT" sz="1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it-IT" sz="1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Rettangolo con angoli arrotondati 5">
            <a:extLst>
              <a:ext uri="{FF2B5EF4-FFF2-40B4-BE49-F238E27FC236}">
                <a16:creationId xmlns:a16="http://schemas.microsoft.com/office/drawing/2014/main" id="{9259B26C-2473-44B2-B397-65F115D61A06}"/>
              </a:ext>
            </a:extLst>
          </p:cNvPr>
          <p:cNvSpPr/>
          <p:nvPr/>
        </p:nvSpPr>
        <p:spPr>
          <a:xfrm>
            <a:off x="2659224" y="4441371"/>
            <a:ext cx="1959429" cy="700406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err="1"/>
              <a:t>Main</a:t>
            </a:r>
            <a:r>
              <a:rPr lang="it-IT" dirty="0"/>
              <a:t>   RA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AC08BA81-13E1-44FE-B942-D1261F00A0D0}"/>
              </a:ext>
            </a:extLst>
          </p:cNvPr>
          <p:cNvSpPr txBox="1"/>
          <p:nvPr/>
        </p:nvSpPr>
        <p:spPr>
          <a:xfrm>
            <a:off x="5629467" y="4606908"/>
            <a:ext cx="5100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>
                <a:solidFill>
                  <a:schemeClr val="bg1"/>
                </a:solidFill>
              </a:rPr>
              <a:t>SO</a:t>
            </a:r>
          </a:p>
        </p:txBody>
      </p:sp>
      <p:cxnSp>
        <p:nvCxnSpPr>
          <p:cNvPr id="9" name="Connettore 2 8">
            <a:extLst>
              <a:ext uri="{FF2B5EF4-FFF2-40B4-BE49-F238E27FC236}">
                <a16:creationId xmlns:a16="http://schemas.microsoft.com/office/drawing/2014/main" id="{ED109E67-DCC3-40D7-B352-9AA230BE01CE}"/>
              </a:ext>
            </a:extLst>
          </p:cNvPr>
          <p:cNvCxnSpPr>
            <a:cxnSpLocks/>
          </p:cNvCxnSpPr>
          <p:nvPr/>
        </p:nvCxnSpPr>
        <p:spPr>
          <a:xfrm flipV="1">
            <a:off x="4618653" y="3079102"/>
            <a:ext cx="3041780" cy="980629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ttangolo con angoli arrotondati 7">
            <a:extLst>
              <a:ext uri="{FF2B5EF4-FFF2-40B4-BE49-F238E27FC236}">
                <a16:creationId xmlns:a16="http://schemas.microsoft.com/office/drawing/2014/main" id="{B7A03D15-CE75-48C3-8EFC-4EAF9E0E3837}"/>
              </a:ext>
            </a:extLst>
          </p:cNvPr>
          <p:cNvSpPr/>
          <p:nvPr/>
        </p:nvSpPr>
        <p:spPr>
          <a:xfrm>
            <a:off x="2659224" y="3695227"/>
            <a:ext cx="1959429" cy="700406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print_rev</a:t>
            </a:r>
            <a:r>
              <a:rPr lang="it-IT" sz="1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(k);  RA</a:t>
            </a:r>
          </a:p>
          <a:p>
            <a:pPr algn="ctr"/>
            <a:r>
              <a:rPr lang="it-IT" sz="1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car ‘u’</a:t>
            </a:r>
            <a:endParaRPr lang="it-IT" sz="1200" dirty="0"/>
          </a:p>
        </p:txBody>
      </p:sp>
      <p:cxnSp>
        <p:nvCxnSpPr>
          <p:cNvPr id="10" name="Connettore 2 9">
            <a:extLst>
              <a:ext uri="{FF2B5EF4-FFF2-40B4-BE49-F238E27FC236}">
                <a16:creationId xmlns:a16="http://schemas.microsoft.com/office/drawing/2014/main" id="{88875F8D-D886-42BA-8AB5-BA65E8379A56}"/>
              </a:ext>
            </a:extLst>
          </p:cNvPr>
          <p:cNvCxnSpPr/>
          <p:nvPr/>
        </p:nvCxnSpPr>
        <p:spPr>
          <a:xfrm>
            <a:off x="4771053" y="4943974"/>
            <a:ext cx="979714" cy="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B446FB3E-F008-4466-89DC-D4EF7808ABC8}"/>
              </a:ext>
            </a:extLst>
          </p:cNvPr>
          <p:cNvSpPr txBox="1"/>
          <p:nvPr/>
        </p:nvSpPr>
        <p:spPr>
          <a:xfrm>
            <a:off x="7723601" y="5358882"/>
            <a:ext cx="1959429" cy="3732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St input: «</a:t>
            </a:r>
            <a:r>
              <a:rPr lang="it-IT" b="1" dirty="0">
                <a:solidFill>
                  <a:schemeClr val="accent1">
                    <a:lumMod val="75000"/>
                  </a:schemeClr>
                </a:solidFill>
              </a:rPr>
              <a:t>u</a:t>
            </a:r>
            <a:r>
              <a:rPr lang="it-IT" dirty="0"/>
              <a:t>no.»</a:t>
            </a:r>
          </a:p>
        </p:txBody>
      </p:sp>
    </p:spTree>
    <p:extLst>
      <p:ext uri="{BB962C8B-B14F-4D97-AF65-F5344CB8AC3E}">
        <p14:creationId xmlns:p14="http://schemas.microsoft.com/office/powerpoint/2010/main" val="177837182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F98B842-C8C8-4BB0-B002-F93E849970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457200"/>
            <a:ext cx="10058400" cy="5495544"/>
          </a:xfrm>
        </p:spPr>
        <p:txBody>
          <a:bodyPr/>
          <a:lstStyle/>
          <a:p>
            <a:endParaRPr lang="it-IT" dirty="0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030AD40-E1A0-4CAD-8401-AE2F82B473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0FFEEA0C-1FCD-40E6-A1D4-23BFBD0CE371}" type="datetime1">
              <a:rPr lang="it-IT" smtClean="0"/>
              <a:t>25/02/2021</a:t>
            </a:fld>
            <a:endParaRPr lang="en-US"/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01C7D66B-FBE3-489B-9642-1B14E53AE1C1}"/>
              </a:ext>
            </a:extLst>
          </p:cNvPr>
          <p:cNvSpPr txBox="1"/>
          <p:nvPr/>
        </p:nvSpPr>
        <p:spPr>
          <a:xfrm>
            <a:off x="7660433" y="2248677"/>
            <a:ext cx="3116424" cy="28931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2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</a:p>
          <a:p>
            <a:r>
              <a:rPr lang="it-IT" sz="1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it-IT" sz="1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it-IT" sz="1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it-IT" sz="1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it-IT" sz="1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 ...</a:t>
            </a:r>
          </a:p>
          <a:p>
            <a:r>
              <a:rPr lang="it-IT" sz="1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it-IT" sz="1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print_rev</a:t>
            </a:r>
            <a:r>
              <a:rPr lang="it-IT" sz="1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(k);</a:t>
            </a:r>
          </a:p>
          <a:p>
            <a:r>
              <a:rPr lang="it-IT" sz="1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r>
              <a:rPr lang="it-IT" sz="1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it-IT" sz="1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it-IT" sz="1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print_rev</a:t>
            </a:r>
            <a:r>
              <a:rPr lang="it-IT" sz="1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it-IT" sz="1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</a:t>
            </a:r>
            <a:r>
              <a:rPr lang="it-IT" sz="1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car);</a:t>
            </a:r>
          </a:p>
          <a:p>
            <a:r>
              <a:rPr lang="it-IT" sz="1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 </a:t>
            </a:r>
            <a:r>
              <a:rPr lang="it-IT" sz="1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it-IT" sz="1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(car != '.’)</a:t>
            </a:r>
          </a:p>
          <a:p>
            <a:r>
              <a:rPr lang="it-IT" sz="1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{ ...</a:t>
            </a:r>
          </a:p>
          <a:p>
            <a:r>
              <a:rPr lang="it-IT" sz="1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it-IT" sz="1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print_rev</a:t>
            </a:r>
            <a:r>
              <a:rPr lang="it-IT" sz="1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(c);</a:t>
            </a:r>
          </a:p>
          <a:p>
            <a:r>
              <a:rPr lang="it-IT" sz="1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it-IT" sz="1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it-IT" sz="1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("%c", car);</a:t>
            </a:r>
          </a:p>
          <a:p>
            <a:r>
              <a:rPr lang="it-IT" sz="1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r>
              <a:rPr lang="it-IT" sz="1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else </a:t>
            </a:r>
            <a:r>
              <a:rPr lang="it-IT" sz="1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it-IT" sz="1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it-IT" sz="1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Rettangolo con angoli arrotondati 5">
            <a:extLst>
              <a:ext uri="{FF2B5EF4-FFF2-40B4-BE49-F238E27FC236}">
                <a16:creationId xmlns:a16="http://schemas.microsoft.com/office/drawing/2014/main" id="{9259B26C-2473-44B2-B397-65F115D61A06}"/>
              </a:ext>
            </a:extLst>
          </p:cNvPr>
          <p:cNvSpPr/>
          <p:nvPr/>
        </p:nvSpPr>
        <p:spPr>
          <a:xfrm>
            <a:off x="2659224" y="4441371"/>
            <a:ext cx="1959429" cy="700406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err="1"/>
              <a:t>Main</a:t>
            </a:r>
            <a:r>
              <a:rPr lang="it-IT" dirty="0"/>
              <a:t>   RA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AC08BA81-13E1-44FE-B942-D1261F00A0D0}"/>
              </a:ext>
            </a:extLst>
          </p:cNvPr>
          <p:cNvSpPr txBox="1"/>
          <p:nvPr/>
        </p:nvSpPr>
        <p:spPr>
          <a:xfrm>
            <a:off x="5629467" y="4606908"/>
            <a:ext cx="5100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>
                <a:solidFill>
                  <a:schemeClr val="bg1"/>
                </a:solidFill>
              </a:rPr>
              <a:t>SO</a:t>
            </a:r>
          </a:p>
        </p:txBody>
      </p:sp>
      <p:cxnSp>
        <p:nvCxnSpPr>
          <p:cNvPr id="9" name="Connettore 2 8">
            <a:extLst>
              <a:ext uri="{FF2B5EF4-FFF2-40B4-BE49-F238E27FC236}">
                <a16:creationId xmlns:a16="http://schemas.microsoft.com/office/drawing/2014/main" id="{ED109E67-DCC3-40D7-B352-9AA230BE01CE}"/>
              </a:ext>
            </a:extLst>
          </p:cNvPr>
          <p:cNvCxnSpPr>
            <a:cxnSpLocks/>
            <a:stCxn id="11" idx="3"/>
          </p:cNvCxnSpPr>
          <p:nvPr/>
        </p:nvCxnSpPr>
        <p:spPr>
          <a:xfrm>
            <a:off x="4618652" y="3234463"/>
            <a:ext cx="3461658" cy="1099623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ttangolo con angoli arrotondati 7">
            <a:extLst>
              <a:ext uri="{FF2B5EF4-FFF2-40B4-BE49-F238E27FC236}">
                <a16:creationId xmlns:a16="http://schemas.microsoft.com/office/drawing/2014/main" id="{B7A03D15-CE75-48C3-8EFC-4EAF9E0E3837}"/>
              </a:ext>
            </a:extLst>
          </p:cNvPr>
          <p:cNvSpPr/>
          <p:nvPr/>
        </p:nvSpPr>
        <p:spPr>
          <a:xfrm>
            <a:off x="2659224" y="3695227"/>
            <a:ext cx="1959429" cy="700406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print_rev</a:t>
            </a:r>
            <a:r>
              <a:rPr lang="it-IT" sz="1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(k);  RA</a:t>
            </a:r>
          </a:p>
          <a:p>
            <a:pPr algn="ctr"/>
            <a:r>
              <a:rPr lang="it-IT" sz="1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car ‘u’</a:t>
            </a:r>
            <a:endParaRPr lang="it-IT" sz="1200" dirty="0"/>
          </a:p>
        </p:txBody>
      </p:sp>
      <p:cxnSp>
        <p:nvCxnSpPr>
          <p:cNvPr id="10" name="Connettore 2 9">
            <a:extLst>
              <a:ext uri="{FF2B5EF4-FFF2-40B4-BE49-F238E27FC236}">
                <a16:creationId xmlns:a16="http://schemas.microsoft.com/office/drawing/2014/main" id="{88875F8D-D886-42BA-8AB5-BA65E8379A56}"/>
              </a:ext>
            </a:extLst>
          </p:cNvPr>
          <p:cNvCxnSpPr/>
          <p:nvPr/>
        </p:nvCxnSpPr>
        <p:spPr>
          <a:xfrm>
            <a:off x="4771053" y="4943974"/>
            <a:ext cx="979714" cy="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ttangolo con angoli arrotondati 10">
            <a:extLst>
              <a:ext uri="{FF2B5EF4-FFF2-40B4-BE49-F238E27FC236}">
                <a16:creationId xmlns:a16="http://schemas.microsoft.com/office/drawing/2014/main" id="{7AEF8C21-E9B3-4A65-A06D-2D8E260ADA3C}"/>
              </a:ext>
            </a:extLst>
          </p:cNvPr>
          <p:cNvSpPr/>
          <p:nvPr/>
        </p:nvSpPr>
        <p:spPr>
          <a:xfrm>
            <a:off x="2659223" y="2884260"/>
            <a:ext cx="1959429" cy="700406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print_rev</a:t>
            </a:r>
            <a:r>
              <a:rPr lang="it-IT" sz="1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(k);  RA</a:t>
            </a:r>
          </a:p>
          <a:p>
            <a:pPr algn="ctr"/>
            <a:r>
              <a:rPr lang="it-IT" sz="1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car ‘n’</a:t>
            </a:r>
            <a:endParaRPr lang="it-IT" sz="1200" dirty="0"/>
          </a:p>
        </p:txBody>
      </p:sp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4926B2F5-7B94-419E-8618-ED22BE7E6AC0}"/>
              </a:ext>
            </a:extLst>
          </p:cNvPr>
          <p:cNvSpPr txBox="1"/>
          <p:nvPr/>
        </p:nvSpPr>
        <p:spPr>
          <a:xfrm>
            <a:off x="7723601" y="5358882"/>
            <a:ext cx="1959429" cy="3732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St input: «u</a:t>
            </a:r>
            <a:r>
              <a:rPr lang="it-IT" b="1" dirty="0">
                <a:solidFill>
                  <a:schemeClr val="accent1">
                    <a:lumMod val="75000"/>
                  </a:schemeClr>
                </a:solidFill>
              </a:rPr>
              <a:t>n</a:t>
            </a:r>
            <a:r>
              <a:rPr lang="it-IT" dirty="0"/>
              <a:t>o.»</a:t>
            </a:r>
          </a:p>
        </p:txBody>
      </p:sp>
    </p:spTree>
    <p:extLst>
      <p:ext uri="{BB962C8B-B14F-4D97-AF65-F5344CB8AC3E}">
        <p14:creationId xmlns:p14="http://schemas.microsoft.com/office/powerpoint/2010/main" val="238710418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F98B842-C8C8-4BB0-B002-F93E849970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457200"/>
            <a:ext cx="10058400" cy="5495544"/>
          </a:xfrm>
        </p:spPr>
        <p:txBody>
          <a:bodyPr/>
          <a:lstStyle/>
          <a:p>
            <a:endParaRPr lang="it-IT" dirty="0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030AD40-E1A0-4CAD-8401-AE2F82B473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0FFEEA0C-1FCD-40E6-A1D4-23BFBD0CE371}" type="datetime1">
              <a:rPr lang="it-IT" smtClean="0"/>
              <a:t>25/02/2021</a:t>
            </a:fld>
            <a:endParaRPr lang="en-US"/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01C7D66B-FBE3-489B-9642-1B14E53AE1C1}"/>
              </a:ext>
            </a:extLst>
          </p:cNvPr>
          <p:cNvSpPr txBox="1"/>
          <p:nvPr/>
        </p:nvSpPr>
        <p:spPr>
          <a:xfrm>
            <a:off x="7660433" y="2248677"/>
            <a:ext cx="3116424" cy="28931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2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</a:p>
          <a:p>
            <a:r>
              <a:rPr lang="it-IT" sz="1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it-IT" sz="1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it-IT" sz="1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it-IT" sz="1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it-IT" sz="1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 ...</a:t>
            </a:r>
          </a:p>
          <a:p>
            <a:r>
              <a:rPr lang="it-IT" sz="1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it-IT" sz="1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print_rev</a:t>
            </a:r>
            <a:r>
              <a:rPr lang="it-IT" sz="1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(k);</a:t>
            </a:r>
          </a:p>
          <a:p>
            <a:r>
              <a:rPr lang="it-IT" sz="1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r>
              <a:rPr lang="it-IT" sz="1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it-IT" sz="1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it-IT" sz="1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print_rev</a:t>
            </a:r>
            <a:r>
              <a:rPr lang="it-IT" sz="1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it-IT" sz="1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</a:t>
            </a:r>
            <a:r>
              <a:rPr lang="it-IT" sz="1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car);</a:t>
            </a:r>
          </a:p>
          <a:p>
            <a:r>
              <a:rPr lang="it-IT" sz="1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 </a:t>
            </a:r>
            <a:r>
              <a:rPr lang="it-IT" sz="1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it-IT" sz="1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(car != '.’)</a:t>
            </a:r>
          </a:p>
          <a:p>
            <a:r>
              <a:rPr lang="it-IT" sz="1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{ ...</a:t>
            </a:r>
          </a:p>
          <a:p>
            <a:r>
              <a:rPr lang="it-IT" sz="1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it-IT" sz="1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print_rev</a:t>
            </a:r>
            <a:r>
              <a:rPr lang="it-IT" sz="1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(c);</a:t>
            </a:r>
          </a:p>
          <a:p>
            <a:r>
              <a:rPr lang="it-IT" sz="1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it-IT" sz="1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it-IT" sz="1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("%c", car);</a:t>
            </a:r>
          </a:p>
          <a:p>
            <a:r>
              <a:rPr lang="it-IT" sz="1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r>
              <a:rPr lang="it-IT" sz="1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else </a:t>
            </a:r>
            <a:r>
              <a:rPr lang="it-IT" sz="1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it-IT" sz="1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it-IT" sz="1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Rettangolo con angoli arrotondati 5">
            <a:extLst>
              <a:ext uri="{FF2B5EF4-FFF2-40B4-BE49-F238E27FC236}">
                <a16:creationId xmlns:a16="http://schemas.microsoft.com/office/drawing/2014/main" id="{9259B26C-2473-44B2-B397-65F115D61A06}"/>
              </a:ext>
            </a:extLst>
          </p:cNvPr>
          <p:cNvSpPr/>
          <p:nvPr/>
        </p:nvSpPr>
        <p:spPr>
          <a:xfrm>
            <a:off x="2659224" y="4441371"/>
            <a:ext cx="1959429" cy="700406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err="1"/>
              <a:t>Main</a:t>
            </a:r>
            <a:r>
              <a:rPr lang="it-IT" dirty="0"/>
              <a:t>   RA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AC08BA81-13E1-44FE-B942-D1261F00A0D0}"/>
              </a:ext>
            </a:extLst>
          </p:cNvPr>
          <p:cNvSpPr txBox="1"/>
          <p:nvPr/>
        </p:nvSpPr>
        <p:spPr>
          <a:xfrm>
            <a:off x="5629467" y="4606908"/>
            <a:ext cx="5100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>
                <a:solidFill>
                  <a:schemeClr val="bg1"/>
                </a:solidFill>
              </a:rPr>
              <a:t>SO</a:t>
            </a:r>
          </a:p>
        </p:txBody>
      </p:sp>
      <p:cxnSp>
        <p:nvCxnSpPr>
          <p:cNvPr id="9" name="Connettore 2 8">
            <a:extLst>
              <a:ext uri="{FF2B5EF4-FFF2-40B4-BE49-F238E27FC236}">
                <a16:creationId xmlns:a16="http://schemas.microsoft.com/office/drawing/2014/main" id="{ED109E67-DCC3-40D7-B352-9AA230BE01CE}"/>
              </a:ext>
            </a:extLst>
          </p:cNvPr>
          <p:cNvCxnSpPr>
            <a:cxnSpLocks/>
          </p:cNvCxnSpPr>
          <p:nvPr/>
        </p:nvCxnSpPr>
        <p:spPr>
          <a:xfrm>
            <a:off x="4618652" y="2416629"/>
            <a:ext cx="3461659" cy="193093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ttangolo con angoli arrotondati 7">
            <a:extLst>
              <a:ext uri="{FF2B5EF4-FFF2-40B4-BE49-F238E27FC236}">
                <a16:creationId xmlns:a16="http://schemas.microsoft.com/office/drawing/2014/main" id="{B7A03D15-CE75-48C3-8EFC-4EAF9E0E3837}"/>
              </a:ext>
            </a:extLst>
          </p:cNvPr>
          <p:cNvSpPr/>
          <p:nvPr/>
        </p:nvSpPr>
        <p:spPr>
          <a:xfrm>
            <a:off x="2659224" y="3695227"/>
            <a:ext cx="1959429" cy="700406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print_rev</a:t>
            </a:r>
            <a:r>
              <a:rPr lang="it-IT" sz="1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(k);  RA</a:t>
            </a:r>
          </a:p>
          <a:p>
            <a:pPr algn="ctr"/>
            <a:r>
              <a:rPr lang="it-IT" sz="1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car ‘u’</a:t>
            </a:r>
            <a:endParaRPr lang="it-IT" sz="1200" dirty="0"/>
          </a:p>
        </p:txBody>
      </p:sp>
      <p:cxnSp>
        <p:nvCxnSpPr>
          <p:cNvPr id="10" name="Connettore 2 9">
            <a:extLst>
              <a:ext uri="{FF2B5EF4-FFF2-40B4-BE49-F238E27FC236}">
                <a16:creationId xmlns:a16="http://schemas.microsoft.com/office/drawing/2014/main" id="{88875F8D-D886-42BA-8AB5-BA65E8379A56}"/>
              </a:ext>
            </a:extLst>
          </p:cNvPr>
          <p:cNvCxnSpPr/>
          <p:nvPr/>
        </p:nvCxnSpPr>
        <p:spPr>
          <a:xfrm>
            <a:off x="4771053" y="4943974"/>
            <a:ext cx="979714" cy="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ttangolo con angoli arrotondati 10">
            <a:extLst>
              <a:ext uri="{FF2B5EF4-FFF2-40B4-BE49-F238E27FC236}">
                <a16:creationId xmlns:a16="http://schemas.microsoft.com/office/drawing/2014/main" id="{7AEF8C21-E9B3-4A65-A06D-2D8E260ADA3C}"/>
              </a:ext>
            </a:extLst>
          </p:cNvPr>
          <p:cNvSpPr/>
          <p:nvPr/>
        </p:nvSpPr>
        <p:spPr>
          <a:xfrm>
            <a:off x="2659224" y="2897733"/>
            <a:ext cx="1959429" cy="700406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print_rev</a:t>
            </a:r>
            <a:r>
              <a:rPr lang="it-IT" sz="1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(k);  RA</a:t>
            </a:r>
          </a:p>
          <a:p>
            <a:pPr algn="ctr"/>
            <a:r>
              <a:rPr lang="it-IT" sz="1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car ‘n’</a:t>
            </a:r>
            <a:endParaRPr lang="it-IT" sz="1200" dirty="0"/>
          </a:p>
        </p:txBody>
      </p:sp>
      <p:sp>
        <p:nvSpPr>
          <p:cNvPr id="12" name="Rettangolo con angoli arrotondati 11">
            <a:extLst>
              <a:ext uri="{FF2B5EF4-FFF2-40B4-BE49-F238E27FC236}">
                <a16:creationId xmlns:a16="http://schemas.microsoft.com/office/drawing/2014/main" id="{446EF74F-5180-4047-B53D-140358325CA9}"/>
              </a:ext>
            </a:extLst>
          </p:cNvPr>
          <p:cNvSpPr/>
          <p:nvPr/>
        </p:nvSpPr>
        <p:spPr>
          <a:xfrm>
            <a:off x="2659223" y="2133796"/>
            <a:ext cx="1959429" cy="700406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print_rev</a:t>
            </a:r>
            <a:r>
              <a:rPr lang="it-IT" sz="1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(k);  RA</a:t>
            </a:r>
          </a:p>
          <a:p>
            <a:pPr algn="ctr"/>
            <a:r>
              <a:rPr lang="it-IT" sz="1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car ‘o’</a:t>
            </a:r>
            <a:endParaRPr lang="it-IT" sz="1200" dirty="0"/>
          </a:p>
        </p:txBody>
      </p: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61D22FFF-4872-4CFF-9FAC-864689DE5588}"/>
              </a:ext>
            </a:extLst>
          </p:cNvPr>
          <p:cNvSpPr txBox="1"/>
          <p:nvPr/>
        </p:nvSpPr>
        <p:spPr>
          <a:xfrm>
            <a:off x="7723601" y="5358882"/>
            <a:ext cx="1959429" cy="3732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St input: «un</a:t>
            </a:r>
            <a:r>
              <a:rPr lang="it-IT" b="1" dirty="0">
                <a:solidFill>
                  <a:schemeClr val="accent1">
                    <a:lumMod val="75000"/>
                  </a:schemeClr>
                </a:solidFill>
              </a:rPr>
              <a:t>o</a:t>
            </a:r>
            <a:r>
              <a:rPr lang="it-IT" b="1" dirty="0"/>
              <a:t>.</a:t>
            </a:r>
            <a:r>
              <a:rPr lang="it-IT" dirty="0"/>
              <a:t>»</a:t>
            </a:r>
          </a:p>
        </p:txBody>
      </p:sp>
    </p:spTree>
    <p:extLst>
      <p:ext uri="{BB962C8B-B14F-4D97-AF65-F5344CB8AC3E}">
        <p14:creationId xmlns:p14="http://schemas.microsoft.com/office/powerpoint/2010/main" val="215918009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F98B842-C8C8-4BB0-B002-F93E849970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457200"/>
            <a:ext cx="10058400" cy="5495544"/>
          </a:xfrm>
        </p:spPr>
        <p:txBody>
          <a:bodyPr/>
          <a:lstStyle/>
          <a:p>
            <a:endParaRPr lang="it-IT" dirty="0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030AD40-E1A0-4CAD-8401-AE2F82B473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0FFEEA0C-1FCD-40E6-A1D4-23BFBD0CE371}" type="datetime1">
              <a:rPr lang="it-IT" smtClean="0"/>
              <a:t>25/02/2021</a:t>
            </a:fld>
            <a:endParaRPr lang="en-US"/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01C7D66B-FBE3-489B-9642-1B14E53AE1C1}"/>
              </a:ext>
            </a:extLst>
          </p:cNvPr>
          <p:cNvSpPr txBox="1"/>
          <p:nvPr/>
        </p:nvSpPr>
        <p:spPr>
          <a:xfrm>
            <a:off x="7660433" y="2248677"/>
            <a:ext cx="3116424" cy="28931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2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</a:p>
          <a:p>
            <a:r>
              <a:rPr lang="it-IT" sz="1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it-IT" sz="1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it-IT" sz="1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it-IT" sz="1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it-IT" sz="1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 ...</a:t>
            </a:r>
          </a:p>
          <a:p>
            <a:r>
              <a:rPr lang="it-IT" sz="1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it-IT" sz="1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print_rev</a:t>
            </a:r>
            <a:r>
              <a:rPr lang="it-IT" sz="1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(k);</a:t>
            </a:r>
          </a:p>
          <a:p>
            <a:r>
              <a:rPr lang="it-IT" sz="1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r>
              <a:rPr lang="it-IT" sz="1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it-IT" sz="1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it-IT" sz="1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print_rev</a:t>
            </a:r>
            <a:r>
              <a:rPr lang="it-IT" sz="1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it-IT" sz="1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</a:t>
            </a:r>
            <a:r>
              <a:rPr lang="it-IT" sz="1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car);</a:t>
            </a:r>
          </a:p>
          <a:p>
            <a:r>
              <a:rPr lang="it-IT" sz="1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 </a:t>
            </a:r>
            <a:r>
              <a:rPr lang="it-IT" sz="1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it-IT" sz="1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(car != '.’)</a:t>
            </a:r>
          </a:p>
          <a:p>
            <a:r>
              <a:rPr lang="it-IT" sz="1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{ ...</a:t>
            </a:r>
          </a:p>
          <a:p>
            <a:r>
              <a:rPr lang="it-IT" sz="1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it-IT" sz="1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print_rev</a:t>
            </a:r>
            <a:r>
              <a:rPr lang="it-IT" sz="1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(c);</a:t>
            </a:r>
          </a:p>
          <a:p>
            <a:r>
              <a:rPr lang="it-IT" sz="1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it-IT" sz="1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it-IT" sz="1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("%c", car);</a:t>
            </a:r>
          </a:p>
          <a:p>
            <a:r>
              <a:rPr lang="it-IT" sz="1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r>
              <a:rPr lang="it-IT" sz="1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else </a:t>
            </a:r>
            <a:r>
              <a:rPr lang="it-IT" sz="1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it-IT" sz="1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it-IT" sz="1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Rettangolo con angoli arrotondati 5">
            <a:extLst>
              <a:ext uri="{FF2B5EF4-FFF2-40B4-BE49-F238E27FC236}">
                <a16:creationId xmlns:a16="http://schemas.microsoft.com/office/drawing/2014/main" id="{9259B26C-2473-44B2-B397-65F115D61A06}"/>
              </a:ext>
            </a:extLst>
          </p:cNvPr>
          <p:cNvSpPr/>
          <p:nvPr/>
        </p:nvSpPr>
        <p:spPr>
          <a:xfrm>
            <a:off x="2659224" y="4441371"/>
            <a:ext cx="1959429" cy="700406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err="1"/>
              <a:t>Main</a:t>
            </a:r>
            <a:r>
              <a:rPr lang="it-IT" dirty="0"/>
              <a:t>   RA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AC08BA81-13E1-44FE-B942-D1261F00A0D0}"/>
              </a:ext>
            </a:extLst>
          </p:cNvPr>
          <p:cNvSpPr txBox="1"/>
          <p:nvPr/>
        </p:nvSpPr>
        <p:spPr>
          <a:xfrm>
            <a:off x="5629467" y="4606908"/>
            <a:ext cx="5100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>
                <a:solidFill>
                  <a:schemeClr val="bg1"/>
                </a:solidFill>
              </a:rPr>
              <a:t>SO</a:t>
            </a:r>
          </a:p>
        </p:txBody>
      </p:sp>
      <p:cxnSp>
        <p:nvCxnSpPr>
          <p:cNvPr id="9" name="Connettore 2 8">
            <a:extLst>
              <a:ext uri="{FF2B5EF4-FFF2-40B4-BE49-F238E27FC236}">
                <a16:creationId xmlns:a16="http://schemas.microsoft.com/office/drawing/2014/main" id="{ED109E67-DCC3-40D7-B352-9AA230BE01CE}"/>
              </a:ext>
            </a:extLst>
          </p:cNvPr>
          <p:cNvCxnSpPr>
            <a:cxnSpLocks/>
            <a:stCxn id="13" idx="3"/>
          </p:cNvCxnSpPr>
          <p:nvPr/>
        </p:nvCxnSpPr>
        <p:spPr>
          <a:xfrm>
            <a:off x="4618652" y="1701297"/>
            <a:ext cx="3461659" cy="2646262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ttangolo con angoli arrotondati 7">
            <a:extLst>
              <a:ext uri="{FF2B5EF4-FFF2-40B4-BE49-F238E27FC236}">
                <a16:creationId xmlns:a16="http://schemas.microsoft.com/office/drawing/2014/main" id="{B7A03D15-CE75-48C3-8EFC-4EAF9E0E3837}"/>
              </a:ext>
            </a:extLst>
          </p:cNvPr>
          <p:cNvSpPr/>
          <p:nvPr/>
        </p:nvSpPr>
        <p:spPr>
          <a:xfrm>
            <a:off x="2659224" y="3695227"/>
            <a:ext cx="1959429" cy="700406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print_rev</a:t>
            </a:r>
            <a:r>
              <a:rPr lang="it-IT" sz="1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(k);  RA</a:t>
            </a:r>
          </a:p>
          <a:p>
            <a:pPr algn="ctr"/>
            <a:r>
              <a:rPr lang="it-IT" sz="1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car ‘u’</a:t>
            </a:r>
            <a:endParaRPr lang="it-IT" sz="1200" dirty="0"/>
          </a:p>
        </p:txBody>
      </p:sp>
      <p:cxnSp>
        <p:nvCxnSpPr>
          <p:cNvPr id="10" name="Connettore 2 9">
            <a:extLst>
              <a:ext uri="{FF2B5EF4-FFF2-40B4-BE49-F238E27FC236}">
                <a16:creationId xmlns:a16="http://schemas.microsoft.com/office/drawing/2014/main" id="{88875F8D-D886-42BA-8AB5-BA65E8379A56}"/>
              </a:ext>
            </a:extLst>
          </p:cNvPr>
          <p:cNvCxnSpPr/>
          <p:nvPr/>
        </p:nvCxnSpPr>
        <p:spPr>
          <a:xfrm>
            <a:off x="4771053" y="4943974"/>
            <a:ext cx="979714" cy="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ttangolo con angoli arrotondati 10">
            <a:extLst>
              <a:ext uri="{FF2B5EF4-FFF2-40B4-BE49-F238E27FC236}">
                <a16:creationId xmlns:a16="http://schemas.microsoft.com/office/drawing/2014/main" id="{7AEF8C21-E9B3-4A65-A06D-2D8E260ADA3C}"/>
              </a:ext>
            </a:extLst>
          </p:cNvPr>
          <p:cNvSpPr/>
          <p:nvPr/>
        </p:nvSpPr>
        <p:spPr>
          <a:xfrm>
            <a:off x="2659224" y="2897733"/>
            <a:ext cx="1959429" cy="700406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print_rev</a:t>
            </a:r>
            <a:r>
              <a:rPr lang="it-IT" sz="1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(k);  RA</a:t>
            </a:r>
          </a:p>
          <a:p>
            <a:pPr algn="ctr"/>
            <a:r>
              <a:rPr lang="it-IT" sz="1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car ‘n’</a:t>
            </a:r>
            <a:endParaRPr lang="it-IT" sz="1200" dirty="0"/>
          </a:p>
        </p:txBody>
      </p:sp>
      <p:sp>
        <p:nvSpPr>
          <p:cNvPr id="12" name="Rettangolo con angoli arrotondati 11">
            <a:extLst>
              <a:ext uri="{FF2B5EF4-FFF2-40B4-BE49-F238E27FC236}">
                <a16:creationId xmlns:a16="http://schemas.microsoft.com/office/drawing/2014/main" id="{446EF74F-5180-4047-B53D-140358325CA9}"/>
              </a:ext>
            </a:extLst>
          </p:cNvPr>
          <p:cNvSpPr/>
          <p:nvPr/>
        </p:nvSpPr>
        <p:spPr>
          <a:xfrm>
            <a:off x="2659223" y="2133796"/>
            <a:ext cx="1959429" cy="700406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print_rev</a:t>
            </a:r>
            <a:r>
              <a:rPr lang="it-IT" sz="1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(k);  RA</a:t>
            </a:r>
          </a:p>
          <a:p>
            <a:pPr algn="ctr"/>
            <a:r>
              <a:rPr lang="it-IT" sz="1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car ‘o’</a:t>
            </a:r>
            <a:endParaRPr lang="it-IT" sz="1200" dirty="0"/>
          </a:p>
        </p:txBody>
      </p:sp>
      <p:sp>
        <p:nvSpPr>
          <p:cNvPr id="13" name="Rettangolo con angoli arrotondati 12">
            <a:extLst>
              <a:ext uri="{FF2B5EF4-FFF2-40B4-BE49-F238E27FC236}">
                <a16:creationId xmlns:a16="http://schemas.microsoft.com/office/drawing/2014/main" id="{60966AB4-A069-42C6-8A1F-467EE6DD2B56}"/>
              </a:ext>
            </a:extLst>
          </p:cNvPr>
          <p:cNvSpPr/>
          <p:nvPr/>
        </p:nvSpPr>
        <p:spPr>
          <a:xfrm>
            <a:off x="2659223" y="1351094"/>
            <a:ext cx="1959429" cy="700406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print_rev</a:t>
            </a:r>
            <a:r>
              <a:rPr lang="it-IT" sz="1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(k);  RA</a:t>
            </a:r>
          </a:p>
          <a:p>
            <a:pPr algn="ctr"/>
            <a:r>
              <a:rPr lang="it-IT" sz="1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car ‘.’</a:t>
            </a:r>
            <a:endParaRPr lang="it-IT" sz="1200" dirty="0"/>
          </a:p>
        </p:txBody>
      </p:sp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6A67ADD2-3C23-430C-A6E5-E8610BBB054E}"/>
              </a:ext>
            </a:extLst>
          </p:cNvPr>
          <p:cNvSpPr txBox="1"/>
          <p:nvPr/>
        </p:nvSpPr>
        <p:spPr>
          <a:xfrm>
            <a:off x="7723601" y="5358882"/>
            <a:ext cx="1959429" cy="3732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St input: «un</a:t>
            </a:r>
            <a:r>
              <a:rPr lang="it-IT" b="1" dirty="0"/>
              <a:t>o</a:t>
            </a:r>
            <a:r>
              <a:rPr lang="it-IT" b="1" dirty="0">
                <a:solidFill>
                  <a:srgbClr val="C00000"/>
                </a:solidFill>
              </a:rPr>
              <a:t>.</a:t>
            </a:r>
            <a:r>
              <a:rPr lang="it-IT" dirty="0"/>
              <a:t>»</a:t>
            </a:r>
          </a:p>
        </p:txBody>
      </p:sp>
    </p:spTree>
    <p:extLst>
      <p:ext uri="{BB962C8B-B14F-4D97-AF65-F5344CB8AC3E}">
        <p14:creationId xmlns:p14="http://schemas.microsoft.com/office/powerpoint/2010/main" val="293526652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F98B842-C8C8-4BB0-B002-F93E849970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457200"/>
            <a:ext cx="10058400" cy="5495544"/>
          </a:xfrm>
        </p:spPr>
        <p:txBody>
          <a:bodyPr/>
          <a:lstStyle/>
          <a:p>
            <a:endParaRPr lang="it-IT" dirty="0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030AD40-E1A0-4CAD-8401-AE2F82B473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0FFEEA0C-1FCD-40E6-A1D4-23BFBD0CE371}" type="datetime1">
              <a:rPr lang="it-IT" smtClean="0"/>
              <a:t>25/02/2021</a:t>
            </a:fld>
            <a:endParaRPr lang="en-US"/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01C7D66B-FBE3-489B-9642-1B14E53AE1C1}"/>
              </a:ext>
            </a:extLst>
          </p:cNvPr>
          <p:cNvSpPr txBox="1"/>
          <p:nvPr/>
        </p:nvSpPr>
        <p:spPr>
          <a:xfrm>
            <a:off x="7660433" y="2248677"/>
            <a:ext cx="3116424" cy="28931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2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</a:p>
          <a:p>
            <a:r>
              <a:rPr lang="it-IT" sz="1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it-IT" sz="1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it-IT" sz="1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it-IT" sz="1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it-IT" sz="1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 ...</a:t>
            </a:r>
          </a:p>
          <a:p>
            <a:r>
              <a:rPr lang="it-IT" sz="1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it-IT" sz="1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print_rev</a:t>
            </a:r>
            <a:r>
              <a:rPr lang="it-IT" sz="1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(k);</a:t>
            </a:r>
          </a:p>
          <a:p>
            <a:r>
              <a:rPr lang="it-IT" sz="1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r>
              <a:rPr lang="it-IT" sz="1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it-IT" sz="1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it-IT" sz="1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print_rev</a:t>
            </a:r>
            <a:r>
              <a:rPr lang="it-IT" sz="1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it-IT" sz="1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</a:t>
            </a:r>
            <a:r>
              <a:rPr lang="it-IT" sz="1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car);</a:t>
            </a:r>
          </a:p>
          <a:p>
            <a:r>
              <a:rPr lang="it-IT" sz="1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 </a:t>
            </a:r>
            <a:r>
              <a:rPr lang="it-IT" sz="1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it-IT" sz="1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(car != '.’)</a:t>
            </a:r>
          </a:p>
          <a:p>
            <a:r>
              <a:rPr lang="it-IT" sz="1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{ ...</a:t>
            </a:r>
          </a:p>
          <a:p>
            <a:r>
              <a:rPr lang="it-IT" sz="1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it-IT" sz="1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print_rev</a:t>
            </a:r>
            <a:r>
              <a:rPr lang="it-IT" sz="1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(c);</a:t>
            </a:r>
          </a:p>
          <a:p>
            <a:r>
              <a:rPr lang="it-IT" sz="1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it-IT" sz="1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it-IT" sz="1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("%c", car);</a:t>
            </a:r>
          </a:p>
          <a:p>
            <a:r>
              <a:rPr lang="it-IT" sz="1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r>
              <a:rPr lang="it-IT" sz="1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else </a:t>
            </a:r>
            <a:r>
              <a:rPr lang="it-IT" sz="1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it-IT" sz="1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it-IT" sz="1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Rettangolo con angoli arrotondati 5">
            <a:extLst>
              <a:ext uri="{FF2B5EF4-FFF2-40B4-BE49-F238E27FC236}">
                <a16:creationId xmlns:a16="http://schemas.microsoft.com/office/drawing/2014/main" id="{9259B26C-2473-44B2-B397-65F115D61A06}"/>
              </a:ext>
            </a:extLst>
          </p:cNvPr>
          <p:cNvSpPr/>
          <p:nvPr/>
        </p:nvSpPr>
        <p:spPr>
          <a:xfrm>
            <a:off x="2659224" y="4441371"/>
            <a:ext cx="1959429" cy="700406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err="1"/>
              <a:t>Main</a:t>
            </a:r>
            <a:r>
              <a:rPr lang="it-IT" dirty="0"/>
              <a:t>   RA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AC08BA81-13E1-44FE-B942-D1261F00A0D0}"/>
              </a:ext>
            </a:extLst>
          </p:cNvPr>
          <p:cNvSpPr txBox="1"/>
          <p:nvPr/>
        </p:nvSpPr>
        <p:spPr>
          <a:xfrm>
            <a:off x="5629467" y="4606908"/>
            <a:ext cx="5100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>
                <a:solidFill>
                  <a:schemeClr val="bg1"/>
                </a:solidFill>
              </a:rPr>
              <a:t>SO</a:t>
            </a:r>
          </a:p>
        </p:txBody>
      </p:sp>
      <p:sp>
        <p:nvSpPr>
          <p:cNvPr id="8" name="Rettangolo con angoli arrotondati 7">
            <a:extLst>
              <a:ext uri="{FF2B5EF4-FFF2-40B4-BE49-F238E27FC236}">
                <a16:creationId xmlns:a16="http://schemas.microsoft.com/office/drawing/2014/main" id="{B7A03D15-CE75-48C3-8EFC-4EAF9E0E3837}"/>
              </a:ext>
            </a:extLst>
          </p:cNvPr>
          <p:cNvSpPr/>
          <p:nvPr/>
        </p:nvSpPr>
        <p:spPr>
          <a:xfrm>
            <a:off x="2659224" y="3695227"/>
            <a:ext cx="1959429" cy="700406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print_rev</a:t>
            </a:r>
            <a:r>
              <a:rPr lang="it-IT" sz="1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(k);  RA</a:t>
            </a:r>
          </a:p>
          <a:p>
            <a:pPr algn="ctr"/>
            <a:r>
              <a:rPr lang="it-IT" sz="1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car ‘u’</a:t>
            </a:r>
            <a:endParaRPr lang="it-IT" sz="1200" dirty="0"/>
          </a:p>
        </p:txBody>
      </p:sp>
      <p:cxnSp>
        <p:nvCxnSpPr>
          <p:cNvPr id="10" name="Connettore 2 9">
            <a:extLst>
              <a:ext uri="{FF2B5EF4-FFF2-40B4-BE49-F238E27FC236}">
                <a16:creationId xmlns:a16="http://schemas.microsoft.com/office/drawing/2014/main" id="{88875F8D-D886-42BA-8AB5-BA65E8379A56}"/>
              </a:ext>
            </a:extLst>
          </p:cNvPr>
          <p:cNvCxnSpPr/>
          <p:nvPr/>
        </p:nvCxnSpPr>
        <p:spPr>
          <a:xfrm>
            <a:off x="4771053" y="4943974"/>
            <a:ext cx="979714" cy="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ttangolo con angoli arrotondati 10">
            <a:extLst>
              <a:ext uri="{FF2B5EF4-FFF2-40B4-BE49-F238E27FC236}">
                <a16:creationId xmlns:a16="http://schemas.microsoft.com/office/drawing/2014/main" id="{7AEF8C21-E9B3-4A65-A06D-2D8E260ADA3C}"/>
              </a:ext>
            </a:extLst>
          </p:cNvPr>
          <p:cNvSpPr/>
          <p:nvPr/>
        </p:nvSpPr>
        <p:spPr>
          <a:xfrm>
            <a:off x="2659224" y="2897733"/>
            <a:ext cx="1959429" cy="700406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print_rev</a:t>
            </a:r>
            <a:r>
              <a:rPr lang="it-IT" sz="1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(k);  RA</a:t>
            </a:r>
          </a:p>
          <a:p>
            <a:pPr algn="ctr"/>
            <a:r>
              <a:rPr lang="it-IT" sz="1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car ‘n’</a:t>
            </a:r>
            <a:endParaRPr lang="it-IT" sz="1200" dirty="0"/>
          </a:p>
        </p:txBody>
      </p:sp>
      <p:sp>
        <p:nvSpPr>
          <p:cNvPr id="12" name="Rettangolo con angoli arrotondati 11">
            <a:extLst>
              <a:ext uri="{FF2B5EF4-FFF2-40B4-BE49-F238E27FC236}">
                <a16:creationId xmlns:a16="http://schemas.microsoft.com/office/drawing/2014/main" id="{446EF74F-5180-4047-B53D-140358325CA9}"/>
              </a:ext>
            </a:extLst>
          </p:cNvPr>
          <p:cNvSpPr/>
          <p:nvPr/>
        </p:nvSpPr>
        <p:spPr>
          <a:xfrm>
            <a:off x="2659223" y="2133796"/>
            <a:ext cx="1959429" cy="700406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print_rev</a:t>
            </a:r>
            <a:r>
              <a:rPr lang="it-IT" sz="1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(k);  RA</a:t>
            </a:r>
          </a:p>
          <a:p>
            <a:pPr algn="ctr"/>
            <a:r>
              <a:rPr lang="it-IT" sz="1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car ‘o’</a:t>
            </a:r>
            <a:endParaRPr lang="it-IT" sz="1200" dirty="0"/>
          </a:p>
        </p:txBody>
      </p:sp>
      <p:sp>
        <p:nvSpPr>
          <p:cNvPr id="13" name="Rettangolo con angoli arrotondati 12">
            <a:extLst>
              <a:ext uri="{FF2B5EF4-FFF2-40B4-BE49-F238E27FC236}">
                <a16:creationId xmlns:a16="http://schemas.microsoft.com/office/drawing/2014/main" id="{60966AB4-A069-42C6-8A1F-467EE6DD2B56}"/>
              </a:ext>
            </a:extLst>
          </p:cNvPr>
          <p:cNvSpPr/>
          <p:nvPr/>
        </p:nvSpPr>
        <p:spPr>
          <a:xfrm>
            <a:off x="2659223" y="1351094"/>
            <a:ext cx="1959429" cy="700406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print_rev</a:t>
            </a:r>
            <a:r>
              <a:rPr lang="it-IT" sz="1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(k);  RA</a:t>
            </a:r>
          </a:p>
          <a:p>
            <a:pPr algn="ctr"/>
            <a:r>
              <a:rPr lang="it-IT" sz="1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car ‘.’</a:t>
            </a:r>
            <a:endParaRPr lang="it-IT" sz="1200" dirty="0"/>
          </a:p>
        </p:txBody>
      </p:sp>
      <p:sp>
        <p:nvSpPr>
          <p:cNvPr id="2" name="Freccia circolare a destra 1">
            <a:extLst>
              <a:ext uri="{FF2B5EF4-FFF2-40B4-BE49-F238E27FC236}">
                <a16:creationId xmlns:a16="http://schemas.microsoft.com/office/drawing/2014/main" id="{40D65F7C-D10D-4195-B256-1F154D43BF77}"/>
              </a:ext>
            </a:extLst>
          </p:cNvPr>
          <p:cNvSpPr/>
          <p:nvPr/>
        </p:nvSpPr>
        <p:spPr>
          <a:xfrm>
            <a:off x="1978090" y="1670180"/>
            <a:ext cx="522514" cy="961053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08D67597-57E1-4B49-AB74-A298C8A4B98F}"/>
              </a:ext>
            </a:extLst>
          </p:cNvPr>
          <p:cNvSpPr txBox="1"/>
          <p:nvPr/>
        </p:nvSpPr>
        <p:spPr>
          <a:xfrm>
            <a:off x="7723601" y="5358882"/>
            <a:ext cx="1959429" cy="3732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St input: «uno.»</a:t>
            </a:r>
          </a:p>
        </p:txBody>
      </p:sp>
    </p:spTree>
    <p:extLst>
      <p:ext uri="{BB962C8B-B14F-4D97-AF65-F5344CB8AC3E}">
        <p14:creationId xmlns:p14="http://schemas.microsoft.com/office/powerpoint/2010/main" val="2484860416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F98B842-C8C8-4BB0-B002-F93E849970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457200"/>
            <a:ext cx="10058400" cy="5495544"/>
          </a:xfrm>
        </p:spPr>
        <p:txBody>
          <a:bodyPr/>
          <a:lstStyle/>
          <a:p>
            <a:endParaRPr lang="it-IT" dirty="0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030AD40-E1A0-4CAD-8401-AE2F82B473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0FFEEA0C-1FCD-40E6-A1D4-23BFBD0CE371}" type="datetime1">
              <a:rPr lang="it-IT" smtClean="0"/>
              <a:t>25/02/2021</a:t>
            </a:fld>
            <a:endParaRPr lang="en-US"/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01C7D66B-FBE3-489B-9642-1B14E53AE1C1}"/>
              </a:ext>
            </a:extLst>
          </p:cNvPr>
          <p:cNvSpPr txBox="1"/>
          <p:nvPr/>
        </p:nvSpPr>
        <p:spPr>
          <a:xfrm>
            <a:off x="7660433" y="2248677"/>
            <a:ext cx="3116424" cy="28931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2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</a:p>
          <a:p>
            <a:r>
              <a:rPr lang="it-IT" sz="1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it-IT" sz="1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it-IT" sz="1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it-IT" sz="1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it-IT" sz="1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 ...</a:t>
            </a:r>
          </a:p>
          <a:p>
            <a:r>
              <a:rPr lang="it-IT" sz="1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it-IT" sz="1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print_rev</a:t>
            </a:r>
            <a:r>
              <a:rPr lang="it-IT" sz="1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(k);</a:t>
            </a:r>
          </a:p>
          <a:p>
            <a:r>
              <a:rPr lang="it-IT" sz="1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r>
              <a:rPr lang="it-IT" sz="1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it-IT" sz="1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it-IT" sz="1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print_rev</a:t>
            </a:r>
            <a:r>
              <a:rPr lang="it-IT" sz="1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it-IT" sz="1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</a:t>
            </a:r>
            <a:r>
              <a:rPr lang="it-IT" sz="1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car);</a:t>
            </a:r>
          </a:p>
          <a:p>
            <a:r>
              <a:rPr lang="it-IT" sz="1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 </a:t>
            </a:r>
            <a:r>
              <a:rPr lang="it-IT" sz="1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it-IT" sz="1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(car != '.’)</a:t>
            </a:r>
          </a:p>
          <a:p>
            <a:r>
              <a:rPr lang="it-IT" sz="1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{ ...</a:t>
            </a:r>
          </a:p>
          <a:p>
            <a:r>
              <a:rPr lang="it-IT" sz="1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it-IT" sz="1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print_rev</a:t>
            </a:r>
            <a:r>
              <a:rPr lang="it-IT" sz="1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(c);</a:t>
            </a:r>
          </a:p>
          <a:p>
            <a:r>
              <a:rPr lang="it-IT" sz="1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it-IT" sz="1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it-IT" sz="1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("%c", car);</a:t>
            </a:r>
          </a:p>
          <a:p>
            <a:r>
              <a:rPr lang="it-IT" sz="1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r>
              <a:rPr lang="it-IT" sz="1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else </a:t>
            </a:r>
            <a:r>
              <a:rPr lang="it-IT" sz="1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it-IT" sz="1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it-IT" sz="1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Rettangolo con angoli arrotondati 5">
            <a:extLst>
              <a:ext uri="{FF2B5EF4-FFF2-40B4-BE49-F238E27FC236}">
                <a16:creationId xmlns:a16="http://schemas.microsoft.com/office/drawing/2014/main" id="{9259B26C-2473-44B2-B397-65F115D61A06}"/>
              </a:ext>
            </a:extLst>
          </p:cNvPr>
          <p:cNvSpPr/>
          <p:nvPr/>
        </p:nvSpPr>
        <p:spPr>
          <a:xfrm>
            <a:off x="2659224" y="4441371"/>
            <a:ext cx="1959429" cy="700406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err="1"/>
              <a:t>Main</a:t>
            </a:r>
            <a:r>
              <a:rPr lang="it-IT" dirty="0"/>
              <a:t>   RA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AC08BA81-13E1-44FE-B942-D1261F00A0D0}"/>
              </a:ext>
            </a:extLst>
          </p:cNvPr>
          <p:cNvSpPr txBox="1"/>
          <p:nvPr/>
        </p:nvSpPr>
        <p:spPr>
          <a:xfrm>
            <a:off x="5629467" y="4606908"/>
            <a:ext cx="5100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>
                <a:solidFill>
                  <a:schemeClr val="bg1"/>
                </a:solidFill>
              </a:rPr>
              <a:t>SO</a:t>
            </a:r>
          </a:p>
        </p:txBody>
      </p:sp>
      <p:sp>
        <p:nvSpPr>
          <p:cNvPr id="8" name="Rettangolo con angoli arrotondati 7">
            <a:extLst>
              <a:ext uri="{FF2B5EF4-FFF2-40B4-BE49-F238E27FC236}">
                <a16:creationId xmlns:a16="http://schemas.microsoft.com/office/drawing/2014/main" id="{B7A03D15-CE75-48C3-8EFC-4EAF9E0E3837}"/>
              </a:ext>
            </a:extLst>
          </p:cNvPr>
          <p:cNvSpPr/>
          <p:nvPr/>
        </p:nvSpPr>
        <p:spPr>
          <a:xfrm>
            <a:off x="2659224" y="3695227"/>
            <a:ext cx="1959429" cy="700406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print_rev</a:t>
            </a:r>
            <a:r>
              <a:rPr lang="it-IT" sz="1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(k);  RA</a:t>
            </a:r>
          </a:p>
          <a:p>
            <a:pPr algn="ctr"/>
            <a:r>
              <a:rPr lang="it-IT" sz="1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car ‘u’</a:t>
            </a:r>
            <a:endParaRPr lang="it-IT" sz="1200" dirty="0"/>
          </a:p>
        </p:txBody>
      </p:sp>
      <p:cxnSp>
        <p:nvCxnSpPr>
          <p:cNvPr id="10" name="Connettore 2 9">
            <a:extLst>
              <a:ext uri="{FF2B5EF4-FFF2-40B4-BE49-F238E27FC236}">
                <a16:creationId xmlns:a16="http://schemas.microsoft.com/office/drawing/2014/main" id="{88875F8D-D886-42BA-8AB5-BA65E8379A56}"/>
              </a:ext>
            </a:extLst>
          </p:cNvPr>
          <p:cNvCxnSpPr/>
          <p:nvPr/>
        </p:nvCxnSpPr>
        <p:spPr>
          <a:xfrm>
            <a:off x="4771053" y="4943974"/>
            <a:ext cx="979714" cy="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ttangolo con angoli arrotondati 10">
            <a:extLst>
              <a:ext uri="{FF2B5EF4-FFF2-40B4-BE49-F238E27FC236}">
                <a16:creationId xmlns:a16="http://schemas.microsoft.com/office/drawing/2014/main" id="{7AEF8C21-E9B3-4A65-A06D-2D8E260ADA3C}"/>
              </a:ext>
            </a:extLst>
          </p:cNvPr>
          <p:cNvSpPr/>
          <p:nvPr/>
        </p:nvSpPr>
        <p:spPr>
          <a:xfrm>
            <a:off x="2659224" y="2897733"/>
            <a:ext cx="1959429" cy="700406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print_rev</a:t>
            </a:r>
            <a:r>
              <a:rPr lang="it-IT" sz="1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(k);  RA</a:t>
            </a:r>
          </a:p>
          <a:p>
            <a:pPr algn="ctr"/>
            <a:r>
              <a:rPr lang="it-IT" sz="1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car ‘n’</a:t>
            </a:r>
            <a:endParaRPr lang="it-IT" sz="1200" dirty="0"/>
          </a:p>
        </p:txBody>
      </p:sp>
      <p:sp>
        <p:nvSpPr>
          <p:cNvPr id="12" name="Rettangolo con angoli arrotondati 11">
            <a:extLst>
              <a:ext uri="{FF2B5EF4-FFF2-40B4-BE49-F238E27FC236}">
                <a16:creationId xmlns:a16="http://schemas.microsoft.com/office/drawing/2014/main" id="{446EF74F-5180-4047-B53D-140358325CA9}"/>
              </a:ext>
            </a:extLst>
          </p:cNvPr>
          <p:cNvSpPr/>
          <p:nvPr/>
        </p:nvSpPr>
        <p:spPr>
          <a:xfrm>
            <a:off x="2659223" y="2133796"/>
            <a:ext cx="1959429" cy="700406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print_rev</a:t>
            </a:r>
            <a:r>
              <a:rPr lang="it-IT" sz="1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(k);  RA</a:t>
            </a:r>
          </a:p>
          <a:p>
            <a:pPr algn="ctr"/>
            <a:r>
              <a:rPr lang="it-IT" sz="1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car ‘o’</a:t>
            </a:r>
            <a:endParaRPr lang="it-IT" sz="1200" dirty="0"/>
          </a:p>
        </p:txBody>
      </p:sp>
      <p:sp>
        <p:nvSpPr>
          <p:cNvPr id="2" name="Freccia circolare a destra 1">
            <a:extLst>
              <a:ext uri="{FF2B5EF4-FFF2-40B4-BE49-F238E27FC236}">
                <a16:creationId xmlns:a16="http://schemas.microsoft.com/office/drawing/2014/main" id="{40D65F7C-D10D-4195-B256-1F154D43BF77}"/>
              </a:ext>
            </a:extLst>
          </p:cNvPr>
          <p:cNvSpPr/>
          <p:nvPr/>
        </p:nvSpPr>
        <p:spPr>
          <a:xfrm>
            <a:off x="1978090" y="2483999"/>
            <a:ext cx="522514" cy="961053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5EDC0508-488B-4E44-B47E-90C5B3BB864F}"/>
              </a:ext>
            </a:extLst>
          </p:cNvPr>
          <p:cNvSpPr txBox="1"/>
          <p:nvPr/>
        </p:nvSpPr>
        <p:spPr>
          <a:xfrm>
            <a:off x="2659223" y="5393094"/>
            <a:ext cx="1959429" cy="3732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St output: «o»</a:t>
            </a:r>
          </a:p>
        </p:txBody>
      </p: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2BF0A2FC-D42B-4256-8F1C-9D5D81832DDE}"/>
              </a:ext>
            </a:extLst>
          </p:cNvPr>
          <p:cNvSpPr txBox="1"/>
          <p:nvPr/>
        </p:nvSpPr>
        <p:spPr>
          <a:xfrm>
            <a:off x="7723601" y="5358882"/>
            <a:ext cx="1959429" cy="3732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St input: «uno»</a:t>
            </a:r>
          </a:p>
        </p:txBody>
      </p:sp>
    </p:spTree>
    <p:extLst>
      <p:ext uri="{BB962C8B-B14F-4D97-AF65-F5344CB8AC3E}">
        <p14:creationId xmlns:p14="http://schemas.microsoft.com/office/powerpoint/2010/main" val="3531293024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F98B842-C8C8-4BB0-B002-F93E849970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457200"/>
            <a:ext cx="10058400" cy="5495544"/>
          </a:xfrm>
        </p:spPr>
        <p:txBody>
          <a:bodyPr/>
          <a:lstStyle/>
          <a:p>
            <a:endParaRPr lang="it-IT" dirty="0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030AD40-E1A0-4CAD-8401-AE2F82B473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0FFEEA0C-1FCD-40E6-A1D4-23BFBD0CE371}" type="datetime1">
              <a:rPr lang="it-IT" smtClean="0"/>
              <a:t>25/02/2021</a:t>
            </a:fld>
            <a:endParaRPr lang="en-US"/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01C7D66B-FBE3-489B-9642-1B14E53AE1C1}"/>
              </a:ext>
            </a:extLst>
          </p:cNvPr>
          <p:cNvSpPr txBox="1"/>
          <p:nvPr/>
        </p:nvSpPr>
        <p:spPr>
          <a:xfrm>
            <a:off x="7660433" y="2248677"/>
            <a:ext cx="3116424" cy="28931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2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</a:p>
          <a:p>
            <a:r>
              <a:rPr lang="it-IT" sz="1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it-IT" sz="1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it-IT" sz="1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it-IT" sz="1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it-IT" sz="1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 ...</a:t>
            </a:r>
          </a:p>
          <a:p>
            <a:r>
              <a:rPr lang="it-IT" sz="1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it-IT" sz="1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print_rev</a:t>
            </a:r>
            <a:r>
              <a:rPr lang="it-IT" sz="1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(k);</a:t>
            </a:r>
          </a:p>
          <a:p>
            <a:r>
              <a:rPr lang="it-IT" sz="1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r>
              <a:rPr lang="it-IT" sz="1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it-IT" sz="1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it-IT" sz="1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print_rev</a:t>
            </a:r>
            <a:r>
              <a:rPr lang="it-IT" sz="1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it-IT" sz="1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</a:t>
            </a:r>
            <a:r>
              <a:rPr lang="it-IT" sz="1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car);</a:t>
            </a:r>
          </a:p>
          <a:p>
            <a:r>
              <a:rPr lang="it-IT" sz="1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 </a:t>
            </a:r>
            <a:r>
              <a:rPr lang="it-IT" sz="1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it-IT" sz="1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(car != '.’)</a:t>
            </a:r>
          </a:p>
          <a:p>
            <a:r>
              <a:rPr lang="it-IT" sz="1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{ ...</a:t>
            </a:r>
          </a:p>
          <a:p>
            <a:r>
              <a:rPr lang="it-IT" sz="1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it-IT" sz="1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print_rev</a:t>
            </a:r>
            <a:r>
              <a:rPr lang="it-IT" sz="1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(c);</a:t>
            </a:r>
          </a:p>
          <a:p>
            <a:r>
              <a:rPr lang="it-IT" sz="1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it-IT" sz="1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it-IT" sz="1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("%c", car);</a:t>
            </a:r>
          </a:p>
          <a:p>
            <a:r>
              <a:rPr lang="it-IT" sz="1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r>
              <a:rPr lang="it-IT" sz="1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else </a:t>
            </a:r>
            <a:r>
              <a:rPr lang="it-IT" sz="1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it-IT" sz="1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it-IT" sz="1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Rettangolo con angoli arrotondati 5">
            <a:extLst>
              <a:ext uri="{FF2B5EF4-FFF2-40B4-BE49-F238E27FC236}">
                <a16:creationId xmlns:a16="http://schemas.microsoft.com/office/drawing/2014/main" id="{9259B26C-2473-44B2-B397-65F115D61A06}"/>
              </a:ext>
            </a:extLst>
          </p:cNvPr>
          <p:cNvSpPr/>
          <p:nvPr/>
        </p:nvSpPr>
        <p:spPr>
          <a:xfrm>
            <a:off x="2659224" y="4441371"/>
            <a:ext cx="1959429" cy="700406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err="1"/>
              <a:t>Main</a:t>
            </a:r>
            <a:r>
              <a:rPr lang="it-IT" dirty="0"/>
              <a:t>   RA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AC08BA81-13E1-44FE-B942-D1261F00A0D0}"/>
              </a:ext>
            </a:extLst>
          </p:cNvPr>
          <p:cNvSpPr txBox="1"/>
          <p:nvPr/>
        </p:nvSpPr>
        <p:spPr>
          <a:xfrm>
            <a:off x="5629467" y="4606908"/>
            <a:ext cx="5100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>
                <a:solidFill>
                  <a:schemeClr val="bg1"/>
                </a:solidFill>
              </a:rPr>
              <a:t>SO</a:t>
            </a:r>
          </a:p>
        </p:txBody>
      </p:sp>
      <p:sp>
        <p:nvSpPr>
          <p:cNvPr id="8" name="Rettangolo con angoli arrotondati 7">
            <a:extLst>
              <a:ext uri="{FF2B5EF4-FFF2-40B4-BE49-F238E27FC236}">
                <a16:creationId xmlns:a16="http://schemas.microsoft.com/office/drawing/2014/main" id="{B7A03D15-CE75-48C3-8EFC-4EAF9E0E3837}"/>
              </a:ext>
            </a:extLst>
          </p:cNvPr>
          <p:cNvSpPr/>
          <p:nvPr/>
        </p:nvSpPr>
        <p:spPr>
          <a:xfrm>
            <a:off x="2659224" y="3695227"/>
            <a:ext cx="1959429" cy="700406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print_rev</a:t>
            </a:r>
            <a:r>
              <a:rPr lang="it-IT" sz="1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(k);  RA</a:t>
            </a:r>
          </a:p>
          <a:p>
            <a:pPr algn="ctr"/>
            <a:r>
              <a:rPr lang="it-IT" sz="1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car ‘u’</a:t>
            </a:r>
            <a:endParaRPr lang="it-IT" sz="1200" dirty="0"/>
          </a:p>
        </p:txBody>
      </p:sp>
      <p:cxnSp>
        <p:nvCxnSpPr>
          <p:cNvPr id="10" name="Connettore 2 9">
            <a:extLst>
              <a:ext uri="{FF2B5EF4-FFF2-40B4-BE49-F238E27FC236}">
                <a16:creationId xmlns:a16="http://schemas.microsoft.com/office/drawing/2014/main" id="{88875F8D-D886-42BA-8AB5-BA65E8379A56}"/>
              </a:ext>
            </a:extLst>
          </p:cNvPr>
          <p:cNvCxnSpPr/>
          <p:nvPr/>
        </p:nvCxnSpPr>
        <p:spPr>
          <a:xfrm>
            <a:off x="4771053" y="4943974"/>
            <a:ext cx="979714" cy="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ttangolo con angoli arrotondati 10">
            <a:extLst>
              <a:ext uri="{FF2B5EF4-FFF2-40B4-BE49-F238E27FC236}">
                <a16:creationId xmlns:a16="http://schemas.microsoft.com/office/drawing/2014/main" id="{7AEF8C21-E9B3-4A65-A06D-2D8E260ADA3C}"/>
              </a:ext>
            </a:extLst>
          </p:cNvPr>
          <p:cNvSpPr/>
          <p:nvPr/>
        </p:nvSpPr>
        <p:spPr>
          <a:xfrm>
            <a:off x="2659224" y="2897733"/>
            <a:ext cx="1959429" cy="700406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print_rev</a:t>
            </a:r>
            <a:r>
              <a:rPr lang="it-IT" sz="1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(k);  RA</a:t>
            </a:r>
          </a:p>
          <a:p>
            <a:pPr algn="ctr"/>
            <a:r>
              <a:rPr lang="it-IT" sz="1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car ‘n’</a:t>
            </a:r>
            <a:endParaRPr lang="it-IT" sz="1200" dirty="0"/>
          </a:p>
        </p:txBody>
      </p:sp>
      <p:sp>
        <p:nvSpPr>
          <p:cNvPr id="2" name="Freccia circolare a destra 1">
            <a:extLst>
              <a:ext uri="{FF2B5EF4-FFF2-40B4-BE49-F238E27FC236}">
                <a16:creationId xmlns:a16="http://schemas.microsoft.com/office/drawing/2014/main" id="{40D65F7C-D10D-4195-B256-1F154D43BF77}"/>
              </a:ext>
            </a:extLst>
          </p:cNvPr>
          <p:cNvSpPr/>
          <p:nvPr/>
        </p:nvSpPr>
        <p:spPr>
          <a:xfrm>
            <a:off x="2049624" y="3247936"/>
            <a:ext cx="522514" cy="961053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5EDC0508-488B-4E44-B47E-90C5B3BB864F}"/>
              </a:ext>
            </a:extLst>
          </p:cNvPr>
          <p:cNvSpPr txBox="1"/>
          <p:nvPr/>
        </p:nvSpPr>
        <p:spPr>
          <a:xfrm>
            <a:off x="2659223" y="5393094"/>
            <a:ext cx="1959429" cy="3732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St output: «on»</a:t>
            </a:r>
          </a:p>
        </p:txBody>
      </p: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2BF0A2FC-D42B-4256-8F1C-9D5D81832DDE}"/>
              </a:ext>
            </a:extLst>
          </p:cNvPr>
          <p:cNvSpPr txBox="1"/>
          <p:nvPr/>
        </p:nvSpPr>
        <p:spPr>
          <a:xfrm>
            <a:off x="7723601" y="5358882"/>
            <a:ext cx="1959429" cy="3732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St input: «uno»</a:t>
            </a:r>
          </a:p>
        </p:txBody>
      </p:sp>
    </p:spTree>
    <p:extLst>
      <p:ext uri="{BB962C8B-B14F-4D97-AF65-F5344CB8AC3E}">
        <p14:creationId xmlns:p14="http://schemas.microsoft.com/office/powerpoint/2010/main" val="1652048501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F98B842-C8C8-4BB0-B002-F93E849970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457200"/>
            <a:ext cx="10058400" cy="5495544"/>
          </a:xfrm>
        </p:spPr>
        <p:txBody>
          <a:bodyPr/>
          <a:lstStyle/>
          <a:p>
            <a:endParaRPr lang="it-IT" dirty="0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030AD40-E1A0-4CAD-8401-AE2F82B473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0FFEEA0C-1FCD-40E6-A1D4-23BFBD0CE371}" type="datetime1">
              <a:rPr lang="it-IT" smtClean="0"/>
              <a:t>25/02/2021</a:t>
            </a:fld>
            <a:endParaRPr lang="en-US"/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01C7D66B-FBE3-489B-9642-1B14E53AE1C1}"/>
              </a:ext>
            </a:extLst>
          </p:cNvPr>
          <p:cNvSpPr txBox="1"/>
          <p:nvPr/>
        </p:nvSpPr>
        <p:spPr>
          <a:xfrm>
            <a:off x="7660433" y="2248677"/>
            <a:ext cx="3116424" cy="28931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2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</a:p>
          <a:p>
            <a:r>
              <a:rPr lang="it-IT" sz="1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it-IT" sz="1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it-IT" sz="1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it-IT" sz="1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it-IT" sz="1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 ...</a:t>
            </a:r>
          </a:p>
          <a:p>
            <a:r>
              <a:rPr lang="it-IT" sz="1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it-IT" sz="1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print_rev</a:t>
            </a:r>
            <a:r>
              <a:rPr lang="it-IT" sz="1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(k);</a:t>
            </a:r>
          </a:p>
          <a:p>
            <a:r>
              <a:rPr lang="it-IT" sz="1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r>
              <a:rPr lang="it-IT" sz="1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it-IT" sz="1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it-IT" sz="1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print_rev</a:t>
            </a:r>
            <a:r>
              <a:rPr lang="it-IT" sz="1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it-IT" sz="1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</a:t>
            </a:r>
            <a:r>
              <a:rPr lang="it-IT" sz="1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car);</a:t>
            </a:r>
          </a:p>
          <a:p>
            <a:r>
              <a:rPr lang="it-IT" sz="1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 </a:t>
            </a:r>
            <a:r>
              <a:rPr lang="it-IT" sz="1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it-IT" sz="1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(car != '.’)</a:t>
            </a:r>
          </a:p>
          <a:p>
            <a:r>
              <a:rPr lang="it-IT" sz="1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{ ...</a:t>
            </a:r>
          </a:p>
          <a:p>
            <a:r>
              <a:rPr lang="it-IT" sz="1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it-IT" sz="1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print_rev</a:t>
            </a:r>
            <a:r>
              <a:rPr lang="it-IT" sz="1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(c);</a:t>
            </a:r>
          </a:p>
          <a:p>
            <a:r>
              <a:rPr lang="it-IT" sz="1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it-IT" sz="1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it-IT" sz="1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("%c", car);</a:t>
            </a:r>
          </a:p>
          <a:p>
            <a:r>
              <a:rPr lang="it-IT" sz="1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r>
              <a:rPr lang="it-IT" sz="1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else </a:t>
            </a:r>
            <a:r>
              <a:rPr lang="it-IT" sz="1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it-IT" sz="1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it-IT" sz="1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Rettangolo con angoli arrotondati 5">
            <a:extLst>
              <a:ext uri="{FF2B5EF4-FFF2-40B4-BE49-F238E27FC236}">
                <a16:creationId xmlns:a16="http://schemas.microsoft.com/office/drawing/2014/main" id="{9259B26C-2473-44B2-B397-65F115D61A06}"/>
              </a:ext>
            </a:extLst>
          </p:cNvPr>
          <p:cNvSpPr/>
          <p:nvPr/>
        </p:nvSpPr>
        <p:spPr>
          <a:xfrm>
            <a:off x="2659224" y="4441371"/>
            <a:ext cx="1959429" cy="700406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err="1"/>
              <a:t>Main</a:t>
            </a:r>
            <a:r>
              <a:rPr lang="it-IT" dirty="0"/>
              <a:t>   RA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AC08BA81-13E1-44FE-B942-D1261F00A0D0}"/>
              </a:ext>
            </a:extLst>
          </p:cNvPr>
          <p:cNvSpPr txBox="1"/>
          <p:nvPr/>
        </p:nvSpPr>
        <p:spPr>
          <a:xfrm>
            <a:off x="5629467" y="4606908"/>
            <a:ext cx="5100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>
                <a:solidFill>
                  <a:schemeClr val="bg1"/>
                </a:solidFill>
              </a:rPr>
              <a:t>SO</a:t>
            </a:r>
          </a:p>
        </p:txBody>
      </p:sp>
      <p:sp>
        <p:nvSpPr>
          <p:cNvPr id="8" name="Rettangolo con angoli arrotondati 7">
            <a:extLst>
              <a:ext uri="{FF2B5EF4-FFF2-40B4-BE49-F238E27FC236}">
                <a16:creationId xmlns:a16="http://schemas.microsoft.com/office/drawing/2014/main" id="{B7A03D15-CE75-48C3-8EFC-4EAF9E0E3837}"/>
              </a:ext>
            </a:extLst>
          </p:cNvPr>
          <p:cNvSpPr/>
          <p:nvPr/>
        </p:nvSpPr>
        <p:spPr>
          <a:xfrm>
            <a:off x="2659224" y="3695227"/>
            <a:ext cx="1959429" cy="700406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print_rev</a:t>
            </a:r>
            <a:r>
              <a:rPr lang="it-IT" sz="1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(k);  RA</a:t>
            </a:r>
          </a:p>
          <a:p>
            <a:pPr algn="ctr"/>
            <a:r>
              <a:rPr lang="it-IT" sz="1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car ‘u’</a:t>
            </a:r>
            <a:endParaRPr lang="it-IT" sz="1200" dirty="0"/>
          </a:p>
        </p:txBody>
      </p:sp>
      <p:cxnSp>
        <p:nvCxnSpPr>
          <p:cNvPr id="10" name="Connettore 2 9">
            <a:extLst>
              <a:ext uri="{FF2B5EF4-FFF2-40B4-BE49-F238E27FC236}">
                <a16:creationId xmlns:a16="http://schemas.microsoft.com/office/drawing/2014/main" id="{88875F8D-D886-42BA-8AB5-BA65E8379A56}"/>
              </a:ext>
            </a:extLst>
          </p:cNvPr>
          <p:cNvCxnSpPr/>
          <p:nvPr/>
        </p:nvCxnSpPr>
        <p:spPr>
          <a:xfrm>
            <a:off x="4771053" y="4943974"/>
            <a:ext cx="979714" cy="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reccia circolare a destra 1">
            <a:extLst>
              <a:ext uri="{FF2B5EF4-FFF2-40B4-BE49-F238E27FC236}">
                <a16:creationId xmlns:a16="http://schemas.microsoft.com/office/drawing/2014/main" id="{40D65F7C-D10D-4195-B256-1F154D43BF77}"/>
              </a:ext>
            </a:extLst>
          </p:cNvPr>
          <p:cNvSpPr/>
          <p:nvPr/>
        </p:nvSpPr>
        <p:spPr>
          <a:xfrm>
            <a:off x="2060510" y="3982921"/>
            <a:ext cx="522514" cy="961053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5EDC0508-488B-4E44-B47E-90C5B3BB864F}"/>
              </a:ext>
            </a:extLst>
          </p:cNvPr>
          <p:cNvSpPr txBox="1"/>
          <p:nvPr/>
        </p:nvSpPr>
        <p:spPr>
          <a:xfrm>
            <a:off x="2659223" y="5393094"/>
            <a:ext cx="1959429" cy="3732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St output: «</a:t>
            </a:r>
            <a:r>
              <a:rPr lang="it-IT" dirty="0" err="1"/>
              <a:t>onu</a:t>
            </a:r>
            <a:r>
              <a:rPr lang="it-IT" dirty="0"/>
              <a:t>»</a:t>
            </a:r>
          </a:p>
        </p:txBody>
      </p: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2BF0A2FC-D42B-4256-8F1C-9D5D81832DDE}"/>
              </a:ext>
            </a:extLst>
          </p:cNvPr>
          <p:cNvSpPr txBox="1"/>
          <p:nvPr/>
        </p:nvSpPr>
        <p:spPr>
          <a:xfrm>
            <a:off x="7723601" y="5358882"/>
            <a:ext cx="1959429" cy="3732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St input: «uno»</a:t>
            </a:r>
          </a:p>
        </p:txBody>
      </p:sp>
    </p:spTree>
    <p:extLst>
      <p:ext uri="{BB962C8B-B14F-4D97-AF65-F5344CB8AC3E}">
        <p14:creationId xmlns:p14="http://schemas.microsoft.com/office/powerpoint/2010/main" val="4294577364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F98B842-C8C8-4BB0-B002-F93E849970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457200"/>
            <a:ext cx="10058400" cy="5495544"/>
          </a:xfrm>
        </p:spPr>
        <p:txBody>
          <a:bodyPr/>
          <a:lstStyle/>
          <a:p>
            <a:endParaRPr lang="it-IT" dirty="0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030AD40-E1A0-4CAD-8401-AE2F82B473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0FFEEA0C-1FCD-40E6-A1D4-23BFBD0CE371}" type="datetime1">
              <a:rPr lang="it-IT" smtClean="0"/>
              <a:t>25/02/2021</a:t>
            </a:fld>
            <a:endParaRPr lang="en-US"/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01C7D66B-FBE3-489B-9642-1B14E53AE1C1}"/>
              </a:ext>
            </a:extLst>
          </p:cNvPr>
          <p:cNvSpPr txBox="1"/>
          <p:nvPr/>
        </p:nvSpPr>
        <p:spPr>
          <a:xfrm>
            <a:off x="7660433" y="2248677"/>
            <a:ext cx="3116424" cy="28931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2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</a:p>
          <a:p>
            <a:r>
              <a:rPr lang="it-IT" sz="1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it-IT" sz="1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it-IT" sz="1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it-IT" sz="1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it-IT" sz="1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 ...</a:t>
            </a:r>
          </a:p>
          <a:p>
            <a:r>
              <a:rPr lang="it-IT" sz="1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it-IT" sz="1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print_rev</a:t>
            </a:r>
            <a:r>
              <a:rPr lang="it-IT" sz="1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(k);</a:t>
            </a:r>
          </a:p>
          <a:p>
            <a:r>
              <a:rPr lang="it-IT" sz="1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r>
              <a:rPr lang="it-IT" sz="1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it-IT" sz="1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it-IT" sz="1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print_rev</a:t>
            </a:r>
            <a:r>
              <a:rPr lang="it-IT" sz="1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it-IT" sz="1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</a:t>
            </a:r>
            <a:r>
              <a:rPr lang="it-IT" sz="1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car);</a:t>
            </a:r>
          </a:p>
          <a:p>
            <a:r>
              <a:rPr lang="it-IT" sz="1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 </a:t>
            </a:r>
            <a:r>
              <a:rPr lang="it-IT" sz="1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it-IT" sz="1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(car != '.’)</a:t>
            </a:r>
          </a:p>
          <a:p>
            <a:r>
              <a:rPr lang="it-IT" sz="1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{ ...</a:t>
            </a:r>
          </a:p>
          <a:p>
            <a:r>
              <a:rPr lang="it-IT" sz="1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it-IT" sz="1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print_rev</a:t>
            </a:r>
            <a:r>
              <a:rPr lang="it-IT" sz="1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(c);</a:t>
            </a:r>
          </a:p>
          <a:p>
            <a:r>
              <a:rPr lang="it-IT" sz="1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it-IT" sz="1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it-IT" sz="1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("%c", car);</a:t>
            </a:r>
          </a:p>
          <a:p>
            <a:r>
              <a:rPr lang="it-IT" sz="1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r>
              <a:rPr lang="it-IT" sz="1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else </a:t>
            </a:r>
            <a:r>
              <a:rPr lang="it-IT" sz="1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it-IT" sz="1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it-IT" sz="1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Rettangolo con angoli arrotondati 5">
            <a:extLst>
              <a:ext uri="{FF2B5EF4-FFF2-40B4-BE49-F238E27FC236}">
                <a16:creationId xmlns:a16="http://schemas.microsoft.com/office/drawing/2014/main" id="{9259B26C-2473-44B2-B397-65F115D61A06}"/>
              </a:ext>
            </a:extLst>
          </p:cNvPr>
          <p:cNvSpPr/>
          <p:nvPr/>
        </p:nvSpPr>
        <p:spPr>
          <a:xfrm>
            <a:off x="2659224" y="4441371"/>
            <a:ext cx="1959429" cy="700406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err="1"/>
              <a:t>Main</a:t>
            </a:r>
            <a:r>
              <a:rPr lang="it-IT" dirty="0"/>
              <a:t>   RA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AC08BA81-13E1-44FE-B942-D1261F00A0D0}"/>
              </a:ext>
            </a:extLst>
          </p:cNvPr>
          <p:cNvSpPr txBox="1"/>
          <p:nvPr/>
        </p:nvSpPr>
        <p:spPr>
          <a:xfrm>
            <a:off x="5629467" y="4606908"/>
            <a:ext cx="5100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>
                <a:solidFill>
                  <a:schemeClr val="bg1"/>
                </a:solidFill>
              </a:rPr>
              <a:t>SO</a:t>
            </a:r>
          </a:p>
        </p:txBody>
      </p:sp>
      <p:cxnSp>
        <p:nvCxnSpPr>
          <p:cNvPr id="10" name="Connettore 2 9">
            <a:extLst>
              <a:ext uri="{FF2B5EF4-FFF2-40B4-BE49-F238E27FC236}">
                <a16:creationId xmlns:a16="http://schemas.microsoft.com/office/drawing/2014/main" id="{88875F8D-D886-42BA-8AB5-BA65E8379A56}"/>
              </a:ext>
            </a:extLst>
          </p:cNvPr>
          <p:cNvCxnSpPr/>
          <p:nvPr/>
        </p:nvCxnSpPr>
        <p:spPr>
          <a:xfrm>
            <a:off x="4771053" y="4943974"/>
            <a:ext cx="979714" cy="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5EDC0508-488B-4E44-B47E-90C5B3BB864F}"/>
              </a:ext>
            </a:extLst>
          </p:cNvPr>
          <p:cNvSpPr txBox="1"/>
          <p:nvPr/>
        </p:nvSpPr>
        <p:spPr>
          <a:xfrm>
            <a:off x="2659223" y="5393094"/>
            <a:ext cx="1959429" cy="3732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St output: «</a:t>
            </a:r>
            <a:r>
              <a:rPr lang="it-IT" dirty="0" err="1"/>
              <a:t>onu</a:t>
            </a:r>
            <a:r>
              <a:rPr lang="it-IT" dirty="0"/>
              <a:t>»</a:t>
            </a:r>
          </a:p>
        </p:txBody>
      </p: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2BF0A2FC-D42B-4256-8F1C-9D5D81832DDE}"/>
              </a:ext>
            </a:extLst>
          </p:cNvPr>
          <p:cNvSpPr txBox="1"/>
          <p:nvPr/>
        </p:nvSpPr>
        <p:spPr>
          <a:xfrm>
            <a:off x="7723601" y="5358882"/>
            <a:ext cx="1959429" cy="3732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/>
              <a:t>St input</a:t>
            </a:r>
            <a:r>
              <a:rPr lang="it-IT" dirty="0"/>
              <a:t>: «uno»</a:t>
            </a:r>
          </a:p>
        </p:txBody>
      </p:sp>
    </p:spTree>
    <p:extLst>
      <p:ext uri="{BB962C8B-B14F-4D97-AF65-F5344CB8AC3E}">
        <p14:creationId xmlns:p14="http://schemas.microsoft.com/office/powerpoint/2010/main" val="1793682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AD7B80A-D9DB-4269-B512-3B2378E183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Record di Attivazione	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72E09CB-ED88-437A-B0E8-966FA638C6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Il record di attivazione associato ad una chiamata di una funzione f:</a:t>
            </a:r>
          </a:p>
          <a:p>
            <a:pPr lvl="1"/>
            <a:r>
              <a:rPr lang="it-IT" dirty="0"/>
              <a:t>È creato al momento della invocazione di f</a:t>
            </a:r>
          </a:p>
          <a:p>
            <a:pPr lvl="1"/>
            <a:r>
              <a:rPr lang="it-IT" dirty="0"/>
              <a:t>Permane per tutto il tempo in cui la funzione f è in esecuzione</a:t>
            </a:r>
          </a:p>
          <a:p>
            <a:pPr lvl="1"/>
            <a:r>
              <a:rPr lang="it-IT" dirty="0"/>
              <a:t>È distrutto (deallocato) al termine dell’esecuzione della funzione stessa.</a:t>
            </a:r>
          </a:p>
          <a:p>
            <a:r>
              <a:rPr lang="it-IT" dirty="0"/>
              <a:t>Ad ogni chiamata di funzione viene creato un nuovo record, specifico per quella chiamata di quella funzione</a:t>
            </a:r>
          </a:p>
          <a:p>
            <a:r>
              <a:rPr lang="it-IT" dirty="0"/>
              <a:t>La dimensione del record di attivazione</a:t>
            </a:r>
          </a:p>
          <a:p>
            <a:pPr lvl="1"/>
            <a:r>
              <a:rPr lang="it-IT" dirty="0"/>
              <a:t>Varia da una funzione all’altra</a:t>
            </a:r>
          </a:p>
          <a:p>
            <a:pPr lvl="1"/>
            <a:r>
              <a:rPr lang="it-IT" dirty="0"/>
              <a:t>Per una data funzione, è fissa e calcolabile a priori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9104BB0-3CE3-4991-8740-6DAC22EFD0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0FFEEA0C-1FCD-40E6-A1D4-23BFBD0CE371}" type="datetime1">
              <a:rPr lang="it-IT" smtClean="0"/>
              <a:t>25/02/2021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6969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9295EAB-A0C4-4977-BB24-ECB37906D8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STACK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4917CEB-43FD-41F3-8977-728BD032C5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Funzioni che chiamano altre funzioni danno luogo a una sequenza di record di attivazione</a:t>
            </a:r>
          </a:p>
          <a:p>
            <a:pPr lvl="1"/>
            <a:r>
              <a:rPr lang="it-IT" dirty="0"/>
              <a:t>Allocati secondo l’ordine delle chiamate</a:t>
            </a:r>
          </a:p>
          <a:p>
            <a:pPr lvl="1"/>
            <a:r>
              <a:rPr lang="it-IT" dirty="0"/>
              <a:t>Deallocati in ordine inverso</a:t>
            </a:r>
          </a:p>
          <a:p>
            <a:r>
              <a:rPr lang="it-IT" dirty="0"/>
              <a:t>La sequenza dei link dinamici costituisce la cosiddetta catena dinamica, che rappresenta la storia delle attivazioni</a:t>
            </a:r>
          </a:p>
          <a:p>
            <a:r>
              <a:rPr lang="it-IT" dirty="0"/>
              <a:t>L’area di memoria in cui vengono allocati i record di attivazione (chi ha chiamato chi) viene gestita come una pila e si chiama STACK</a:t>
            </a:r>
          </a:p>
          <a:p>
            <a:r>
              <a:rPr lang="it-IT" dirty="0"/>
              <a:t>E’ UNA STRUTTURA DATI GESTITA A TEMPO DI ESECUZIONE CON POLITICA lifo (LAST IN FIRST OUT).</a:t>
            </a:r>
          </a:p>
          <a:p>
            <a:r>
              <a:rPr lang="it-IT" dirty="0"/>
              <a:t>La gestione dello stack avviene mediante due operazioni:</a:t>
            </a:r>
          </a:p>
          <a:p>
            <a:pPr lvl="1"/>
            <a:r>
              <a:rPr lang="it-IT" dirty="0" err="1"/>
              <a:t>Push</a:t>
            </a:r>
            <a:r>
              <a:rPr lang="it-IT" dirty="0"/>
              <a:t>: aggiunta di un elemento, in cima alla pila</a:t>
            </a:r>
          </a:p>
          <a:p>
            <a:pPr lvl="1"/>
            <a:r>
              <a:rPr lang="it-IT" dirty="0"/>
              <a:t>Pop: prelievo di un elemento, dalla cima della pila.</a:t>
            </a:r>
          </a:p>
          <a:p>
            <a:r>
              <a:rPr lang="it-IT" dirty="0"/>
              <a:t>L’ordine di collocazione dei record di attivazione nello stack indica la cronologia delle chiamate</a:t>
            </a:r>
          </a:p>
          <a:p>
            <a:endParaRPr lang="it-IT" dirty="0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D8E6FB2-FA0B-4CCB-B413-56B5E1B8ED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0FFEEA0C-1FCD-40E6-A1D4-23BFBD0CE371}" type="datetime1">
              <a:rPr lang="it-IT" smtClean="0"/>
              <a:t>25/02/2021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0483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E518D01-5672-42ED-877F-3811539142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Stack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9CDF9C1-15D8-42E4-86C3-E25A4D1733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B6468EC-AAB4-403F-A546-E51CD7D167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0FFEEA0C-1FCD-40E6-A1D4-23BFBD0CE371}" type="datetime1">
              <a:rPr lang="it-IT" smtClean="0"/>
              <a:t>25/02/2021</a:t>
            </a:fld>
            <a:endParaRPr lang="en-US"/>
          </a:p>
        </p:txBody>
      </p:sp>
      <p:cxnSp>
        <p:nvCxnSpPr>
          <p:cNvPr id="6" name="Connettore diritto 5">
            <a:extLst>
              <a:ext uri="{FF2B5EF4-FFF2-40B4-BE49-F238E27FC236}">
                <a16:creationId xmlns:a16="http://schemas.microsoft.com/office/drawing/2014/main" id="{3DA3926E-D04F-4E49-81A9-2EED8BF4B673}"/>
              </a:ext>
            </a:extLst>
          </p:cNvPr>
          <p:cNvCxnSpPr/>
          <p:nvPr/>
        </p:nvCxnSpPr>
        <p:spPr>
          <a:xfrm>
            <a:off x="3433666" y="3278154"/>
            <a:ext cx="0" cy="2258008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ttore diritto 6">
            <a:extLst>
              <a:ext uri="{FF2B5EF4-FFF2-40B4-BE49-F238E27FC236}">
                <a16:creationId xmlns:a16="http://schemas.microsoft.com/office/drawing/2014/main" id="{1C04A8E5-4F62-4685-8AFD-97F16D63D591}"/>
              </a:ext>
            </a:extLst>
          </p:cNvPr>
          <p:cNvCxnSpPr/>
          <p:nvPr/>
        </p:nvCxnSpPr>
        <p:spPr>
          <a:xfrm>
            <a:off x="5498842" y="3278154"/>
            <a:ext cx="0" cy="2258008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ttore diritto 7">
            <a:extLst>
              <a:ext uri="{FF2B5EF4-FFF2-40B4-BE49-F238E27FC236}">
                <a16:creationId xmlns:a16="http://schemas.microsoft.com/office/drawing/2014/main" id="{688D45B2-3D28-4827-B1E2-59368368AE0D}"/>
              </a:ext>
            </a:extLst>
          </p:cNvPr>
          <p:cNvCxnSpPr>
            <a:cxnSpLocks/>
          </p:cNvCxnSpPr>
          <p:nvPr/>
        </p:nvCxnSpPr>
        <p:spPr>
          <a:xfrm flipH="1">
            <a:off x="3433666" y="5536162"/>
            <a:ext cx="2065176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ttangolo 10">
            <a:extLst>
              <a:ext uri="{FF2B5EF4-FFF2-40B4-BE49-F238E27FC236}">
                <a16:creationId xmlns:a16="http://schemas.microsoft.com/office/drawing/2014/main" id="{31854E3C-46F4-4A20-B9D6-E013B90D1851}"/>
              </a:ext>
            </a:extLst>
          </p:cNvPr>
          <p:cNvSpPr/>
          <p:nvPr/>
        </p:nvSpPr>
        <p:spPr>
          <a:xfrm>
            <a:off x="3502092" y="3946849"/>
            <a:ext cx="1928323" cy="5970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err="1"/>
              <a:t>Att</a:t>
            </a:r>
            <a:r>
              <a:rPr lang="it-IT" dirty="0"/>
              <a:t> 2</a:t>
            </a:r>
          </a:p>
        </p:txBody>
      </p:sp>
      <p:sp>
        <p:nvSpPr>
          <p:cNvPr id="12" name="Rettangolo 11">
            <a:extLst>
              <a:ext uri="{FF2B5EF4-FFF2-40B4-BE49-F238E27FC236}">
                <a16:creationId xmlns:a16="http://schemas.microsoft.com/office/drawing/2014/main" id="{50E6EEBB-86FE-4B4F-96FA-567495DE5A6F}"/>
              </a:ext>
            </a:extLst>
          </p:cNvPr>
          <p:cNvSpPr/>
          <p:nvPr/>
        </p:nvSpPr>
        <p:spPr>
          <a:xfrm>
            <a:off x="3502091" y="4596133"/>
            <a:ext cx="1928323" cy="5970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err="1"/>
              <a:t>Att</a:t>
            </a:r>
            <a:r>
              <a:rPr lang="it-IT" dirty="0"/>
              <a:t> 1</a:t>
            </a:r>
          </a:p>
        </p:txBody>
      </p:sp>
      <p:sp>
        <p:nvSpPr>
          <p:cNvPr id="13" name="Freccia a inversione 12">
            <a:extLst>
              <a:ext uri="{FF2B5EF4-FFF2-40B4-BE49-F238E27FC236}">
                <a16:creationId xmlns:a16="http://schemas.microsoft.com/office/drawing/2014/main" id="{AA0D163C-4D39-4F18-AFDD-72CA69AC3FE2}"/>
              </a:ext>
            </a:extLst>
          </p:cNvPr>
          <p:cNvSpPr/>
          <p:nvPr/>
        </p:nvSpPr>
        <p:spPr>
          <a:xfrm>
            <a:off x="4851918" y="2808581"/>
            <a:ext cx="1511557" cy="469573"/>
          </a:xfrm>
          <a:prstGeom prst="uturnArrow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03E356FC-CE6D-417A-8BB6-6A85332FD9EC}"/>
              </a:ext>
            </a:extLst>
          </p:cNvPr>
          <p:cNvSpPr txBox="1"/>
          <p:nvPr/>
        </p:nvSpPr>
        <p:spPr>
          <a:xfrm>
            <a:off x="6279502" y="3278154"/>
            <a:ext cx="18474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>
                <a:solidFill>
                  <a:schemeClr val="bg1"/>
                </a:solidFill>
              </a:rPr>
              <a:t>pop</a:t>
            </a:r>
          </a:p>
        </p:txBody>
      </p:sp>
      <p:sp>
        <p:nvSpPr>
          <p:cNvPr id="15" name="Freccia a inversione 14">
            <a:extLst>
              <a:ext uri="{FF2B5EF4-FFF2-40B4-BE49-F238E27FC236}">
                <a16:creationId xmlns:a16="http://schemas.microsoft.com/office/drawing/2014/main" id="{DCEE6198-4D3E-4AFD-9EA2-CE8762DE4365}"/>
              </a:ext>
            </a:extLst>
          </p:cNvPr>
          <p:cNvSpPr/>
          <p:nvPr/>
        </p:nvSpPr>
        <p:spPr>
          <a:xfrm>
            <a:off x="2346653" y="2809640"/>
            <a:ext cx="1511557" cy="469573"/>
          </a:xfrm>
          <a:prstGeom prst="uturnArrow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E7AA3ABD-4913-44C9-A84A-4AEF325E34C3}"/>
              </a:ext>
            </a:extLst>
          </p:cNvPr>
          <p:cNvSpPr txBox="1"/>
          <p:nvPr/>
        </p:nvSpPr>
        <p:spPr>
          <a:xfrm>
            <a:off x="2164699" y="3252866"/>
            <a:ext cx="18474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err="1">
                <a:solidFill>
                  <a:schemeClr val="bg1"/>
                </a:solidFill>
              </a:rPr>
              <a:t>push</a:t>
            </a:r>
            <a:endParaRPr lang="it-IT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27898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E518D01-5672-42ED-877F-3811539142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Stack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9CDF9C1-15D8-42E4-86C3-E25A4D1733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r>
              <a:rPr lang="it-IT" dirty="0"/>
              <a:t>                                                                  A chiama B e passa il controllo a B                 </a:t>
            </a:r>
            <a:r>
              <a:rPr lang="it-IT" dirty="0" err="1"/>
              <a:t>B</a:t>
            </a:r>
            <a:r>
              <a:rPr lang="it-IT" dirty="0"/>
              <a:t> finisce e restituisce il controllo ad 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B6468EC-AAB4-403F-A546-E51CD7D167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0FFEEA0C-1FCD-40E6-A1D4-23BFBD0CE371}" type="datetime1">
              <a:rPr lang="it-IT" smtClean="0"/>
              <a:t>25/02/2021</a:t>
            </a:fld>
            <a:endParaRPr lang="en-US"/>
          </a:p>
        </p:txBody>
      </p:sp>
      <p:cxnSp>
        <p:nvCxnSpPr>
          <p:cNvPr id="6" name="Connettore diritto 5">
            <a:extLst>
              <a:ext uri="{FF2B5EF4-FFF2-40B4-BE49-F238E27FC236}">
                <a16:creationId xmlns:a16="http://schemas.microsoft.com/office/drawing/2014/main" id="{3DA3926E-D04F-4E49-81A9-2EED8BF4B673}"/>
              </a:ext>
            </a:extLst>
          </p:cNvPr>
          <p:cNvCxnSpPr/>
          <p:nvPr/>
        </p:nvCxnSpPr>
        <p:spPr>
          <a:xfrm>
            <a:off x="2034071" y="3259493"/>
            <a:ext cx="0" cy="2258008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ttore diritto 6">
            <a:extLst>
              <a:ext uri="{FF2B5EF4-FFF2-40B4-BE49-F238E27FC236}">
                <a16:creationId xmlns:a16="http://schemas.microsoft.com/office/drawing/2014/main" id="{1C04A8E5-4F62-4685-8AFD-97F16D63D591}"/>
              </a:ext>
            </a:extLst>
          </p:cNvPr>
          <p:cNvCxnSpPr/>
          <p:nvPr/>
        </p:nvCxnSpPr>
        <p:spPr>
          <a:xfrm>
            <a:off x="4099247" y="3259493"/>
            <a:ext cx="0" cy="2258008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ttore diritto 7">
            <a:extLst>
              <a:ext uri="{FF2B5EF4-FFF2-40B4-BE49-F238E27FC236}">
                <a16:creationId xmlns:a16="http://schemas.microsoft.com/office/drawing/2014/main" id="{688D45B2-3D28-4827-B1E2-59368368AE0D}"/>
              </a:ext>
            </a:extLst>
          </p:cNvPr>
          <p:cNvCxnSpPr>
            <a:cxnSpLocks/>
          </p:cNvCxnSpPr>
          <p:nvPr/>
        </p:nvCxnSpPr>
        <p:spPr>
          <a:xfrm flipH="1">
            <a:off x="2034071" y="5517501"/>
            <a:ext cx="2065176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ttangolo 10">
            <a:extLst>
              <a:ext uri="{FF2B5EF4-FFF2-40B4-BE49-F238E27FC236}">
                <a16:creationId xmlns:a16="http://schemas.microsoft.com/office/drawing/2014/main" id="{31854E3C-46F4-4A20-B9D6-E013B90D1851}"/>
              </a:ext>
            </a:extLst>
          </p:cNvPr>
          <p:cNvSpPr/>
          <p:nvPr/>
        </p:nvSpPr>
        <p:spPr>
          <a:xfrm>
            <a:off x="4848809" y="3894610"/>
            <a:ext cx="1928323" cy="5970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err="1"/>
              <a:t>Att</a:t>
            </a:r>
            <a:r>
              <a:rPr lang="it-IT" dirty="0"/>
              <a:t> B</a:t>
            </a:r>
          </a:p>
        </p:txBody>
      </p:sp>
      <p:sp>
        <p:nvSpPr>
          <p:cNvPr id="12" name="Rettangolo 11">
            <a:extLst>
              <a:ext uri="{FF2B5EF4-FFF2-40B4-BE49-F238E27FC236}">
                <a16:creationId xmlns:a16="http://schemas.microsoft.com/office/drawing/2014/main" id="{50E6EEBB-86FE-4B4F-96FA-567495DE5A6F}"/>
              </a:ext>
            </a:extLst>
          </p:cNvPr>
          <p:cNvSpPr/>
          <p:nvPr/>
        </p:nvSpPr>
        <p:spPr>
          <a:xfrm>
            <a:off x="2102496" y="4577472"/>
            <a:ext cx="1928323" cy="5970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err="1"/>
              <a:t>Att</a:t>
            </a:r>
            <a:r>
              <a:rPr lang="it-IT" dirty="0"/>
              <a:t> a</a:t>
            </a:r>
          </a:p>
        </p:txBody>
      </p:sp>
      <p:sp>
        <p:nvSpPr>
          <p:cNvPr id="13" name="Freccia a inversione 12">
            <a:extLst>
              <a:ext uri="{FF2B5EF4-FFF2-40B4-BE49-F238E27FC236}">
                <a16:creationId xmlns:a16="http://schemas.microsoft.com/office/drawing/2014/main" id="{AA0D163C-4D39-4F18-AFDD-72CA69AC3FE2}"/>
              </a:ext>
            </a:extLst>
          </p:cNvPr>
          <p:cNvSpPr/>
          <p:nvPr/>
        </p:nvSpPr>
        <p:spPr>
          <a:xfrm>
            <a:off x="9613642" y="2909102"/>
            <a:ext cx="1511557" cy="469573"/>
          </a:xfrm>
          <a:prstGeom prst="uturnArrow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03E356FC-CE6D-417A-8BB6-6A85332FD9EC}"/>
              </a:ext>
            </a:extLst>
          </p:cNvPr>
          <p:cNvSpPr txBox="1"/>
          <p:nvPr/>
        </p:nvSpPr>
        <p:spPr>
          <a:xfrm>
            <a:off x="10622128" y="3177197"/>
            <a:ext cx="18474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>
                <a:solidFill>
                  <a:schemeClr val="bg1"/>
                </a:solidFill>
              </a:rPr>
              <a:t>pop</a:t>
            </a:r>
          </a:p>
        </p:txBody>
      </p:sp>
      <p:sp>
        <p:nvSpPr>
          <p:cNvPr id="15" name="Freccia a inversione 14">
            <a:extLst>
              <a:ext uri="{FF2B5EF4-FFF2-40B4-BE49-F238E27FC236}">
                <a16:creationId xmlns:a16="http://schemas.microsoft.com/office/drawing/2014/main" id="{DCEE6198-4D3E-4AFD-9EA2-CE8762DE4365}"/>
              </a:ext>
            </a:extLst>
          </p:cNvPr>
          <p:cNvSpPr/>
          <p:nvPr/>
        </p:nvSpPr>
        <p:spPr>
          <a:xfrm>
            <a:off x="1208318" y="2568169"/>
            <a:ext cx="1511557" cy="469573"/>
          </a:xfrm>
          <a:prstGeom prst="uturnArrow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E7AA3ABD-4913-44C9-A84A-4AEF325E34C3}"/>
              </a:ext>
            </a:extLst>
          </p:cNvPr>
          <p:cNvSpPr txBox="1"/>
          <p:nvPr/>
        </p:nvSpPr>
        <p:spPr>
          <a:xfrm>
            <a:off x="1040370" y="3034224"/>
            <a:ext cx="18474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err="1">
                <a:solidFill>
                  <a:schemeClr val="bg1"/>
                </a:solidFill>
              </a:rPr>
              <a:t>push</a:t>
            </a:r>
            <a:endParaRPr lang="it-IT" b="1" dirty="0">
              <a:solidFill>
                <a:schemeClr val="bg1"/>
              </a:solidFill>
            </a:endParaRPr>
          </a:p>
        </p:txBody>
      </p:sp>
      <p:cxnSp>
        <p:nvCxnSpPr>
          <p:cNvPr id="17" name="Connettore diritto 16">
            <a:extLst>
              <a:ext uri="{FF2B5EF4-FFF2-40B4-BE49-F238E27FC236}">
                <a16:creationId xmlns:a16="http://schemas.microsoft.com/office/drawing/2014/main" id="{E87C8A47-91D1-4351-882F-4CFDEC634322}"/>
              </a:ext>
            </a:extLst>
          </p:cNvPr>
          <p:cNvCxnSpPr/>
          <p:nvPr/>
        </p:nvCxnSpPr>
        <p:spPr>
          <a:xfrm>
            <a:off x="4780384" y="3262601"/>
            <a:ext cx="0" cy="2258008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ttore diritto 17">
            <a:extLst>
              <a:ext uri="{FF2B5EF4-FFF2-40B4-BE49-F238E27FC236}">
                <a16:creationId xmlns:a16="http://schemas.microsoft.com/office/drawing/2014/main" id="{3023ED39-0D67-4C32-8C0A-93BA7521F947}"/>
              </a:ext>
            </a:extLst>
          </p:cNvPr>
          <p:cNvCxnSpPr/>
          <p:nvPr/>
        </p:nvCxnSpPr>
        <p:spPr>
          <a:xfrm>
            <a:off x="6845560" y="3262601"/>
            <a:ext cx="0" cy="2258008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ttore diritto 18">
            <a:extLst>
              <a:ext uri="{FF2B5EF4-FFF2-40B4-BE49-F238E27FC236}">
                <a16:creationId xmlns:a16="http://schemas.microsoft.com/office/drawing/2014/main" id="{51EFED96-1FE5-4BAC-96F1-F49C4C7823C4}"/>
              </a:ext>
            </a:extLst>
          </p:cNvPr>
          <p:cNvCxnSpPr>
            <a:cxnSpLocks/>
          </p:cNvCxnSpPr>
          <p:nvPr/>
        </p:nvCxnSpPr>
        <p:spPr>
          <a:xfrm flipH="1">
            <a:off x="4780384" y="5520609"/>
            <a:ext cx="2065176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ttangolo 19">
            <a:extLst>
              <a:ext uri="{FF2B5EF4-FFF2-40B4-BE49-F238E27FC236}">
                <a16:creationId xmlns:a16="http://schemas.microsoft.com/office/drawing/2014/main" id="{9F5C9BEE-8553-4296-8EB2-39004CB68FBC}"/>
              </a:ext>
            </a:extLst>
          </p:cNvPr>
          <p:cNvSpPr/>
          <p:nvPr/>
        </p:nvSpPr>
        <p:spPr>
          <a:xfrm>
            <a:off x="4848809" y="4580580"/>
            <a:ext cx="1928323" cy="5970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err="1"/>
              <a:t>Att</a:t>
            </a:r>
            <a:r>
              <a:rPr lang="it-IT" dirty="0"/>
              <a:t> a</a:t>
            </a:r>
          </a:p>
        </p:txBody>
      </p:sp>
      <p:sp>
        <p:nvSpPr>
          <p:cNvPr id="21" name="CasellaDiTesto 20">
            <a:extLst>
              <a:ext uri="{FF2B5EF4-FFF2-40B4-BE49-F238E27FC236}">
                <a16:creationId xmlns:a16="http://schemas.microsoft.com/office/drawing/2014/main" id="{50A13929-5C6E-452C-AC9B-7862799866B4}"/>
              </a:ext>
            </a:extLst>
          </p:cNvPr>
          <p:cNvSpPr txBox="1"/>
          <p:nvPr/>
        </p:nvSpPr>
        <p:spPr>
          <a:xfrm>
            <a:off x="3965509" y="2992531"/>
            <a:ext cx="18474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err="1">
                <a:solidFill>
                  <a:schemeClr val="bg1"/>
                </a:solidFill>
              </a:rPr>
              <a:t>push</a:t>
            </a:r>
            <a:endParaRPr lang="it-IT" b="1" dirty="0">
              <a:solidFill>
                <a:schemeClr val="bg1"/>
              </a:solidFill>
            </a:endParaRPr>
          </a:p>
        </p:txBody>
      </p:sp>
      <p:sp>
        <p:nvSpPr>
          <p:cNvPr id="22" name="Freccia a inversione 21">
            <a:extLst>
              <a:ext uri="{FF2B5EF4-FFF2-40B4-BE49-F238E27FC236}">
                <a16:creationId xmlns:a16="http://schemas.microsoft.com/office/drawing/2014/main" id="{978BEFA9-831A-42DF-A7F8-870E6B72653B}"/>
              </a:ext>
            </a:extLst>
          </p:cNvPr>
          <p:cNvSpPr/>
          <p:nvPr/>
        </p:nvSpPr>
        <p:spPr>
          <a:xfrm>
            <a:off x="4172345" y="2582236"/>
            <a:ext cx="1511557" cy="469573"/>
          </a:xfrm>
          <a:prstGeom prst="uturnArrow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cxnSp>
        <p:nvCxnSpPr>
          <p:cNvPr id="23" name="Connettore diritto 22">
            <a:extLst>
              <a:ext uri="{FF2B5EF4-FFF2-40B4-BE49-F238E27FC236}">
                <a16:creationId xmlns:a16="http://schemas.microsoft.com/office/drawing/2014/main" id="{4573557D-4B20-4601-8CDF-93F11BD8ED5E}"/>
              </a:ext>
            </a:extLst>
          </p:cNvPr>
          <p:cNvCxnSpPr/>
          <p:nvPr/>
        </p:nvCxnSpPr>
        <p:spPr>
          <a:xfrm>
            <a:off x="8437978" y="3234612"/>
            <a:ext cx="0" cy="2258008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ttore diritto 23">
            <a:extLst>
              <a:ext uri="{FF2B5EF4-FFF2-40B4-BE49-F238E27FC236}">
                <a16:creationId xmlns:a16="http://schemas.microsoft.com/office/drawing/2014/main" id="{2CF0AF06-0343-43EE-A824-40AF16DFE85F}"/>
              </a:ext>
            </a:extLst>
          </p:cNvPr>
          <p:cNvCxnSpPr/>
          <p:nvPr/>
        </p:nvCxnSpPr>
        <p:spPr>
          <a:xfrm>
            <a:off x="10503154" y="3234612"/>
            <a:ext cx="0" cy="2258008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ttore diritto 24">
            <a:extLst>
              <a:ext uri="{FF2B5EF4-FFF2-40B4-BE49-F238E27FC236}">
                <a16:creationId xmlns:a16="http://schemas.microsoft.com/office/drawing/2014/main" id="{583648C4-E768-43A8-AE95-912BF09B9F48}"/>
              </a:ext>
            </a:extLst>
          </p:cNvPr>
          <p:cNvCxnSpPr>
            <a:cxnSpLocks/>
          </p:cNvCxnSpPr>
          <p:nvPr/>
        </p:nvCxnSpPr>
        <p:spPr>
          <a:xfrm flipH="1">
            <a:off x="8437978" y="5492620"/>
            <a:ext cx="2065176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ttangolo 25">
            <a:extLst>
              <a:ext uri="{FF2B5EF4-FFF2-40B4-BE49-F238E27FC236}">
                <a16:creationId xmlns:a16="http://schemas.microsoft.com/office/drawing/2014/main" id="{FA0445E0-ECAC-45E1-913D-12330756A947}"/>
              </a:ext>
            </a:extLst>
          </p:cNvPr>
          <p:cNvSpPr/>
          <p:nvPr/>
        </p:nvSpPr>
        <p:spPr>
          <a:xfrm>
            <a:off x="8506403" y="4552591"/>
            <a:ext cx="1928323" cy="5970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err="1"/>
              <a:t>Att</a:t>
            </a:r>
            <a:r>
              <a:rPr lang="it-IT" dirty="0"/>
              <a:t> a</a:t>
            </a:r>
          </a:p>
        </p:txBody>
      </p:sp>
    </p:spTree>
    <p:extLst>
      <p:ext uri="{BB962C8B-B14F-4D97-AF65-F5344CB8AC3E}">
        <p14:creationId xmlns:p14="http://schemas.microsoft.com/office/powerpoint/2010/main" val="20045749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530F7F1-5A81-4698-BAA8-EC34B8CDB3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Chiamate annidate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8DF8642-6D41-4F6F-BDF1-45B22FAFA3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it-IT" sz="1800" b="1" i="0" u="none" strike="noStrike" baseline="0" dirty="0">
                <a:solidFill>
                  <a:schemeClr val="bg1"/>
                </a:solidFill>
                <a:latin typeface="Arial-BoldMT"/>
              </a:rPr>
              <a:t>Programma:</a:t>
            </a:r>
          </a:p>
          <a:p>
            <a:pPr marL="274320" lvl="1" indent="0">
              <a:buNone/>
            </a:pPr>
            <a:r>
              <a:rPr lang="it-IT" sz="1600" b="1" i="0" u="none" strike="noStrike" baseline="0" dirty="0" err="1">
                <a:solidFill>
                  <a:schemeClr val="bg1"/>
                </a:solidFill>
                <a:latin typeface="CourierNewPS-BoldMT"/>
              </a:rPr>
              <a:t>int</a:t>
            </a:r>
            <a:r>
              <a:rPr lang="it-IT" sz="1600" b="1" i="0" u="none" strike="noStrike" baseline="0" dirty="0">
                <a:solidFill>
                  <a:schemeClr val="bg1"/>
                </a:solidFill>
                <a:latin typeface="CourierNewPS-BoldMT"/>
              </a:rPr>
              <a:t> R(</a:t>
            </a:r>
            <a:r>
              <a:rPr lang="it-IT" sz="1600" b="1" i="0" u="none" strike="noStrike" baseline="0" dirty="0" err="1">
                <a:solidFill>
                  <a:schemeClr val="bg1"/>
                </a:solidFill>
                <a:latin typeface="CourierNewPS-BoldMT"/>
              </a:rPr>
              <a:t>int</a:t>
            </a:r>
            <a:r>
              <a:rPr lang="it-IT" sz="1600" b="1" i="0" u="none" strike="noStrike" baseline="0" dirty="0">
                <a:solidFill>
                  <a:schemeClr val="bg1"/>
                </a:solidFill>
                <a:latin typeface="CourierNewPS-BoldMT"/>
              </a:rPr>
              <a:t> A) { </a:t>
            </a:r>
            <a:r>
              <a:rPr lang="it-IT" sz="1600" b="1" i="0" u="none" strike="noStrike" baseline="0" dirty="0" err="1">
                <a:solidFill>
                  <a:schemeClr val="bg1"/>
                </a:solidFill>
                <a:latin typeface="CourierNewPS-BoldMT"/>
              </a:rPr>
              <a:t>return</a:t>
            </a:r>
            <a:r>
              <a:rPr lang="it-IT" sz="1600" b="1" i="0" u="none" strike="noStrike" baseline="0" dirty="0">
                <a:solidFill>
                  <a:schemeClr val="bg1"/>
                </a:solidFill>
                <a:latin typeface="CourierNewPS-BoldMT"/>
              </a:rPr>
              <a:t> A+1; }</a:t>
            </a:r>
          </a:p>
          <a:p>
            <a:pPr marL="274320" lvl="1" indent="0">
              <a:buNone/>
            </a:pPr>
            <a:r>
              <a:rPr lang="en-US" sz="1600" b="1" i="0" u="none" strike="noStrike" baseline="0" dirty="0">
                <a:solidFill>
                  <a:schemeClr val="bg1"/>
                </a:solidFill>
                <a:latin typeface="CourierNewPS-BoldMT"/>
              </a:rPr>
              <a:t>int Q(int x) { return R(x); }</a:t>
            </a:r>
          </a:p>
          <a:p>
            <a:pPr marL="274320" lvl="1" indent="0">
              <a:buNone/>
            </a:pPr>
            <a:r>
              <a:rPr lang="en-US" sz="1600" b="1" i="0" u="none" strike="noStrike" baseline="0" dirty="0">
                <a:solidFill>
                  <a:schemeClr val="bg1"/>
                </a:solidFill>
                <a:latin typeface="CourierNewPS-BoldMT"/>
              </a:rPr>
              <a:t>int P(void) { int a=10; return Q(a); }</a:t>
            </a:r>
          </a:p>
          <a:p>
            <a:pPr marL="274320" lvl="1" indent="0">
              <a:buNone/>
            </a:pPr>
            <a:r>
              <a:rPr lang="it-IT" sz="1600" b="1" i="0" u="none" strike="noStrike" baseline="0" dirty="0" err="1">
                <a:solidFill>
                  <a:schemeClr val="bg1"/>
                </a:solidFill>
                <a:latin typeface="CourierNewPS-BoldMT"/>
              </a:rPr>
              <a:t>main</a:t>
            </a:r>
            <a:r>
              <a:rPr lang="it-IT" sz="1600" b="1" i="0" u="none" strike="noStrike" baseline="0" dirty="0">
                <a:solidFill>
                  <a:schemeClr val="bg1"/>
                </a:solidFill>
                <a:latin typeface="CourierNewPS-BoldMT"/>
              </a:rPr>
              <a:t>() { </a:t>
            </a:r>
            <a:r>
              <a:rPr lang="it-IT" sz="1600" b="1" i="0" u="none" strike="noStrike" baseline="0" dirty="0" err="1">
                <a:solidFill>
                  <a:schemeClr val="bg1"/>
                </a:solidFill>
                <a:latin typeface="CourierNewPS-BoldMT"/>
              </a:rPr>
              <a:t>int</a:t>
            </a:r>
            <a:r>
              <a:rPr lang="it-IT" sz="1600" b="1" i="0" u="none" strike="noStrike" baseline="0" dirty="0">
                <a:solidFill>
                  <a:schemeClr val="bg1"/>
                </a:solidFill>
                <a:latin typeface="CourierNewPS-BoldMT"/>
              </a:rPr>
              <a:t> x = P(); }</a:t>
            </a:r>
          </a:p>
          <a:p>
            <a:pPr algn="l"/>
            <a:r>
              <a:rPr lang="it-IT" sz="1800" b="1" i="0" u="none" strike="noStrike" baseline="0" dirty="0">
                <a:solidFill>
                  <a:schemeClr val="bg1"/>
                </a:solidFill>
                <a:latin typeface="Arial-BoldMT"/>
              </a:rPr>
              <a:t>Sequenza chiamate:</a:t>
            </a:r>
          </a:p>
          <a:p>
            <a:pPr marL="274320" lvl="1" indent="0">
              <a:buNone/>
            </a:pPr>
            <a:r>
              <a:rPr lang="it-IT" sz="1600" b="0" i="1" u="none" strike="noStrike" baseline="0" dirty="0">
                <a:solidFill>
                  <a:schemeClr val="bg1"/>
                </a:solidFill>
                <a:latin typeface="Arial-ItalicMT"/>
              </a:rPr>
              <a:t>S.O. </a:t>
            </a:r>
            <a:r>
              <a:rPr lang="it-IT" sz="1600" b="0" i="0" u="none" strike="noStrike" baseline="0" dirty="0">
                <a:solidFill>
                  <a:schemeClr val="bg1"/>
                </a:solidFill>
                <a:latin typeface="Symbol" panose="05050102010706020507" pitchFamily="18" charset="2"/>
              </a:rPr>
              <a:t>-&gt; </a:t>
            </a:r>
            <a:r>
              <a:rPr lang="it-IT" sz="1600" b="1" i="0" u="none" strike="noStrike" baseline="0" dirty="0" err="1">
                <a:solidFill>
                  <a:schemeClr val="bg1"/>
                </a:solidFill>
                <a:latin typeface="CourierNewPS-BoldMT"/>
              </a:rPr>
              <a:t>main</a:t>
            </a:r>
            <a:r>
              <a:rPr lang="it-IT" sz="1600" b="1" i="0" u="none" strike="noStrike" baseline="0" dirty="0">
                <a:solidFill>
                  <a:schemeClr val="bg1"/>
                </a:solidFill>
                <a:latin typeface="CourierNewPS-BoldMT"/>
              </a:rPr>
              <a:t> </a:t>
            </a:r>
            <a:r>
              <a:rPr lang="it-IT" sz="1600" b="0" i="0" u="none" strike="noStrike" baseline="0" dirty="0">
                <a:solidFill>
                  <a:schemeClr val="bg1"/>
                </a:solidFill>
                <a:latin typeface="Symbol" panose="05050102010706020507" pitchFamily="18" charset="2"/>
              </a:rPr>
              <a:t>-&gt; </a:t>
            </a:r>
            <a:r>
              <a:rPr lang="it-IT" sz="1600" b="1" i="0" u="none" strike="noStrike" baseline="0" dirty="0">
                <a:solidFill>
                  <a:schemeClr val="bg1"/>
                </a:solidFill>
                <a:latin typeface="CourierNewPS-BoldMT"/>
              </a:rPr>
              <a:t>P() </a:t>
            </a:r>
            <a:r>
              <a:rPr lang="it-IT" sz="1600" b="0" i="0" u="none" strike="noStrike" baseline="0" dirty="0">
                <a:solidFill>
                  <a:schemeClr val="bg1"/>
                </a:solidFill>
                <a:latin typeface="Symbol" panose="05050102010706020507" pitchFamily="18" charset="2"/>
              </a:rPr>
              <a:t>-&gt; </a:t>
            </a:r>
            <a:r>
              <a:rPr lang="it-IT" sz="1600" b="1" i="0" u="none" strike="noStrike" baseline="0" dirty="0">
                <a:solidFill>
                  <a:schemeClr val="bg1"/>
                </a:solidFill>
                <a:latin typeface="CourierNewPS-BoldMT"/>
              </a:rPr>
              <a:t>Q() </a:t>
            </a:r>
            <a:r>
              <a:rPr lang="it-IT" sz="1600" b="0" i="0" u="none" strike="noStrike" baseline="0" dirty="0">
                <a:solidFill>
                  <a:schemeClr val="bg1"/>
                </a:solidFill>
                <a:latin typeface="Symbol" panose="05050102010706020507" pitchFamily="18" charset="2"/>
              </a:rPr>
              <a:t>-&gt; </a:t>
            </a:r>
            <a:r>
              <a:rPr lang="it-IT" sz="1600" b="1" i="0" u="none" strike="noStrike" baseline="0" dirty="0">
                <a:solidFill>
                  <a:schemeClr val="bg1"/>
                </a:solidFill>
                <a:latin typeface="CourierNewPS-BoldMT"/>
              </a:rPr>
              <a:t>R()</a:t>
            </a:r>
            <a:endParaRPr lang="it-IT" dirty="0">
              <a:solidFill>
                <a:schemeClr val="bg1"/>
              </a:solidFill>
            </a:endParaRP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A49B9EF-3EB9-46ED-9BCD-CC9E1AF2F0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0FFEEA0C-1FCD-40E6-A1D4-23BFBD0CE371}" type="datetime1">
              <a:rPr lang="it-IT" smtClean="0"/>
              <a:t>25/02/2021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54335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VTI">
  <a:themeElements>
    <a:clrScheme name="Custom 38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E462D"/>
      </a:accent1>
      <a:accent2>
        <a:srgbClr val="595A85"/>
      </a:accent2>
      <a:accent3>
        <a:srgbClr val="8D6F5B"/>
      </a:accent3>
      <a:accent4>
        <a:srgbClr val="FABD2F"/>
      </a:accent4>
      <a:accent5>
        <a:srgbClr val="AF8073"/>
      </a:accent5>
      <a:accent6>
        <a:srgbClr val="787880"/>
      </a:accent6>
      <a:hlink>
        <a:srgbClr val="CC8D00"/>
      </a:hlink>
      <a:folHlink>
        <a:srgbClr val="82829E"/>
      </a:folHlink>
    </a:clrScheme>
    <a:fontScheme name="Savon">
      <a:majorFont>
        <a:latin typeface="Avenir Next LT Pro Light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venir Next LT Pro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41798857_TF56410444" id="{9E32E7D9-E4D4-4E34-9CBF-5EF99946F492}" vid="{4EB8DC7B-672E-465F-9749-D0C21D91E9BB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{80D37069-4E25-4ABC-9768-CA0F1D6F4644}tf56410444_win32</Template>
  <TotalTime>581</TotalTime>
  <Words>3945</Words>
  <Application>Microsoft Office PowerPoint</Application>
  <PresentationFormat>Widescreen</PresentationFormat>
  <Paragraphs>702</Paragraphs>
  <Slides>49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10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49</vt:i4>
      </vt:variant>
    </vt:vector>
  </HeadingPairs>
  <TitlesOfParts>
    <vt:vector size="60" baseType="lpstr">
      <vt:lpstr>Arial-BoldMT</vt:lpstr>
      <vt:lpstr>Arial-ItalicMT</vt:lpstr>
      <vt:lpstr>Avenir Next LT Pro</vt:lpstr>
      <vt:lpstr>Avenir Next LT Pro Light</vt:lpstr>
      <vt:lpstr>Calibri</vt:lpstr>
      <vt:lpstr>ComicSansMS-Bold</vt:lpstr>
      <vt:lpstr>Courier New</vt:lpstr>
      <vt:lpstr>CourierNewPS-BoldMT</vt:lpstr>
      <vt:lpstr>Garamond</vt:lpstr>
      <vt:lpstr>Symbol</vt:lpstr>
      <vt:lpstr>SavonVTI</vt:lpstr>
      <vt:lpstr>La ricorsione</vt:lpstr>
      <vt:lpstr>Funzioni: il modello a run time </vt:lpstr>
      <vt:lpstr>Record di attivazione </vt:lpstr>
      <vt:lpstr>Record di Attivazione</vt:lpstr>
      <vt:lpstr>Record di Attivazione </vt:lpstr>
      <vt:lpstr>STACK</vt:lpstr>
      <vt:lpstr>Stack</vt:lpstr>
      <vt:lpstr>Stack</vt:lpstr>
      <vt:lpstr>Chiamate annidate</vt:lpstr>
      <vt:lpstr>Presentazione standard di PowerPoint</vt:lpstr>
      <vt:lpstr>Spazio di indirizzamento</vt:lpstr>
      <vt:lpstr>Variabili static</vt:lpstr>
      <vt:lpstr>Esempio</vt:lpstr>
      <vt:lpstr>La ricorsione</vt:lpstr>
      <vt:lpstr>Esempio di ricorsione</vt:lpstr>
      <vt:lpstr>Ricorsione in C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Cosa succede nello stack?</vt:lpstr>
      <vt:lpstr>Presentazione standard di PowerPoint</vt:lpstr>
      <vt:lpstr>Presentazione standard di PowerPoint</vt:lpstr>
      <vt:lpstr>Presentazione standard di PowerPoint</vt:lpstr>
      <vt:lpstr>Somma dei primi N naturali</vt:lpstr>
      <vt:lpstr>Presentazione standard di PowerPoint</vt:lpstr>
      <vt:lpstr>Presentazione standard di PowerPoint</vt:lpstr>
      <vt:lpstr>Calcolo iterativo del fattoriale</vt:lpstr>
      <vt:lpstr>Presentazione standard di PowerPoint</vt:lpstr>
      <vt:lpstr>Processo computazionale iterativo </vt:lpstr>
      <vt:lpstr>Presentazione standard di PowerPoint</vt:lpstr>
      <vt:lpstr>Presentazione standard di PowerPoint</vt:lpstr>
      <vt:lpstr>Soluzione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ricorsione</dc:title>
  <dc:creator>Aaron</dc:creator>
  <cp:lastModifiedBy>Aaron</cp:lastModifiedBy>
  <cp:revision>23</cp:revision>
  <dcterms:created xsi:type="dcterms:W3CDTF">2021-01-13T08:29:19Z</dcterms:created>
  <dcterms:modified xsi:type="dcterms:W3CDTF">2021-02-25T08:25:36Z</dcterms:modified>
</cp:coreProperties>
</file>