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80" r:id="rId3"/>
    <p:sldId id="256" r:id="rId4"/>
    <p:sldId id="257" r:id="rId5"/>
    <p:sldId id="258" r:id="rId6"/>
    <p:sldId id="259" r:id="rId7"/>
    <p:sldId id="261" r:id="rId8"/>
    <p:sldId id="264" r:id="rId9"/>
    <p:sldId id="299" r:id="rId10"/>
    <p:sldId id="265" r:id="rId11"/>
    <p:sldId id="266" r:id="rId12"/>
    <p:sldId id="267" r:id="rId13"/>
    <p:sldId id="268" r:id="rId14"/>
    <p:sldId id="271" r:id="rId15"/>
    <p:sldId id="272" r:id="rId16"/>
    <p:sldId id="274" r:id="rId17"/>
    <p:sldId id="275" r:id="rId18"/>
    <p:sldId id="276" r:id="rId19"/>
    <p:sldId id="283" r:id="rId20"/>
    <p:sldId id="284" r:id="rId21"/>
    <p:sldId id="277" r:id="rId22"/>
    <p:sldId id="273" r:id="rId23"/>
    <p:sldId id="285" r:id="rId24"/>
    <p:sldId id="286" r:id="rId25"/>
    <p:sldId id="293" r:id="rId26"/>
    <p:sldId id="294" r:id="rId27"/>
    <p:sldId id="288" r:id="rId28"/>
    <p:sldId id="289" r:id="rId29"/>
    <p:sldId id="300" r:id="rId30"/>
    <p:sldId id="296" r:id="rId31"/>
    <p:sldId id="29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466" autoAdjust="0"/>
  </p:normalViewPr>
  <p:slideViewPr>
    <p:cSldViewPr snapToGrid="0">
      <p:cViewPr varScale="1">
        <p:scale>
          <a:sx n="46" d="100"/>
          <a:sy n="46" d="100"/>
        </p:scale>
        <p:origin x="7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C011F-EBC7-4AA8-B4AB-CECF52A85CD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741DCC-F88B-401B-8841-59768CC05A5B}">
      <dgm:prSet/>
      <dgm:spPr/>
      <dgm:t>
        <a:bodyPr/>
        <a:lstStyle/>
        <a:p>
          <a:r>
            <a:rPr lang="it-IT"/>
            <a:t>Fare quei calcoli che per l’uomo sarebbe troppo oneroso ed inutile</a:t>
          </a:r>
          <a:endParaRPr lang="en-US"/>
        </a:p>
      </dgm:t>
    </dgm:pt>
    <dgm:pt modelId="{F23FFEA9-2FE5-447F-9FA3-BDE2870490F8}" type="parTrans" cxnId="{01A18E84-9BCE-42CD-ACF7-D633F9E7467A}">
      <dgm:prSet/>
      <dgm:spPr/>
      <dgm:t>
        <a:bodyPr/>
        <a:lstStyle/>
        <a:p>
          <a:endParaRPr lang="en-US"/>
        </a:p>
      </dgm:t>
    </dgm:pt>
    <dgm:pt modelId="{9F6F1FD9-9733-4042-A846-2B79903D9347}" type="sibTrans" cxnId="{01A18E84-9BCE-42CD-ACF7-D633F9E7467A}">
      <dgm:prSet/>
      <dgm:spPr/>
      <dgm:t>
        <a:bodyPr/>
        <a:lstStyle/>
        <a:p>
          <a:endParaRPr lang="en-US"/>
        </a:p>
      </dgm:t>
    </dgm:pt>
    <dgm:pt modelId="{C70FCD5B-8FFC-420B-A9D4-6E0BAB108665}">
      <dgm:prSet/>
      <dgm:spPr/>
      <dgm:t>
        <a:bodyPr/>
        <a:lstStyle/>
        <a:p>
          <a:r>
            <a:rPr lang="it-IT"/>
            <a:t>Memorizzare enormi volumi di dati</a:t>
          </a:r>
          <a:endParaRPr lang="en-US"/>
        </a:p>
      </dgm:t>
    </dgm:pt>
    <dgm:pt modelId="{FDFCCAE2-970B-46BE-87E6-C2DA0B7ED58C}" type="parTrans" cxnId="{63D11D10-313E-4477-B08A-88468CEC260E}">
      <dgm:prSet/>
      <dgm:spPr/>
      <dgm:t>
        <a:bodyPr/>
        <a:lstStyle/>
        <a:p>
          <a:endParaRPr lang="en-US"/>
        </a:p>
      </dgm:t>
    </dgm:pt>
    <dgm:pt modelId="{CE7E7178-FCDB-4F75-9C99-7CFAE23A38F9}" type="sibTrans" cxnId="{63D11D10-313E-4477-B08A-88468CEC260E}">
      <dgm:prSet/>
      <dgm:spPr/>
      <dgm:t>
        <a:bodyPr/>
        <a:lstStyle/>
        <a:p>
          <a:endParaRPr lang="en-US"/>
        </a:p>
      </dgm:t>
    </dgm:pt>
    <dgm:pt modelId="{442120EE-D220-44BA-A37E-B8D85CBC5A18}">
      <dgm:prSet/>
      <dgm:spPr/>
      <dgm:t>
        <a:bodyPr/>
        <a:lstStyle/>
        <a:p>
          <a:r>
            <a:rPr lang="it-IT"/>
            <a:t>Automatizzare processi ripetitivi</a:t>
          </a:r>
          <a:endParaRPr lang="en-US"/>
        </a:p>
      </dgm:t>
    </dgm:pt>
    <dgm:pt modelId="{88A5D773-CBBD-442E-8FA9-853763502E53}" type="parTrans" cxnId="{F6133328-C29C-40CB-8A22-45BA8FAB4578}">
      <dgm:prSet/>
      <dgm:spPr/>
      <dgm:t>
        <a:bodyPr/>
        <a:lstStyle/>
        <a:p>
          <a:endParaRPr lang="en-US"/>
        </a:p>
      </dgm:t>
    </dgm:pt>
    <dgm:pt modelId="{B50AE99D-E57B-44FC-9470-244FA8A85FEB}" type="sibTrans" cxnId="{F6133328-C29C-40CB-8A22-45BA8FAB4578}">
      <dgm:prSet/>
      <dgm:spPr/>
      <dgm:t>
        <a:bodyPr/>
        <a:lstStyle/>
        <a:p>
          <a:endParaRPr lang="en-US"/>
        </a:p>
      </dgm:t>
    </dgm:pt>
    <dgm:pt modelId="{25596FEE-09B5-42E5-9DAA-DFDE7A683CC3}" type="pres">
      <dgm:prSet presAssocID="{AE0C011F-EBC7-4AA8-B4AB-CECF52A85C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793C0E-B8CA-4EDA-9552-EA6AEDF90851}" type="pres">
      <dgm:prSet presAssocID="{3E741DCC-F88B-401B-8841-59768CC05A5B}" presName="hierRoot1" presStyleCnt="0"/>
      <dgm:spPr/>
    </dgm:pt>
    <dgm:pt modelId="{237C4A7E-530F-4C62-B74D-90672828EDFC}" type="pres">
      <dgm:prSet presAssocID="{3E741DCC-F88B-401B-8841-59768CC05A5B}" presName="composite" presStyleCnt="0"/>
      <dgm:spPr/>
    </dgm:pt>
    <dgm:pt modelId="{6C2C4452-9505-4193-A737-A423F58385E6}" type="pres">
      <dgm:prSet presAssocID="{3E741DCC-F88B-401B-8841-59768CC05A5B}" presName="background" presStyleLbl="node0" presStyleIdx="0" presStyleCnt="3"/>
      <dgm:spPr/>
    </dgm:pt>
    <dgm:pt modelId="{67C5FC1E-F2D1-4261-9BDA-F385F1A648E6}" type="pres">
      <dgm:prSet presAssocID="{3E741DCC-F88B-401B-8841-59768CC05A5B}" presName="text" presStyleLbl="fgAcc0" presStyleIdx="0" presStyleCnt="3">
        <dgm:presLayoutVars>
          <dgm:chPref val="3"/>
        </dgm:presLayoutVars>
      </dgm:prSet>
      <dgm:spPr/>
    </dgm:pt>
    <dgm:pt modelId="{283D6CF4-F68A-479A-95BD-8AD906BE0657}" type="pres">
      <dgm:prSet presAssocID="{3E741DCC-F88B-401B-8841-59768CC05A5B}" presName="hierChild2" presStyleCnt="0"/>
      <dgm:spPr/>
    </dgm:pt>
    <dgm:pt modelId="{D9CD603D-3E70-4F70-9E2A-158B6E34E0FB}" type="pres">
      <dgm:prSet presAssocID="{C70FCD5B-8FFC-420B-A9D4-6E0BAB108665}" presName="hierRoot1" presStyleCnt="0"/>
      <dgm:spPr/>
    </dgm:pt>
    <dgm:pt modelId="{4077A164-18D6-4382-9077-1A372B6C80F0}" type="pres">
      <dgm:prSet presAssocID="{C70FCD5B-8FFC-420B-A9D4-6E0BAB108665}" presName="composite" presStyleCnt="0"/>
      <dgm:spPr/>
    </dgm:pt>
    <dgm:pt modelId="{4FEE05DC-71F1-4B9E-A597-AAA9B2918C0A}" type="pres">
      <dgm:prSet presAssocID="{C70FCD5B-8FFC-420B-A9D4-6E0BAB108665}" presName="background" presStyleLbl="node0" presStyleIdx="1" presStyleCnt="3"/>
      <dgm:spPr/>
    </dgm:pt>
    <dgm:pt modelId="{9CEE7543-048E-40C6-9E30-F79B28A663CA}" type="pres">
      <dgm:prSet presAssocID="{C70FCD5B-8FFC-420B-A9D4-6E0BAB108665}" presName="text" presStyleLbl="fgAcc0" presStyleIdx="1" presStyleCnt="3">
        <dgm:presLayoutVars>
          <dgm:chPref val="3"/>
        </dgm:presLayoutVars>
      </dgm:prSet>
      <dgm:spPr/>
    </dgm:pt>
    <dgm:pt modelId="{FBFA4F21-FEFD-46C2-9166-CC6179B94EE1}" type="pres">
      <dgm:prSet presAssocID="{C70FCD5B-8FFC-420B-A9D4-6E0BAB108665}" presName="hierChild2" presStyleCnt="0"/>
      <dgm:spPr/>
    </dgm:pt>
    <dgm:pt modelId="{B9F191D5-A4F1-4749-9775-9DED944EAE41}" type="pres">
      <dgm:prSet presAssocID="{442120EE-D220-44BA-A37E-B8D85CBC5A18}" presName="hierRoot1" presStyleCnt="0"/>
      <dgm:spPr/>
    </dgm:pt>
    <dgm:pt modelId="{8D87D200-0B08-4DD2-81B4-3018ED49E451}" type="pres">
      <dgm:prSet presAssocID="{442120EE-D220-44BA-A37E-B8D85CBC5A18}" presName="composite" presStyleCnt="0"/>
      <dgm:spPr/>
    </dgm:pt>
    <dgm:pt modelId="{1F1D5BF5-523D-4D7E-93D6-9E84F0AA794A}" type="pres">
      <dgm:prSet presAssocID="{442120EE-D220-44BA-A37E-B8D85CBC5A18}" presName="background" presStyleLbl="node0" presStyleIdx="2" presStyleCnt="3"/>
      <dgm:spPr/>
    </dgm:pt>
    <dgm:pt modelId="{7B74EE0D-5DFA-4DC7-B9B1-70518D68DAFC}" type="pres">
      <dgm:prSet presAssocID="{442120EE-D220-44BA-A37E-B8D85CBC5A18}" presName="text" presStyleLbl="fgAcc0" presStyleIdx="2" presStyleCnt="3">
        <dgm:presLayoutVars>
          <dgm:chPref val="3"/>
        </dgm:presLayoutVars>
      </dgm:prSet>
      <dgm:spPr/>
    </dgm:pt>
    <dgm:pt modelId="{F37E3410-E85A-42ED-84E5-7352F1CC323E}" type="pres">
      <dgm:prSet presAssocID="{442120EE-D220-44BA-A37E-B8D85CBC5A18}" presName="hierChild2" presStyleCnt="0"/>
      <dgm:spPr/>
    </dgm:pt>
  </dgm:ptLst>
  <dgm:cxnLst>
    <dgm:cxn modelId="{63D11D10-313E-4477-B08A-88468CEC260E}" srcId="{AE0C011F-EBC7-4AA8-B4AB-CECF52A85CD1}" destId="{C70FCD5B-8FFC-420B-A9D4-6E0BAB108665}" srcOrd="1" destOrd="0" parTransId="{FDFCCAE2-970B-46BE-87E6-C2DA0B7ED58C}" sibTransId="{CE7E7178-FCDB-4F75-9C99-7CFAE23A38F9}"/>
    <dgm:cxn modelId="{F6133328-C29C-40CB-8A22-45BA8FAB4578}" srcId="{AE0C011F-EBC7-4AA8-B4AB-CECF52A85CD1}" destId="{442120EE-D220-44BA-A37E-B8D85CBC5A18}" srcOrd="2" destOrd="0" parTransId="{88A5D773-CBBD-442E-8FA9-853763502E53}" sibTransId="{B50AE99D-E57B-44FC-9470-244FA8A85FEB}"/>
    <dgm:cxn modelId="{B8F71F61-ECFB-4A6F-A144-CD3ABA4F8949}" type="presOf" srcId="{AE0C011F-EBC7-4AA8-B4AB-CECF52A85CD1}" destId="{25596FEE-09B5-42E5-9DAA-DFDE7A683CC3}" srcOrd="0" destOrd="0" presId="urn:microsoft.com/office/officeart/2005/8/layout/hierarchy1"/>
    <dgm:cxn modelId="{3D2D7A57-7CCC-4F09-9C1E-C631DEDB15E7}" type="presOf" srcId="{3E741DCC-F88B-401B-8841-59768CC05A5B}" destId="{67C5FC1E-F2D1-4261-9BDA-F385F1A648E6}" srcOrd="0" destOrd="0" presId="urn:microsoft.com/office/officeart/2005/8/layout/hierarchy1"/>
    <dgm:cxn modelId="{01A18E84-9BCE-42CD-ACF7-D633F9E7467A}" srcId="{AE0C011F-EBC7-4AA8-B4AB-CECF52A85CD1}" destId="{3E741DCC-F88B-401B-8841-59768CC05A5B}" srcOrd="0" destOrd="0" parTransId="{F23FFEA9-2FE5-447F-9FA3-BDE2870490F8}" sibTransId="{9F6F1FD9-9733-4042-A846-2B79903D9347}"/>
    <dgm:cxn modelId="{E9C5CCD8-714B-467E-A8BA-40FFC68F520A}" type="presOf" srcId="{442120EE-D220-44BA-A37E-B8D85CBC5A18}" destId="{7B74EE0D-5DFA-4DC7-B9B1-70518D68DAFC}" srcOrd="0" destOrd="0" presId="urn:microsoft.com/office/officeart/2005/8/layout/hierarchy1"/>
    <dgm:cxn modelId="{CC0BFDF0-19C2-4DE9-8A85-85C33192A63C}" type="presOf" srcId="{C70FCD5B-8FFC-420B-A9D4-6E0BAB108665}" destId="{9CEE7543-048E-40C6-9E30-F79B28A663CA}" srcOrd="0" destOrd="0" presId="urn:microsoft.com/office/officeart/2005/8/layout/hierarchy1"/>
    <dgm:cxn modelId="{C8942E11-A2E7-41C2-8655-C04DCBAC2425}" type="presParOf" srcId="{25596FEE-09B5-42E5-9DAA-DFDE7A683CC3}" destId="{57793C0E-B8CA-4EDA-9552-EA6AEDF90851}" srcOrd="0" destOrd="0" presId="urn:microsoft.com/office/officeart/2005/8/layout/hierarchy1"/>
    <dgm:cxn modelId="{D27E152A-42BA-4737-98F3-9440310AC810}" type="presParOf" srcId="{57793C0E-B8CA-4EDA-9552-EA6AEDF90851}" destId="{237C4A7E-530F-4C62-B74D-90672828EDFC}" srcOrd="0" destOrd="0" presId="urn:microsoft.com/office/officeart/2005/8/layout/hierarchy1"/>
    <dgm:cxn modelId="{D1D2A96A-D2C7-42B0-9E69-5FAD698EE611}" type="presParOf" srcId="{237C4A7E-530F-4C62-B74D-90672828EDFC}" destId="{6C2C4452-9505-4193-A737-A423F58385E6}" srcOrd="0" destOrd="0" presId="urn:microsoft.com/office/officeart/2005/8/layout/hierarchy1"/>
    <dgm:cxn modelId="{34E0D694-9852-4970-9EBA-9090417AFD1F}" type="presParOf" srcId="{237C4A7E-530F-4C62-B74D-90672828EDFC}" destId="{67C5FC1E-F2D1-4261-9BDA-F385F1A648E6}" srcOrd="1" destOrd="0" presId="urn:microsoft.com/office/officeart/2005/8/layout/hierarchy1"/>
    <dgm:cxn modelId="{4A3A3357-C546-48B7-AE6A-7EE2D12AD32B}" type="presParOf" srcId="{57793C0E-B8CA-4EDA-9552-EA6AEDF90851}" destId="{283D6CF4-F68A-479A-95BD-8AD906BE0657}" srcOrd="1" destOrd="0" presId="urn:microsoft.com/office/officeart/2005/8/layout/hierarchy1"/>
    <dgm:cxn modelId="{B62D6D94-14CD-4971-92CD-67B9C524F18C}" type="presParOf" srcId="{25596FEE-09B5-42E5-9DAA-DFDE7A683CC3}" destId="{D9CD603D-3E70-4F70-9E2A-158B6E34E0FB}" srcOrd="1" destOrd="0" presId="urn:microsoft.com/office/officeart/2005/8/layout/hierarchy1"/>
    <dgm:cxn modelId="{0DA76544-A32D-4785-9B65-A4082FBDE890}" type="presParOf" srcId="{D9CD603D-3E70-4F70-9E2A-158B6E34E0FB}" destId="{4077A164-18D6-4382-9077-1A372B6C80F0}" srcOrd="0" destOrd="0" presId="urn:microsoft.com/office/officeart/2005/8/layout/hierarchy1"/>
    <dgm:cxn modelId="{4E55D3BD-21BF-4FD0-9F89-B812640EEBBC}" type="presParOf" srcId="{4077A164-18D6-4382-9077-1A372B6C80F0}" destId="{4FEE05DC-71F1-4B9E-A597-AAA9B2918C0A}" srcOrd="0" destOrd="0" presId="urn:microsoft.com/office/officeart/2005/8/layout/hierarchy1"/>
    <dgm:cxn modelId="{E835ADB8-3FAA-4940-AB3D-CD708B3F99BF}" type="presParOf" srcId="{4077A164-18D6-4382-9077-1A372B6C80F0}" destId="{9CEE7543-048E-40C6-9E30-F79B28A663CA}" srcOrd="1" destOrd="0" presId="urn:microsoft.com/office/officeart/2005/8/layout/hierarchy1"/>
    <dgm:cxn modelId="{CF939E4D-311A-40B6-B6F6-48EF62F5C3DC}" type="presParOf" srcId="{D9CD603D-3E70-4F70-9E2A-158B6E34E0FB}" destId="{FBFA4F21-FEFD-46C2-9166-CC6179B94EE1}" srcOrd="1" destOrd="0" presId="urn:microsoft.com/office/officeart/2005/8/layout/hierarchy1"/>
    <dgm:cxn modelId="{10CE0375-102C-4714-A780-C5976E191BF7}" type="presParOf" srcId="{25596FEE-09B5-42E5-9DAA-DFDE7A683CC3}" destId="{B9F191D5-A4F1-4749-9775-9DED944EAE41}" srcOrd="2" destOrd="0" presId="urn:microsoft.com/office/officeart/2005/8/layout/hierarchy1"/>
    <dgm:cxn modelId="{9B4EA1CA-CF9C-44F7-90BB-D4FA35E6B3AF}" type="presParOf" srcId="{B9F191D5-A4F1-4749-9775-9DED944EAE41}" destId="{8D87D200-0B08-4DD2-81B4-3018ED49E451}" srcOrd="0" destOrd="0" presId="urn:microsoft.com/office/officeart/2005/8/layout/hierarchy1"/>
    <dgm:cxn modelId="{4EDA1DF5-011E-4A27-97AA-C9C9A25FD10C}" type="presParOf" srcId="{8D87D200-0B08-4DD2-81B4-3018ED49E451}" destId="{1F1D5BF5-523D-4D7E-93D6-9E84F0AA794A}" srcOrd="0" destOrd="0" presId="urn:microsoft.com/office/officeart/2005/8/layout/hierarchy1"/>
    <dgm:cxn modelId="{E5171275-6445-48BE-9D39-9E33C9304F18}" type="presParOf" srcId="{8D87D200-0B08-4DD2-81B4-3018ED49E451}" destId="{7B74EE0D-5DFA-4DC7-B9B1-70518D68DAFC}" srcOrd="1" destOrd="0" presId="urn:microsoft.com/office/officeart/2005/8/layout/hierarchy1"/>
    <dgm:cxn modelId="{5EEA4916-FAC1-4276-A5DA-9695634664AC}" type="presParOf" srcId="{B9F191D5-A4F1-4749-9775-9DED944EAE41}" destId="{F37E3410-E85A-42ED-84E5-7352F1CC32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F9751-77ED-4261-8B22-1959C2989FBF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36ED79-F149-4DBF-964D-7CDEC2AC9881}">
      <dgm:prSet/>
      <dgm:spPr/>
      <dgm:t>
        <a:bodyPr/>
        <a:lstStyle/>
        <a:p>
          <a:r>
            <a:rPr lang="it-IT"/>
            <a:t>Impegnativo,</a:t>
          </a:r>
          <a:endParaRPr lang="en-US"/>
        </a:p>
      </dgm:t>
    </dgm:pt>
    <dgm:pt modelId="{268F09E1-F948-4FB6-9029-F03A6767EEAA}" type="parTrans" cxnId="{7A4DFF86-C616-4FAF-AD49-89B0B641D990}">
      <dgm:prSet/>
      <dgm:spPr/>
      <dgm:t>
        <a:bodyPr/>
        <a:lstStyle/>
        <a:p>
          <a:endParaRPr lang="en-US"/>
        </a:p>
      </dgm:t>
    </dgm:pt>
    <dgm:pt modelId="{059618FB-1D07-417E-9599-C60E73A65C64}" type="sibTrans" cxnId="{7A4DFF86-C616-4FAF-AD49-89B0B641D990}">
      <dgm:prSet/>
      <dgm:spPr/>
      <dgm:t>
        <a:bodyPr/>
        <a:lstStyle/>
        <a:p>
          <a:endParaRPr lang="en-US"/>
        </a:p>
      </dgm:t>
    </dgm:pt>
    <dgm:pt modelId="{A41E30D7-4CAF-429C-9B36-9BA0C4244643}">
      <dgm:prSet/>
      <dgm:spPr/>
      <dgm:t>
        <a:bodyPr/>
        <a:lstStyle/>
        <a:p>
          <a:r>
            <a:rPr lang="it-IT"/>
            <a:t>Interessante,</a:t>
          </a:r>
          <a:endParaRPr lang="en-US"/>
        </a:p>
      </dgm:t>
    </dgm:pt>
    <dgm:pt modelId="{C7D1739A-7A17-4FBD-A1F3-F8239A88946E}" type="parTrans" cxnId="{0162CB1D-4329-486D-86F9-1DB58A8A9955}">
      <dgm:prSet/>
      <dgm:spPr/>
      <dgm:t>
        <a:bodyPr/>
        <a:lstStyle/>
        <a:p>
          <a:endParaRPr lang="en-US"/>
        </a:p>
      </dgm:t>
    </dgm:pt>
    <dgm:pt modelId="{AC7ECF3F-A413-4849-9C01-7B750831F72C}" type="sibTrans" cxnId="{0162CB1D-4329-486D-86F9-1DB58A8A9955}">
      <dgm:prSet/>
      <dgm:spPr/>
      <dgm:t>
        <a:bodyPr/>
        <a:lstStyle/>
        <a:p>
          <a:endParaRPr lang="en-US"/>
        </a:p>
      </dgm:t>
    </dgm:pt>
    <dgm:pt modelId="{AB501A8A-D0C3-400D-BCD3-CF073BF2F4A0}">
      <dgm:prSet/>
      <dgm:spPr/>
      <dgm:t>
        <a:bodyPr/>
        <a:lstStyle/>
        <a:p>
          <a:r>
            <a:rPr lang="it-IT"/>
            <a:t>Soddisfacente.</a:t>
          </a:r>
          <a:endParaRPr lang="en-US"/>
        </a:p>
      </dgm:t>
    </dgm:pt>
    <dgm:pt modelId="{191D2A17-51F7-4A41-AE7E-DBB3367F2F9B}" type="parTrans" cxnId="{FD41D4E9-83BF-4F9A-B587-43FE52477F9B}">
      <dgm:prSet/>
      <dgm:spPr/>
      <dgm:t>
        <a:bodyPr/>
        <a:lstStyle/>
        <a:p>
          <a:endParaRPr lang="en-US"/>
        </a:p>
      </dgm:t>
    </dgm:pt>
    <dgm:pt modelId="{09517E4A-BDA7-4762-833D-D235852B061C}" type="sibTrans" cxnId="{FD41D4E9-83BF-4F9A-B587-43FE52477F9B}">
      <dgm:prSet/>
      <dgm:spPr/>
      <dgm:t>
        <a:bodyPr/>
        <a:lstStyle/>
        <a:p>
          <a:endParaRPr lang="en-US"/>
        </a:p>
      </dgm:t>
    </dgm:pt>
    <dgm:pt modelId="{BD94BA92-991D-436E-8148-E76D34277D71}" type="pres">
      <dgm:prSet presAssocID="{6CEF9751-77ED-4261-8B22-1959C2989FBF}" presName="diagram" presStyleCnt="0">
        <dgm:presLayoutVars>
          <dgm:dir/>
          <dgm:resizeHandles val="exact"/>
        </dgm:presLayoutVars>
      </dgm:prSet>
      <dgm:spPr/>
    </dgm:pt>
    <dgm:pt modelId="{34894095-D7E4-4484-B186-51D7B098D7B3}" type="pres">
      <dgm:prSet presAssocID="{2836ED79-F149-4DBF-964D-7CDEC2AC9881}" presName="node" presStyleLbl="node1" presStyleIdx="0" presStyleCnt="3">
        <dgm:presLayoutVars>
          <dgm:bulletEnabled val="1"/>
        </dgm:presLayoutVars>
      </dgm:prSet>
      <dgm:spPr/>
    </dgm:pt>
    <dgm:pt modelId="{5E99AE5A-492F-4920-B48A-E5A998442832}" type="pres">
      <dgm:prSet presAssocID="{059618FB-1D07-417E-9599-C60E73A65C64}" presName="sibTrans" presStyleCnt="0"/>
      <dgm:spPr/>
    </dgm:pt>
    <dgm:pt modelId="{9B6C880F-D86D-43EC-BF02-F39287AE2310}" type="pres">
      <dgm:prSet presAssocID="{A41E30D7-4CAF-429C-9B36-9BA0C4244643}" presName="node" presStyleLbl="node1" presStyleIdx="1" presStyleCnt="3">
        <dgm:presLayoutVars>
          <dgm:bulletEnabled val="1"/>
        </dgm:presLayoutVars>
      </dgm:prSet>
      <dgm:spPr/>
    </dgm:pt>
    <dgm:pt modelId="{22D3CD03-1DE0-4A9B-8BE4-BE20965B23C9}" type="pres">
      <dgm:prSet presAssocID="{AC7ECF3F-A413-4849-9C01-7B750831F72C}" presName="sibTrans" presStyleCnt="0"/>
      <dgm:spPr/>
    </dgm:pt>
    <dgm:pt modelId="{FBA2B7C5-E04D-4B5E-9857-5008E4B2F753}" type="pres">
      <dgm:prSet presAssocID="{AB501A8A-D0C3-400D-BCD3-CF073BF2F4A0}" presName="node" presStyleLbl="node1" presStyleIdx="2" presStyleCnt="3">
        <dgm:presLayoutVars>
          <dgm:bulletEnabled val="1"/>
        </dgm:presLayoutVars>
      </dgm:prSet>
      <dgm:spPr/>
    </dgm:pt>
  </dgm:ptLst>
  <dgm:cxnLst>
    <dgm:cxn modelId="{74843C18-1F60-4638-BB1C-4E822F67B14F}" type="presOf" srcId="{AB501A8A-D0C3-400D-BCD3-CF073BF2F4A0}" destId="{FBA2B7C5-E04D-4B5E-9857-5008E4B2F753}" srcOrd="0" destOrd="0" presId="urn:microsoft.com/office/officeart/2005/8/layout/default"/>
    <dgm:cxn modelId="{0162CB1D-4329-486D-86F9-1DB58A8A9955}" srcId="{6CEF9751-77ED-4261-8B22-1959C2989FBF}" destId="{A41E30D7-4CAF-429C-9B36-9BA0C4244643}" srcOrd="1" destOrd="0" parTransId="{C7D1739A-7A17-4FBD-A1F3-F8239A88946E}" sibTransId="{AC7ECF3F-A413-4849-9C01-7B750831F72C}"/>
    <dgm:cxn modelId="{4ABF7730-3DDD-4EBF-A511-335FB899DAA0}" type="presOf" srcId="{2836ED79-F149-4DBF-964D-7CDEC2AC9881}" destId="{34894095-D7E4-4484-B186-51D7B098D7B3}" srcOrd="0" destOrd="0" presId="urn:microsoft.com/office/officeart/2005/8/layout/default"/>
    <dgm:cxn modelId="{B907E363-A152-4B1F-82A7-2124939CBDF6}" type="presOf" srcId="{A41E30D7-4CAF-429C-9B36-9BA0C4244643}" destId="{9B6C880F-D86D-43EC-BF02-F39287AE2310}" srcOrd="0" destOrd="0" presId="urn:microsoft.com/office/officeart/2005/8/layout/default"/>
    <dgm:cxn modelId="{99CC0B7C-F485-4EB3-8F76-D93397381A6C}" type="presOf" srcId="{6CEF9751-77ED-4261-8B22-1959C2989FBF}" destId="{BD94BA92-991D-436E-8148-E76D34277D71}" srcOrd="0" destOrd="0" presId="urn:microsoft.com/office/officeart/2005/8/layout/default"/>
    <dgm:cxn modelId="{7A4DFF86-C616-4FAF-AD49-89B0B641D990}" srcId="{6CEF9751-77ED-4261-8B22-1959C2989FBF}" destId="{2836ED79-F149-4DBF-964D-7CDEC2AC9881}" srcOrd="0" destOrd="0" parTransId="{268F09E1-F948-4FB6-9029-F03A6767EEAA}" sibTransId="{059618FB-1D07-417E-9599-C60E73A65C64}"/>
    <dgm:cxn modelId="{FD41D4E9-83BF-4F9A-B587-43FE52477F9B}" srcId="{6CEF9751-77ED-4261-8B22-1959C2989FBF}" destId="{AB501A8A-D0C3-400D-BCD3-CF073BF2F4A0}" srcOrd="2" destOrd="0" parTransId="{191D2A17-51F7-4A41-AE7E-DBB3367F2F9B}" sibTransId="{09517E4A-BDA7-4762-833D-D235852B061C}"/>
    <dgm:cxn modelId="{57A46916-1B68-48EF-B042-2D66D8B4DFBE}" type="presParOf" srcId="{BD94BA92-991D-436E-8148-E76D34277D71}" destId="{34894095-D7E4-4484-B186-51D7B098D7B3}" srcOrd="0" destOrd="0" presId="urn:microsoft.com/office/officeart/2005/8/layout/default"/>
    <dgm:cxn modelId="{AE0FFE62-3E5A-4FB1-B6D0-F72395AE4E68}" type="presParOf" srcId="{BD94BA92-991D-436E-8148-E76D34277D71}" destId="{5E99AE5A-492F-4920-B48A-E5A998442832}" srcOrd="1" destOrd="0" presId="urn:microsoft.com/office/officeart/2005/8/layout/default"/>
    <dgm:cxn modelId="{1890D27F-7571-46FC-A865-AAFB918AFC9B}" type="presParOf" srcId="{BD94BA92-991D-436E-8148-E76D34277D71}" destId="{9B6C880F-D86D-43EC-BF02-F39287AE2310}" srcOrd="2" destOrd="0" presId="urn:microsoft.com/office/officeart/2005/8/layout/default"/>
    <dgm:cxn modelId="{DDF3BCB0-0D8F-44AF-8A06-AB42E0F211B0}" type="presParOf" srcId="{BD94BA92-991D-436E-8148-E76D34277D71}" destId="{22D3CD03-1DE0-4A9B-8BE4-BE20965B23C9}" srcOrd="3" destOrd="0" presId="urn:microsoft.com/office/officeart/2005/8/layout/default"/>
    <dgm:cxn modelId="{7960D6AB-3C8C-4F6D-9632-7645305841A1}" type="presParOf" srcId="{BD94BA92-991D-436E-8148-E76D34277D71}" destId="{FBA2B7C5-E04D-4B5E-9857-5008E4B2F75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C4452-9505-4193-A737-A423F58385E6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5FC1E-F2D1-4261-9BDA-F385F1A648E6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Fare quei calcoli che per l’uomo sarebbe troppo oneroso ed inutile</a:t>
          </a:r>
          <a:endParaRPr lang="en-US" sz="2800" kern="1200"/>
        </a:p>
      </dsp:txBody>
      <dsp:txXfrm>
        <a:off x="398656" y="1088253"/>
        <a:ext cx="2959127" cy="1837317"/>
      </dsp:txXfrm>
    </dsp:sp>
    <dsp:sp modelId="{4FEE05DC-71F1-4B9E-A597-AAA9B2918C0A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E7543-048E-40C6-9E30-F79B28A663CA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Memorizzare enormi volumi di dati</a:t>
          </a:r>
          <a:endParaRPr lang="en-US" sz="2800" kern="1200"/>
        </a:p>
      </dsp:txBody>
      <dsp:txXfrm>
        <a:off x="4155097" y="1088253"/>
        <a:ext cx="2959127" cy="1837317"/>
      </dsp:txXfrm>
    </dsp:sp>
    <dsp:sp modelId="{1F1D5BF5-523D-4D7E-93D6-9E84F0AA794A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4EE0D-5DFA-4DC7-B9B1-70518D68DAFC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Automatizzare processi ripetitivi</a:t>
          </a:r>
          <a:endParaRPr lang="en-US" sz="2800" kern="1200"/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94095-D7E4-4484-B186-51D7B098D7B3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Impegnativo,</a:t>
          </a:r>
          <a:endParaRPr lang="en-US" sz="4000" kern="1200"/>
        </a:p>
      </dsp:txBody>
      <dsp:txXfrm>
        <a:off x="1748064" y="2975"/>
        <a:ext cx="3342605" cy="2005563"/>
      </dsp:txXfrm>
    </dsp:sp>
    <dsp:sp modelId="{9B6C880F-D86D-43EC-BF02-F39287AE231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Interessante,</a:t>
          </a:r>
          <a:endParaRPr lang="en-US" sz="4000" kern="1200"/>
        </a:p>
      </dsp:txBody>
      <dsp:txXfrm>
        <a:off x="5424930" y="2975"/>
        <a:ext cx="3342605" cy="2005563"/>
      </dsp:txXfrm>
    </dsp:sp>
    <dsp:sp modelId="{FBA2B7C5-E04D-4B5E-9857-5008E4B2F753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Soddisfacente.</a:t>
          </a:r>
          <a:endParaRPr lang="en-US" sz="4000" kern="1200"/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BCD34-FD01-4CDC-BDDA-9BBE6B221C1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1EBE-9ED3-4E86-9262-474D3A8E7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53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Stephen_Hawking" TargetMode="External"/><Relationship Id="rId13" Type="http://schemas.openxmlformats.org/officeDocument/2006/relationships/hyperlink" Target="https://it.wikipedia.org/wiki/Luigi_Federico_Menabrea" TargetMode="External"/><Relationship Id="rId3" Type="http://schemas.openxmlformats.org/officeDocument/2006/relationships/hyperlink" Target="https://it.wikipedia.org/wiki/Royal_Astronomical_Society" TargetMode="External"/><Relationship Id="rId7" Type="http://schemas.openxmlformats.org/officeDocument/2006/relationships/hyperlink" Target="https://it.wikipedia.org/wiki/Isaac_Newton" TargetMode="External"/><Relationship Id="rId12" Type="http://schemas.openxmlformats.org/officeDocument/2006/relationships/hyperlink" Target="https://it.wikipedia.org/wiki/Re_d'Itali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Universit%C3%A0_di_Cambridge" TargetMode="External"/><Relationship Id="rId11" Type="http://schemas.openxmlformats.org/officeDocument/2006/relationships/hyperlink" Target="https://it.wikipedia.org/wiki/Vittorio_Emanuele_II" TargetMode="External"/><Relationship Id="rId5" Type="http://schemas.openxmlformats.org/officeDocument/2006/relationships/hyperlink" Target="https://it.wikipedia.org/wiki/1839" TargetMode="External"/><Relationship Id="rId10" Type="http://schemas.openxmlformats.org/officeDocument/2006/relationships/hyperlink" Target="http://books.google.it/books?id=Fa1JAAAAMAAJ&amp;oe=UTF-8&amp;redir_esc=y" TargetMode="External"/><Relationship Id="rId4" Type="http://schemas.openxmlformats.org/officeDocument/2006/relationships/hyperlink" Target="https://it.wikipedia.org/wiki/1828" TargetMode="External"/><Relationship Id="rId9" Type="http://schemas.openxmlformats.org/officeDocument/2006/relationships/hyperlink" Target="https://it.wikipedia.org/wiki/1864" TargetMode="External"/><Relationship Id="rId14" Type="http://schemas.openxmlformats.org/officeDocument/2006/relationships/hyperlink" Target="https://it.wikipedia.org/wiki/Ada_Lovela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oyal Astronomical Society"/>
              </a:rPr>
              <a:t>Royal </a:t>
            </a:r>
            <a:r>
              <a:rPr lang="it-IT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oyal Astronomical Society"/>
              </a:rPr>
              <a:t>Astronomical</a:t>
            </a:r>
            <a:r>
              <a:rPr lang="it-IT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oyal Astronomical Society"/>
              </a:rPr>
              <a:t> Society</a:t>
            </a:r>
            <a:endParaRPr lang="it-IT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1828"/>
              </a:rPr>
              <a:t>1828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1839"/>
              </a:rPr>
              <a:t>1839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Babbage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ricoprì il ruolo di professore di matematica all'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niversità di Cambridge"/>
              </a:rPr>
              <a:t>Università di Cambridge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prestigiosa cattedra che era stata in passato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saac Newton"/>
              </a:rPr>
              <a:t>Isaac Newton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che poi sarà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tephen Hawking"/>
              </a:rPr>
              <a:t>Stephen Hawking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1864"/>
              </a:rPr>
              <a:t>1864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dedicò la sua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autobiografia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Vittorio Emanuele II"/>
              </a:rPr>
              <a:t>Vittorio Emanuele II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ormai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Re d'Italia"/>
              </a:rPr>
              <a:t>Re d'Italia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 volume sono allegati sia il testo originale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Luigi Federico Menabrea"/>
              </a:rPr>
              <a:t>Luigi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Luigi Federico Menabrea"/>
              </a:rPr>
              <a:t>Menabrea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cui, per la prima volta, vengono trattati i problemi legati alla programmazione della macchina analitica, sia la sua più nota e ampliata traduzione inglese, fatta da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da Lovelace"/>
              </a:rPr>
              <a:t>Ada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da Lovelace"/>
              </a:rPr>
              <a:t>Lovelace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Reflections on the Decline of Science in England, and some of its Causes.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1EBE-9ED3-4E86-9262-474D3A8E736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3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96FEB-A948-4864-BEE8-AD9D54008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9A9B62-2DB9-4B71-BE69-B0DE19FE6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56ED6-68BB-4067-BC6B-ABDFCD30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AA6C3-CCC7-4B8C-ADE4-9F2BE129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50406F-CFB4-4783-BC61-0A3F441C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67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157E8-7F86-4818-BF9D-58E4F60D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BE0C52-C763-4369-8E6B-E12FAC73A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F2E0E9-C7AC-4DA1-80CF-7D0FB863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7254AD-5118-451F-9BEE-07D7AC0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0C4828-1708-4F93-9965-F9EB72EA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4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BCA4FC-5A9C-4884-A778-E0C654AC8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9DE3D0-2EDF-49FC-A337-63AC79DD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74FC02-CC14-40C0-8EA4-6376A0F6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CE46B0-C503-4FEF-A99F-8BA4652A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F64A0-D79B-4037-A8D1-0BC0B43E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8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B7D59-9C3A-4EBB-A00A-B89FDA13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A8A41-442C-4208-B243-B9F14CAA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C40E5-7730-4717-ADFC-06D5A3A8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86CBAE-8CD8-47DA-B060-F5B279FF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FD5B58-ABD6-4EE5-8D90-04BEB8C8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2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12C56-9DA9-423D-BEB8-3074CCA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7D5AA6-38D0-4210-8536-9B99F7B5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27FCDF-FF58-443B-90EB-A4CD0805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3B7154-8CA2-4473-8879-67C9A9FD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57D09-0C97-430C-AC2C-C8114554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4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96994-7C9D-4799-B3D3-222805E9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3C1858-328D-43A5-AAAF-1D628C8DD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8024D2-8783-44E6-8ABD-08577F59C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5C8EE9-7304-4DE8-8A2A-F9256F13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5396F-96FA-4E41-8067-1F73FAFB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2821CB-5488-4FCE-9E7D-B106B4C3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9E280-4CB6-4703-B9C6-035DEB3C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76D3B2-A230-4903-A01F-B0DD9BF1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B796F9-2796-4C4E-9128-DCF8A6D09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A228A2-2D80-473B-8890-192B3A6F6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A75EC8-3CD1-492E-8C83-0EF609EA1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9887BF-C639-43F0-AA03-251309EF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1FBDE0-8935-4A80-8D32-54DA6A1F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B097AB-7C8B-4843-91EA-73BDDB03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1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F2528-8F6E-45F9-8FA6-4D63F6C9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6E9120-DC53-4236-9121-392AAD60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AA3535-CE91-4A47-BCFD-DF0BDCE3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C1BFEE-5F46-4E7B-B703-695E4EF2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42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B55791-2DA4-4D51-ABC3-C0C11619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3E4858-F3D7-4311-934E-8F667AF2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D051FD-4C64-4BE0-9B15-FBBE6BDA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9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E7646E-941C-4F85-9A8A-A37C5BFC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66D554-8982-4DD0-96CC-DF7CB781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3C5DD7-5BC7-4BA1-A57C-6539572D8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A2A19A-F6AA-4922-85C5-370FA02D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17C21E-EB20-4FD8-9B8A-E20789DC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6B628F-2226-4B05-92D6-4111F0C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08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E228D-BC6B-4ECA-A33F-45264DD7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0554EDC-8EAF-407B-B270-3CE090823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0F0E50-FDDB-4466-9454-958569242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E475AE-4A3A-4483-9051-7B7796FC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77C153-397E-42F1-ACE7-2287E0C5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C7FA12-0D21-49DC-8C36-825A650C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21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2F089F-7910-4B94-9146-F94185C4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0A52FB-A717-4CF0-9D80-892C2917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25E2D1-8FEC-40F1-A5BA-32A12E624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8C49-9EDD-440F-AADE-013896E856C2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C470F5-F5C0-4632-A99F-1F8775671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EC9A7D-C85D-4AF4-B2E1-15F472467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DF31-B888-43C5-92D8-68E5A4296D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5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isaggio@unisannio.i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i immagini per aratro antico con buoi">
            <a:extLst>
              <a:ext uri="{FF2B5EF4-FFF2-40B4-BE49-F238E27FC236}">
                <a16:creationId xmlns:a16="http://schemas.microsoft.com/office/drawing/2014/main" id="{A26E804D-9070-4BEA-9DA6-F0E1E3AB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25F10CF-2282-4060-8C77-2E32FC32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Una importante innovazione tecnologica della storia?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49C1D-1D40-4829-B164-2A817594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45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Conoscete la strada per tornare a casa vostra?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5E50881-58D8-4360-8159-9C729217384C}"/>
              </a:ext>
            </a:extLst>
          </p:cNvPr>
          <p:cNvSpPr txBox="1">
            <a:spLocks/>
          </p:cNvSpPr>
          <p:nvPr/>
        </p:nvSpPr>
        <p:spPr>
          <a:xfrm>
            <a:off x="838200" y="38092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/>
                </a:solidFill>
              </a:rPr>
              <a:t>Sapreste elencare la successione di palazzi e caseggiati che incontrate ed il loro colore?</a:t>
            </a:r>
          </a:p>
        </p:txBody>
      </p:sp>
    </p:spTree>
    <p:extLst>
      <p:ext uri="{BB962C8B-B14F-4D97-AF65-F5344CB8AC3E}">
        <p14:creationId xmlns:p14="http://schemas.microsoft.com/office/powerpoint/2010/main" val="24058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isultati immagini per tigre">
            <a:extLst>
              <a:ext uri="{FF2B5EF4-FFF2-40B4-BE49-F238E27FC236}">
                <a16:creationId xmlns:a16="http://schemas.microsoft.com/office/drawing/2014/main" id="{D634764E-66D7-4223-A38E-C95899FA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b="954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81411B3-07F5-42E1-84C0-8CEBADB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Che sensazioni vi suscita questa immagine (con una parola)?</a:t>
            </a:r>
          </a:p>
        </p:txBody>
      </p:sp>
    </p:spTree>
    <p:extLst>
      <p:ext uri="{BB962C8B-B14F-4D97-AF65-F5344CB8AC3E}">
        <p14:creationId xmlns:p14="http://schemas.microsoft.com/office/powerpoint/2010/main" val="2644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81411B3-07F5-42E1-84C0-8CEBADB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47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Che sensazioni vi suscitano queste immagini (con una parola)?</a:t>
            </a:r>
          </a:p>
        </p:txBody>
      </p:sp>
      <p:pic>
        <p:nvPicPr>
          <p:cNvPr id="8194" name="Picture 2" descr="Risultati immagini per donna">
            <a:extLst>
              <a:ext uri="{FF2B5EF4-FFF2-40B4-BE49-F238E27FC236}">
                <a16:creationId xmlns:a16="http://schemas.microsoft.com/office/drawing/2014/main" id="{EB992781-C85C-4454-B31B-20B08E49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90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EB6C225-A856-473D-85FF-B56C60EEB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78" y="1990725"/>
            <a:ext cx="3082767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isultati immagini per bambino">
            <a:extLst>
              <a:ext uri="{FF2B5EF4-FFF2-40B4-BE49-F238E27FC236}">
                <a16:creationId xmlns:a16="http://schemas.microsoft.com/office/drawing/2014/main" id="{A5C0129A-8AEF-4546-8F68-08510995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0" b="2650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81411B3-07F5-42E1-84C0-8CEBADB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Che sensazioni vi suscita questa immagine (con una parola)?</a:t>
            </a:r>
          </a:p>
        </p:txBody>
      </p:sp>
    </p:spTree>
    <p:extLst>
      <p:ext uri="{BB962C8B-B14F-4D97-AF65-F5344CB8AC3E}">
        <p14:creationId xmlns:p14="http://schemas.microsoft.com/office/powerpoint/2010/main" val="19243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50A30-A2CD-41F5-A3B2-F03CEB80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Cosa sa fare un calcolatore</a:t>
            </a:r>
          </a:p>
        </p:txBody>
      </p:sp>
      <p:pic>
        <p:nvPicPr>
          <p:cNvPr id="12290" name="Picture 2" descr="Risultati immagini per scacchi">
            <a:extLst>
              <a:ext uri="{FF2B5EF4-FFF2-40B4-BE49-F238E27FC236}">
                <a16:creationId xmlns:a16="http://schemas.microsoft.com/office/drawing/2014/main" id="{6EEB5FE6-E7CA-4BE4-9BB6-F7E5032F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05" y="2086479"/>
            <a:ext cx="5809989" cy="38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7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50A30-A2CD-41F5-A3B2-F03CEB80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Cosa sa fare un calcolatore</a:t>
            </a:r>
          </a:p>
        </p:txBody>
      </p:sp>
      <p:pic>
        <p:nvPicPr>
          <p:cNvPr id="13314" name="Picture 2" descr="Risultati immagini per aereo">
            <a:extLst>
              <a:ext uri="{FF2B5EF4-FFF2-40B4-BE49-F238E27FC236}">
                <a16:creationId xmlns:a16="http://schemas.microsoft.com/office/drawing/2014/main" id="{C9E839CB-6054-4D7A-8812-C03E8009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2" y="1860773"/>
            <a:ext cx="5798768" cy="38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3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50A30-A2CD-41F5-A3B2-F03CEB80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Cosa sa fare un calcolatore</a:t>
            </a:r>
          </a:p>
        </p:txBody>
      </p:sp>
      <p:pic>
        <p:nvPicPr>
          <p:cNvPr id="14338" name="Picture 2" descr="Risultati immagini per biblioteca">
            <a:extLst>
              <a:ext uri="{FF2B5EF4-FFF2-40B4-BE49-F238E27FC236}">
                <a16:creationId xmlns:a16="http://schemas.microsoft.com/office/drawing/2014/main" id="{D1AA60FB-4B0C-413E-BAAC-80ED61DD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06" y="2054267"/>
            <a:ext cx="6743952" cy="37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6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Risultati immagini per donna">
            <a:extLst>
              <a:ext uri="{FF2B5EF4-FFF2-40B4-BE49-F238E27FC236}">
                <a16:creationId xmlns:a16="http://schemas.microsoft.com/office/drawing/2014/main" id="{68C9E62B-87A8-4FCE-A046-61A1BB29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b="3856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BE4DC7-1946-4FF0-B0A4-2EC9B0EA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Cosa non sa fare un calcolatore</a:t>
            </a:r>
          </a:p>
        </p:txBody>
      </p:sp>
    </p:spTree>
    <p:extLst>
      <p:ext uri="{BB962C8B-B14F-4D97-AF65-F5344CB8AC3E}">
        <p14:creationId xmlns:p14="http://schemas.microsoft.com/office/powerpoint/2010/main" val="26005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Risultati immagini per parmigiana">
            <a:extLst>
              <a:ext uri="{FF2B5EF4-FFF2-40B4-BE49-F238E27FC236}">
                <a16:creationId xmlns:a16="http://schemas.microsoft.com/office/drawing/2014/main" id="{02A433BD-29FB-4F71-8AC3-5FC25077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b="1108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BE4DC7-1946-4FF0-B0A4-2EC9B0EA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Cosa non sa fare un calcolatore</a:t>
            </a:r>
          </a:p>
        </p:txBody>
      </p:sp>
    </p:spTree>
    <p:extLst>
      <p:ext uri="{BB962C8B-B14F-4D97-AF65-F5344CB8AC3E}">
        <p14:creationId xmlns:p14="http://schemas.microsoft.com/office/powerpoint/2010/main" val="25581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6DFE82-0C1E-4CE6-B5C9-AAFC909F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Siamo nel 1833…</a:t>
            </a:r>
          </a:p>
        </p:txBody>
      </p:sp>
      <p:pic>
        <p:nvPicPr>
          <p:cNvPr id="5122" name="Picture 2" descr="Risultati immagini per Babbage">
            <a:extLst>
              <a:ext uri="{FF2B5EF4-FFF2-40B4-BE49-F238E27FC236}">
                <a16:creationId xmlns:a16="http://schemas.microsoft.com/office/drawing/2014/main" id="{15C55F62-F6F1-4B42-8457-19A3C979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r="-3" b="-3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dormire sul tavolo">
            <a:extLst>
              <a:ext uri="{FF2B5EF4-FFF2-40B4-BE49-F238E27FC236}">
                <a16:creationId xmlns:a16="http://schemas.microsoft.com/office/drawing/2014/main" id="{FD626C09-B67A-477D-ADF7-ED06FF98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-1" b="-1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0CBCB-3C4E-4436-9E08-10B8AADC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Che cosa è la tecnologia?</a:t>
            </a:r>
          </a:p>
        </p:txBody>
      </p:sp>
      <p:pic>
        <p:nvPicPr>
          <p:cNvPr id="3074" name="Picture 2" descr="Risultati immagini per aereo">
            <a:extLst>
              <a:ext uri="{FF2B5EF4-FFF2-40B4-BE49-F238E27FC236}">
                <a16:creationId xmlns:a16="http://schemas.microsoft.com/office/drawing/2014/main" id="{54A49329-23FE-424B-B964-970AC648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razzo spaziale">
            <a:extLst>
              <a:ext uri="{FF2B5EF4-FFF2-40B4-BE49-F238E27FC236}">
                <a16:creationId xmlns:a16="http://schemas.microsoft.com/office/drawing/2014/main" id="{8C02A67B-89BA-4136-8C01-DC294761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69" y="1879431"/>
            <a:ext cx="3001405" cy="45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sommergibile">
            <a:extLst>
              <a:ext uri="{FF2B5EF4-FFF2-40B4-BE49-F238E27FC236}">
                <a16:creationId xmlns:a16="http://schemas.microsoft.com/office/drawing/2014/main" id="{7F52E9A4-C001-48B1-9E7C-4DBC04A7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9541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B230F1-C8D2-4386-B272-EE569EF89136}"/>
              </a:ext>
            </a:extLst>
          </p:cNvPr>
          <p:cNvGrpSpPr/>
          <p:nvPr/>
        </p:nvGrpSpPr>
        <p:grpSpPr>
          <a:xfrm>
            <a:off x="933450" y="1600200"/>
            <a:ext cx="6667500" cy="4357688"/>
            <a:chOff x="933450" y="1600200"/>
            <a:chExt cx="6667500" cy="4357688"/>
          </a:xfrm>
        </p:grpSpPr>
        <p:pic>
          <p:nvPicPr>
            <p:cNvPr id="11" name="Picture 2" descr="Risultati immagini per piccolo principe">
              <a:extLst>
                <a:ext uri="{FF2B5EF4-FFF2-40B4-BE49-F238E27FC236}">
                  <a16:creationId xmlns:a16="http://schemas.microsoft.com/office/drawing/2014/main" id="{316D121D-8C94-4397-A304-E24F7A20E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2347913"/>
              <a:ext cx="6667500" cy="360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104035F-BCEB-4F20-A030-3C220DF527CC}"/>
                </a:ext>
              </a:extLst>
            </p:cNvPr>
            <p:cNvSpPr txBox="1"/>
            <p:nvPr/>
          </p:nvSpPr>
          <p:spPr>
            <a:xfrm>
              <a:off x="1047750" y="1600200"/>
              <a:ext cx="541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La scienza che supera i limiti dell’uomo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5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EAA439-D5A2-4442-9DFA-C1956CC6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La macchina analitica di Babbage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0050D3-4746-4D58-B096-DAED0BCD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47" r="902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285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71E76E-6B6B-4B0C-9D35-A78C6201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A cosa serve l’informatica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FA21726-3F4C-AF5D-0956-604429BA0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1419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08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3B78D-CAC0-455A-9C34-FB8FDE1C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Cosa ci fate qui?</a:t>
            </a:r>
          </a:p>
        </p:txBody>
      </p:sp>
      <p:pic>
        <p:nvPicPr>
          <p:cNvPr id="7170" name="Picture 2" descr="Risultati immagini per uomo in vetta">
            <a:extLst>
              <a:ext uri="{FF2B5EF4-FFF2-40B4-BE49-F238E27FC236}">
                <a16:creationId xmlns:a16="http://schemas.microsoft.com/office/drawing/2014/main" id="{BAC59263-1E9B-471F-837A-E6A57278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9514"/>
            <a:ext cx="97536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61B4A4-4E1E-F895-CDD3-0156492A7A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F2B581-1D73-4A18-A45E-9A0BB09A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Come sarà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EE316D1-6D93-A50F-2B0F-5A5ED03FC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58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79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pray disinfettante per le mani">
            <a:extLst>
              <a:ext uri="{FF2B5EF4-FFF2-40B4-BE49-F238E27FC236}">
                <a16:creationId xmlns:a16="http://schemas.microsoft.com/office/drawing/2014/main" id="{3D19F596-7E47-A5DF-0F59-4CB13883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195D8E-9A6C-4AF8-BBA3-A57BC5AE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Cosa è necessario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A13880-5910-43EC-98FB-BE2132D4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/>
              <a:t>Igiene</a:t>
            </a:r>
          </a:p>
          <a:p>
            <a:r>
              <a:rPr lang="it-IT"/>
              <a:t>Metodo</a:t>
            </a:r>
          </a:p>
          <a:p>
            <a:r>
              <a:rPr lang="it-IT"/>
              <a:t>Disciplina</a:t>
            </a:r>
          </a:p>
          <a:p>
            <a:r>
              <a:rPr lang="it-IT"/>
              <a:t>Conoscere l’italiano</a:t>
            </a:r>
          </a:p>
          <a:p>
            <a:r>
              <a:rPr lang="it-IT"/>
              <a:t>Impegno</a:t>
            </a:r>
          </a:p>
          <a:p>
            <a:r>
              <a:rPr lang="it-IT"/>
              <a:t>Non fare economia col carburante, che non esiste l’impianto a gas per il cervello (credo)</a:t>
            </a:r>
          </a:p>
        </p:txBody>
      </p:sp>
    </p:spTree>
    <p:extLst>
      <p:ext uri="{BB962C8B-B14F-4D97-AF65-F5344CB8AC3E}">
        <p14:creationId xmlns:p14="http://schemas.microsoft.com/office/powerpoint/2010/main" val="9640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anoforte">
            <a:extLst>
              <a:ext uri="{FF2B5EF4-FFF2-40B4-BE49-F238E27FC236}">
                <a16:creationId xmlns:a16="http://schemas.microsoft.com/office/drawing/2014/main" id="{5B9A2B8E-764E-5CE9-B003-9BAE19E2D8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0" b="71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4B6215-C2D2-4F41-96BC-CCB6D7C1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Ricevimento Studenti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C7B733-BB52-4E9E-9379-EACE4C42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/>
              <a:t>Lunedì: 11:00-13:00</a:t>
            </a:r>
          </a:p>
          <a:p>
            <a:r>
              <a:rPr lang="it-IT"/>
              <a:t>I piano (prima traversa a </a:t>
            </a:r>
            <a:r>
              <a:rPr lang="it-IT" err="1"/>
              <a:t>sx</a:t>
            </a:r>
            <a:r>
              <a:rPr lang="it-IT"/>
              <a:t>, prima porta a </a:t>
            </a:r>
            <a:r>
              <a:rPr lang="it-IT" err="1"/>
              <a:t>sx</a:t>
            </a:r>
            <a:r>
              <a:rPr lang="it-IT"/>
              <a:t>, quella da cui proviene di solito la musica) - Palazzo ex-poste ex-</a:t>
            </a:r>
            <a:r>
              <a:rPr lang="it-IT" err="1"/>
              <a:t>rcost</a:t>
            </a:r>
            <a:endParaRPr lang="it-IT"/>
          </a:p>
          <a:p>
            <a:r>
              <a:rPr lang="it-IT">
                <a:hlinkClick r:id="rId3"/>
              </a:rPr>
              <a:t>visaggio@unisannio.it</a:t>
            </a:r>
            <a:r>
              <a:rPr lang="it-IT"/>
              <a:t>, ma preferisco aaron.visaggio@gmail.com</a:t>
            </a:r>
          </a:p>
        </p:txBody>
      </p:sp>
    </p:spTree>
    <p:extLst>
      <p:ext uri="{BB962C8B-B14F-4D97-AF65-F5344CB8AC3E}">
        <p14:creationId xmlns:p14="http://schemas.microsoft.com/office/powerpoint/2010/main" val="75278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61A3A5B-1A13-850A-1242-31D17970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86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B70CFD-B60F-4B65-AAC2-59D7D5E7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/>
              <a:t>WebSite del materiale didattico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3A5570-1C2C-3E55-7FC2-F1871D47D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IT" sz="2000"/>
              <a:t>https://janaralab.github.io/</a:t>
            </a:r>
          </a:p>
        </p:txBody>
      </p:sp>
    </p:spTree>
    <p:extLst>
      <p:ext uri="{BB962C8B-B14F-4D97-AF65-F5344CB8AC3E}">
        <p14:creationId xmlns:p14="http://schemas.microsoft.com/office/powerpoint/2010/main" val="15797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9C186-CE73-4A0D-9623-3423C74E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Libri di testo Consigliati…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80D47-EF51-46D5-BBFD-C896FDF2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475" y="1566132"/>
            <a:ext cx="6798276" cy="11647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Dino </a:t>
            </a:r>
            <a:r>
              <a:rPr lang="it-IT" dirty="0" err="1">
                <a:solidFill>
                  <a:schemeClr val="accent1"/>
                </a:solidFill>
              </a:rPr>
              <a:t>Mandrioli</a:t>
            </a:r>
            <a:r>
              <a:rPr lang="it-IT" dirty="0">
                <a:solidFill>
                  <a:schemeClr val="accent1"/>
                </a:solidFill>
              </a:rPr>
              <a:t>, Gianpaolo </a:t>
            </a:r>
            <a:r>
              <a:rPr lang="it-IT" dirty="0" err="1">
                <a:solidFill>
                  <a:schemeClr val="accent1"/>
                </a:solidFill>
              </a:rPr>
              <a:t>Cugola</a:t>
            </a:r>
            <a:r>
              <a:rPr lang="it-IT" dirty="0">
                <a:solidFill>
                  <a:schemeClr val="accent1"/>
                </a:solidFill>
              </a:rPr>
              <a:t>, Licia Sbattella, Paolo Cremonesi e Stefano Ceri, </a:t>
            </a:r>
            <a:r>
              <a:rPr lang="it-IT" b="1" dirty="0">
                <a:solidFill>
                  <a:schemeClr val="accent1"/>
                </a:solidFill>
              </a:rPr>
              <a:t>Informatica: arte e mestiere</a:t>
            </a:r>
            <a:r>
              <a:rPr lang="it-IT" dirty="0">
                <a:solidFill>
                  <a:schemeClr val="accent1"/>
                </a:solidFill>
              </a:rPr>
              <a:t>, </a:t>
            </a:r>
            <a:r>
              <a:rPr lang="it-IT" dirty="0" err="1">
                <a:solidFill>
                  <a:schemeClr val="accent1"/>
                </a:solidFill>
              </a:rPr>
              <a:t>McGraw</a:t>
            </a:r>
            <a:r>
              <a:rPr lang="it-IT" dirty="0">
                <a:solidFill>
                  <a:schemeClr val="accent1"/>
                </a:solidFill>
              </a:rPr>
              <a:t> Hill, IV Edizione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6C3925-F4F6-4A55-9339-085C5244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6132"/>
            <a:ext cx="1682578" cy="2188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6223E5-8416-4999-9AA1-1419818C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944457"/>
            <a:ext cx="1682577" cy="2355608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EAF4849-CA92-4F57-A552-D248198EBF08}"/>
              </a:ext>
            </a:extLst>
          </p:cNvPr>
          <p:cNvSpPr txBox="1">
            <a:spLocks/>
          </p:cNvSpPr>
          <p:nvPr/>
        </p:nvSpPr>
        <p:spPr>
          <a:xfrm>
            <a:off x="3560804" y="4264030"/>
            <a:ext cx="6798276" cy="116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Brian </a:t>
            </a:r>
            <a:r>
              <a:rPr lang="it-IT" dirty="0" err="1">
                <a:solidFill>
                  <a:schemeClr val="accent1"/>
                </a:solidFill>
              </a:rPr>
              <a:t>Kernighan</a:t>
            </a:r>
            <a:r>
              <a:rPr lang="it-IT" dirty="0">
                <a:solidFill>
                  <a:schemeClr val="accent1"/>
                </a:solidFill>
              </a:rPr>
              <a:t> e Dennis Ritchie, </a:t>
            </a:r>
            <a:r>
              <a:rPr lang="it-IT" b="1" dirty="0">
                <a:solidFill>
                  <a:schemeClr val="accent1"/>
                </a:solidFill>
              </a:rPr>
              <a:t>Linguaggio C</a:t>
            </a:r>
            <a:r>
              <a:rPr lang="it-IT" dirty="0">
                <a:solidFill>
                  <a:schemeClr val="accent1"/>
                </a:solidFill>
              </a:rPr>
              <a:t>, Jackson Libri, 1989.</a:t>
            </a:r>
          </a:p>
        </p:txBody>
      </p:sp>
    </p:spTree>
    <p:extLst>
      <p:ext uri="{BB962C8B-B14F-4D97-AF65-F5344CB8AC3E}">
        <p14:creationId xmlns:p14="http://schemas.microsoft.com/office/powerpoint/2010/main" val="147151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C812B-D77B-4EC7-B21F-73B48299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030AEE-EE32-488F-ABA4-200AA711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Prova Scritta</a:t>
            </a:r>
          </a:p>
          <a:p>
            <a:r>
              <a:rPr lang="it-IT" dirty="0">
                <a:solidFill>
                  <a:schemeClr val="accent1"/>
                </a:solidFill>
              </a:rPr>
              <a:t>Prova Orale</a:t>
            </a:r>
          </a:p>
        </p:txBody>
      </p:sp>
    </p:spTree>
    <p:extLst>
      <p:ext uri="{BB962C8B-B14F-4D97-AF65-F5344CB8AC3E}">
        <p14:creationId xmlns:p14="http://schemas.microsoft.com/office/powerpoint/2010/main" val="339798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A671ED-F3CD-DAF6-2978-2D613EE5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7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ervello">
            <a:extLst>
              <a:ext uri="{FF2B5EF4-FFF2-40B4-BE49-F238E27FC236}">
                <a16:creationId xmlns:a16="http://schemas.microsoft.com/office/drawing/2014/main" id="{AE72A25F-385B-49E8-B994-3D0FFFE5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994559"/>
            <a:ext cx="6496050" cy="40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25F00B-6153-4C22-BA3C-DF408686A291}"/>
              </a:ext>
            </a:extLst>
          </p:cNvPr>
          <p:cNvSpPr txBox="1"/>
          <p:nvPr/>
        </p:nvSpPr>
        <p:spPr>
          <a:xfrm>
            <a:off x="7800975" y="1437456"/>
            <a:ext cx="3295650" cy="313932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Peso</a:t>
            </a:r>
            <a:r>
              <a:rPr lang="it-IT" dirty="0">
                <a:solidFill>
                  <a:schemeClr val="accent1"/>
                </a:solidFill>
              </a:rPr>
              <a:t>: 1.500 grammi circa</a:t>
            </a:r>
          </a:p>
          <a:p>
            <a:r>
              <a:rPr lang="it-IT" b="1" dirty="0">
                <a:solidFill>
                  <a:schemeClr val="accent1"/>
                </a:solidFill>
              </a:rPr>
              <a:t>Volume</a:t>
            </a:r>
            <a:r>
              <a:rPr lang="it-IT" dirty="0">
                <a:solidFill>
                  <a:schemeClr val="accent1"/>
                </a:solidFill>
              </a:rPr>
              <a:t>: 1.100-1.300 cm</a:t>
            </a:r>
            <a:r>
              <a:rPr lang="it-IT" baseline="30000" dirty="0">
                <a:solidFill>
                  <a:schemeClr val="accent1"/>
                </a:solidFill>
              </a:rPr>
              <a:t>3</a:t>
            </a:r>
          </a:p>
          <a:p>
            <a:r>
              <a:rPr lang="it-IT" b="1" dirty="0">
                <a:solidFill>
                  <a:schemeClr val="accent1"/>
                </a:solidFill>
              </a:rPr>
              <a:t>Neuroni</a:t>
            </a:r>
            <a:r>
              <a:rPr lang="it-IT" dirty="0">
                <a:solidFill>
                  <a:schemeClr val="accent1"/>
                </a:solidFill>
              </a:rPr>
              <a:t>: 100 miliardi circa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Ogni neurone crea circa 500 nuove connessioni al secondo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Tempo di costruzione: 300.000 anni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7D436-97BA-4E61-BD2D-D80F37D9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Programma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A748E-C4A6-4152-A953-F31E98C2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9305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Concetto di algoritmo e programma</a:t>
            </a:r>
          </a:p>
          <a:p>
            <a:r>
              <a:rPr lang="it-IT" dirty="0">
                <a:solidFill>
                  <a:schemeClr val="accent1"/>
                </a:solidFill>
              </a:rPr>
              <a:t>Linguaggio C</a:t>
            </a:r>
          </a:p>
          <a:p>
            <a:r>
              <a:rPr lang="it-IT" dirty="0">
                <a:solidFill>
                  <a:schemeClr val="accent1"/>
                </a:solidFill>
              </a:rPr>
              <a:t>Codifica dell’informazione</a:t>
            </a:r>
          </a:p>
          <a:p>
            <a:r>
              <a:rPr lang="it-IT" dirty="0">
                <a:solidFill>
                  <a:schemeClr val="accent1"/>
                </a:solidFill>
              </a:rPr>
              <a:t>Architettura del calcolatore</a:t>
            </a:r>
          </a:p>
          <a:p>
            <a:r>
              <a:rPr lang="it-IT" dirty="0">
                <a:solidFill>
                  <a:schemeClr val="accent1"/>
                </a:solidFill>
              </a:rPr>
              <a:t>Elementi di sistemi operativi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A0996E-CDF3-4D49-A6B1-55D30951133D}"/>
              </a:ext>
            </a:extLst>
          </p:cNvPr>
          <p:cNvSpPr/>
          <p:nvPr/>
        </p:nvSpPr>
        <p:spPr>
          <a:xfrm>
            <a:off x="926757" y="4669867"/>
            <a:ext cx="10762735" cy="1730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t-IT" sz="2400" dirty="0"/>
              <a:t>ESERCITATEVI AL CALCOLATORE! LA PROGRAMMAZIONE NON SI IMPARA SULLA CARTA!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2400" dirty="0"/>
              <a:t>IO NON SONO UN COMPILATORE!-&gt; SLIDE SUCCESSIVA</a:t>
            </a:r>
          </a:p>
        </p:txBody>
      </p:sp>
    </p:spTree>
    <p:extLst>
      <p:ext uri="{BB962C8B-B14F-4D97-AF65-F5344CB8AC3E}">
        <p14:creationId xmlns:p14="http://schemas.microsoft.com/office/powerpoint/2010/main" val="18498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452EB0C-6158-46B8-A52E-F61C89F1E4E3}"/>
              </a:ext>
            </a:extLst>
          </p:cNvPr>
          <p:cNvSpPr/>
          <p:nvPr/>
        </p:nvSpPr>
        <p:spPr>
          <a:xfrm>
            <a:off x="4151870" y="1161533"/>
            <a:ext cx="2829698" cy="49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SCRIVO/CORREGGO IL PROGRAMMA</a:t>
            </a:r>
          </a:p>
        </p:txBody>
      </p:sp>
      <p:sp>
        <p:nvSpPr>
          <p:cNvPr id="6" name="Rombo 5">
            <a:extLst>
              <a:ext uri="{FF2B5EF4-FFF2-40B4-BE49-F238E27FC236}">
                <a16:creationId xmlns:a16="http://schemas.microsoft.com/office/drawing/2014/main" id="{FE582EF2-1D0B-4A9F-8E54-032A44927B46}"/>
              </a:ext>
            </a:extLst>
          </p:cNvPr>
          <p:cNvSpPr/>
          <p:nvPr/>
        </p:nvSpPr>
        <p:spPr>
          <a:xfrm>
            <a:off x="4337221" y="2150074"/>
            <a:ext cx="2458995" cy="10750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COMPILA?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3AA7133B-E4B8-4A9A-8156-788E57BFB7E4}"/>
              </a:ext>
            </a:extLst>
          </p:cNvPr>
          <p:cNvSpPr/>
          <p:nvPr/>
        </p:nvSpPr>
        <p:spPr>
          <a:xfrm>
            <a:off x="1594021" y="3009414"/>
            <a:ext cx="2644346" cy="1651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 UNA VAGA IDEA DI COSA HO SCRITTO?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AB343B8-C455-464D-9824-FE1F99E3BC50}"/>
              </a:ext>
            </a:extLst>
          </p:cNvPr>
          <p:cNvSpPr/>
          <p:nvPr/>
        </p:nvSpPr>
        <p:spPr>
          <a:xfrm>
            <a:off x="4140027" y="5345094"/>
            <a:ext cx="2829698" cy="49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CHIEDI AL PROF.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FE7C93A-7A83-4C0D-BBCC-B4D547167894}"/>
              </a:ext>
            </a:extLst>
          </p:cNvPr>
          <p:cNvSpPr/>
          <p:nvPr/>
        </p:nvSpPr>
        <p:spPr>
          <a:xfrm>
            <a:off x="1099751" y="5338372"/>
            <a:ext cx="2829698" cy="49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PUOI ANDARE AL PUB</a:t>
            </a:r>
          </a:p>
        </p:txBody>
      </p:sp>
      <p:sp>
        <p:nvSpPr>
          <p:cNvPr id="11" name="Rombo 10">
            <a:extLst>
              <a:ext uri="{FF2B5EF4-FFF2-40B4-BE49-F238E27FC236}">
                <a16:creationId xmlns:a16="http://schemas.microsoft.com/office/drawing/2014/main" id="{1E4526D3-9465-430E-B8DB-CA1290B59D51}"/>
              </a:ext>
            </a:extLst>
          </p:cNvPr>
          <p:cNvSpPr/>
          <p:nvPr/>
        </p:nvSpPr>
        <p:spPr>
          <a:xfrm>
            <a:off x="7178250" y="3141348"/>
            <a:ext cx="2912067" cy="10750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COMPRENDO GLI ERRORI?</a:t>
            </a:r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91448DEF-E473-42E3-9B37-9EE792C1EFAC}"/>
              </a:ext>
            </a:extLst>
          </p:cNvPr>
          <p:cNvSpPr/>
          <p:nvPr/>
        </p:nvSpPr>
        <p:spPr>
          <a:xfrm>
            <a:off x="7631323" y="5047988"/>
            <a:ext cx="2458995" cy="10750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SICURO?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8FCF941-9D1A-4F41-AADF-5CA28F2631C4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566719" y="1655804"/>
            <a:ext cx="0" cy="49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A9A4C21D-6685-43C5-B2E7-96840A46FA44}"/>
              </a:ext>
            </a:extLst>
          </p:cNvPr>
          <p:cNvCxnSpPr>
            <a:stCxn id="6" idx="1"/>
            <a:endCxn id="8" idx="0"/>
          </p:cNvCxnSpPr>
          <p:nvPr/>
        </p:nvCxnSpPr>
        <p:spPr>
          <a:xfrm rot="10800000" flipV="1">
            <a:off x="2916195" y="2687592"/>
            <a:ext cx="1421027" cy="3218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C6D5FB7D-4C79-40DF-9643-6DDF2AF089DE}"/>
              </a:ext>
            </a:extLst>
          </p:cNvPr>
          <p:cNvCxnSpPr>
            <a:cxnSpLocks/>
            <a:stCxn id="6" idx="3"/>
            <a:endCxn id="11" idx="0"/>
          </p:cNvCxnSpPr>
          <p:nvPr/>
        </p:nvCxnSpPr>
        <p:spPr>
          <a:xfrm>
            <a:off x="6796216" y="2687593"/>
            <a:ext cx="1838068" cy="4537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D183FB5F-FD87-4296-9236-273DCCAD9C89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4238367" y="3835257"/>
            <a:ext cx="1316509" cy="15098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DF2F879D-B2C3-4228-AD7D-9753CE664C93}"/>
              </a:ext>
            </a:extLst>
          </p:cNvPr>
          <p:cNvCxnSpPr>
            <a:stCxn id="8" idx="1"/>
            <a:endCxn id="10" idx="1"/>
          </p:cNvCxnSpPr>
          <p:nvPr/>
        </p:nvCxnSpPr>
        <p:spPr>
          <a:xfrm rot="10800000" flipV="1">
            <a:off x="1099751" y="3835256"/>
            <a:ext cx="494270" cy="1750251"/>
          </a:xfrm>
          <a:prstGeom prst="bentConnector3">
            <a:avLst>
              <a:gd name="adj1" fmla="val 1462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8037F008-A680-4690-BB8E-A7403E44DD0E}"/>
              </a:ext>
            </a:extLst>
          </p:cNvPr>
          <p:cNvCxnSpPr>
            <a:cxnSpLocks/>
            <a:stCxn id="11" idx="3"/>
            <a:endCxn id="4" idx="3"/>
          </p:cNvCxnSpPr>
          <p:nvPr/>
        </p:nvCxnSpPr>
        <p:spPr>
          <a:xfrm flipH="1" flipV="1">
            <a:off x="6981568" y="1408669"/>
            <a:ext cx="3108749" cy="2270198"/>
          </a:xfrm>
          <a:prstGeom prst="bentConnector3">
            <a:avLst>
              <a:gd name="adj1" fmla="val -73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2C8C091D-370F-4C09-AE79-0FE66EA5B468}"/>
              </a:ext>
            </a:extLst>
          </p:cNvPr>
          <p:cNvCxnSpPr>
            <a:cxnSpLocks/>
            <a:stCxn id="11" idx="1"/>
            <a:endCxn id="12" idx="0"/>
          </p:cNvCxnSpPr>
          <p:nvPr/>
        </p:nvCxnSpPr>
        <p:spPr>
          <a:xfrm rot="10800000" flipH="1" flipV="1">
            <a:off x="7178249" y="3678866"/>
            <a:ext cx="1682571" cy="1369121"/>
          </a:xfrm>
          <a:prstGeom prst="bentConnector4">
            <a:avLst>
              <a:gd name="adj1" fmla="val -13586"/>
              <a:gd name="adj2" fmla="val 696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5C50FD6F-3CBB-4D69-83A9-EA5F9A62DBF0}"/>
              </a:ext>
            </a:extLst>
          </p:cNvPr>
          <p:cNvCxnSpPr>
            <a:stCxn id="12" idx="1"/>
            <a:endCxn id="9" idx="3"/>
          </p:cNvCxnSpPr>
          <p:nvPr/>
        </p:nvCxnSpPr>
        <p:spPr>
          <a:xfrm flipH="1">
            <a:off x="6969725" y="5585507"/>
            <a:ext cx="661598" cy="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a gomito 29">
            <a:extLst>
              <a:ext uri="{FF2B5EF4-FFF2-40B4-BE49-F238E27FC236}">
                <a16:creationId xmlns:a16="http://schemas.microsoft.com/office/drawing/2014/main" id="{67B197D6-A3F8-47CA-A24F-ACA7207A1CDF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 flipV="1">
            <a:off x="10090318" y="2449861"/>
            <a:ext cx="1207876" cy="31356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1E84D424-0FC3-4506-9065-679F2EEE17CB}"/>
              </a:ext>
            </a:extLst>
          </p:cNvPr>
          <p:cNvSpPr/>
          <p:nvPr/>
        </p:nvSpPr>
        <p:spPr>
          <a:xfrm>
            <a:off x="10441459" y="1356016"/>
            <a:ext cx="1713470" cy="1093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RILEGGI OUTPUT DEL COMPILATORE</a:t>
            </a:r>
          </a:p>
        </p:txBody>
      </p:sp>
      <p:cxnSp>
        <p:nvCxnSpPr>
          <p:cNvPr id="33" name="Connettore a gomito 32">
            <a:extLst>
              <a:ext uri="{FF2B5EF4-FFF2-40B4-BE49-F238E27FC236}">
                <a16:creationId xmlns:a16="http://schemas.microsoft.com/office/drawing/2014/main" id="{6EF22454-AB43-4E61-9A0B-938C99C77C45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8634285" y="1902938"/>
            <a:ext cx="1807175" cy="12384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F736D69-5649-43FF-B9AF-7449159E87A3}"/>
              </a:ext>
            </a:extLst>
          </p:cNvPr>
          <p:cNvSpPr txBox="1"/>
          <p:nvPr/>
        </p:nvSpPr>
        <p:spPr>
          <a:xfrm>
            <a:off x="6895070" y="2235743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0E9F80D-3FCD-4DD9-9740-DE826B4FDC7E}"/>
              </a:ext>
            </a:extLst>
          </p:cNvPr>
          <p:cNvSpPr txBox="1"/>
          <p:nvPr/>
        </p:nvSpPr>
        <p:spPr>
          <a:xfrm>
            <a:off x="6968182" y="3267532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0C743F3-FF0D-4D81-8842-2F32B2E55BA9}"/>
              </a:ext>
            </a:extLst>
          </p:cNvPr>
          <p:cNvSpPr txBox="1"/>
          <p:nvPr/>
        </p:nvSpPr>
        <p:spPr>
          <a:xfrm>
            <a:off x="10090318" y="5216174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D300A83-15CC-4EEA-BB17-4840BF7D6611}"/>
              </a:ext>
            </a:extLst>
          </p:cNvPr>
          <p:cNvSpPr txBox="1"/>
          <p:nvPr/>
        </p:nvSpPr>
        <p:spPr>
          <a:xfrm>
            <a:off x="4297061" y="3434894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8D8B8E3-FFF7-45EB-B738-CC14B5047951}"/>
              </a:ext>
            </a:extLst>
          </p:cNvPr>
          <p:cNvSpPr txBox="1"/>
          <p:nvPr/>
        </p:nvSpPr>
        <p:spPr>
          <a:xfrm>
            <a:off x="3758512" y="220314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0D11795-5C93-4D50-96F6-B4244317BCB4}"/>
              </a:ext>
            </a:extLst>
          </p:cNvPr>
          <p:cNvSpPr txBox="1"/>
          <p:nvPr/>
        </p:nvSpPr>
        <p:spPr>
          <a:xfrm>
            <a:off x="1373659" y="3347166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261BB92-B5C2-4449-8EFC-8F3CF2440A17}"/>
              </a:ext>
            </a:extLst>
          </p:cNvPr>
          <p:cNvSpPr txBox="1"/>
          <p:nvPr/>
        </p:nvSpPr>
        <p:spPr>
          <a:xfrm>
            <a:off x="7297180" y="517622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D89D21D-47C4-4D2D-8067-EDC716FF5B66}"/>
              </a:ext>
            </a:extLst>
          </p:cNvPr>
          <p:cNvSpPr txBox="1"/>
          <p:nvPr/>
        </p:nvSpPr>
        <p:spPr>
          <a:xfrm>
            <a:off x="9914235" y="3307809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SI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D473E199-4EEF-45B6-A523-21DF31FDFFB0}"/>
              </a:ext>
            </a:extLst>
          </p:cNvPr>
          <p:cNvSpPr/>
          <p:nvPr/>
        </p:nvSpPr>
        <p:spPr>
          <a:xfrm>
            <a:off x="5013752" y="86495"/>
            <a:ext cx="1082248" cy="52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START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04259C2F-4EF4-46ED-B10A-7156C9D16EC0}"/>
              </a:ext>
            </a:extLst>
          </p:cNvPr>
          <p:cNvCxnSpPr>
            <a:stCxn id="46" idx="2"/>
            <a:endCxn id="4" idx="0"/>
          </p:cNvCxnSpPr>
          <p:nvPr/>
        </p:nvCxnSpPr>
        <p:spPr>
          <a:xfrm>
            <a:off x="5554876" y="614196"/>
            <a:ext cx="11843" cy="54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120776D1-6E32-4CD0-B1D6-68C5EF1918B2}"/>
              </a:ext>
            </a:extLst>
          </p:cNvPr>
          <p:cNvSpPr/>
          <p:nvPr/>
        </p:nvSpPr>
        <p:spPr>
          <a:xfrm>
            <a:off x="5013752" y="6293726"/>
            <a:ext cx="1082248" cy="52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STOP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1EE87D75-9959-4FBC-956C-0A07223A1CD9}"/>
              </a:ext>
            </a:extLst>
          </p:cNvPr>
          <p:cNvCxnSpPr>
            <a:stCxn id="9" idx="2"/>
            <a:endCxn id="52" idx="0"/>
          </p:cNvCxnSpPr>
          <p:nvPr/>
        </p:nvCxnSpPr>
        <p:spPr>
          <a:xfrm>
            <a:off x="5554876" y="5839365"/>
            <a:ext cx="0" cy="45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D3CDF7E3-912D-4FE4-A0DF-5E6066255A4A}"/>
              </a:ext>
            </a:extLst>
          </p:cNvPr>
          <p:cNvCxnSpPr>
            <a:stCxn id="10" idx="2"/>
            <a:endCxn id="52" idx="1"/>
          </p:cNvCxnSpPr>
          <p:nvPr/>
        </p:nvCxnSpPr>
        <p:spPr>
          <a:xfrm rot="16200000" flipH="1">
            <a:off x="3401709" y="4945534"/>
            <a:ext cx="724934" cy="24991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B7E8B-7E3B-4CDA-BED6-69EA2895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2" y="2921385"/>
            <a:ext cx="10515600" cy="1015229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12 23 34 45 56 67 78 89 110 320 456 678 1 234 567 789 908 789 456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1 0 0 123 587 679 564 32 123 567 789 103 489 3 9 9 5 13 22 65 45 90</a:t>
            </a:r>
          </a:p>
          <a:p>
            <a:pPr marL="0" indent="0">
              <a:buNone/>
            </a:pP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F1FFC6-5928-4F87-BACF-188E88160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45331"/>
            <a:ext cx="2795587" cy="41673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FBB0981-4962-449C-A6BF-9F5C2B171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59" y="1345331"/>
            <a:ext cx="3950082" cy="41673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21CB2E-6B27-473E-A467-F57448A70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041" y="785812"/>
            <a:ext cx="3524250" cy="56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5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195EA4-D64C-4CB3-AF41-B0FD9A0C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347" y="1683582"/>
            <a:ext cx="77152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2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4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6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8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10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12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14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729984F-53A1-4D55-9730-38ABA3F6B2C6}"/>
              </a:ext>
            </a:extLst>
          </p:cNvPr>
          <p:cNvSpPr txBox="1">
            <a:spLocks/>
          </p:cNvSpPr>
          <p:nvPr/>
        </p:nvSpPr>
        <p:spPr>
          <a:xfrm>
            <a:off x="7284868" y="1683582"/>
            <a:ext cx="771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21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41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61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81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31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51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1165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Risultati immagini per lionel messi">
            <a:extLst>
              <a:ext uri="{FF2B5EF4-FFF2-40B4-BE49-F238E27FC236}">
                <a16:creationId xmlns:a16="http://schemas.microsoft.com/office/drawing/2014/main" id="{431DD36B-5483-4890-9EAD-3942C7FD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378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Risultati immagini per lionel messi">
            <a:extLst>
              <a:ext uri="{FF2B5EF4-FFF2-40B4-BE49-F238E27FC236}">
                <a16:creationId xmlns:a16="http://schemas.microsoft.com/office/drawing/2014/main" id="{3FFCB1F2-42A1-414B-B994-2F39C87661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0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68A2D-3F88-CC7A-D8FC-BDEA69C2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8" y="3134158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600" dirty="0"/>
              <a:t>L’intelligenza artificiale lo fa</a:t>
            </a:r>
          </a:p>
        </p:txBody>
      </p:sp>
    </p:spTree>
    <p:extLst>
      <p:ext uri="{BB962C8B-B14F-4D97-AF65-F5344CB8AC3E}">
        <p14:creationId xmlns:p14="http://schemas.microsoft.com/office/powerpoint/2010/main" val="2682904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573</Words>
  <Application>Microsoft Office PowerPoint</Application>
  <PresentationFormat>Widescreen</PresentationFormat>
  <Paragraphs>100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di Office</vt:lpstr>
      <vt:lpstr>Una importante innovazione tecnologica della storia?</vt:lpstr>
      <vt:lpstr>Che cosa è la tecnologia?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Conoscete la strada per tornare a casa vostra?</vt:lpstr>
      <vt:lpstr>Che sensazioni vi suscita questa immagine (con una parola)?</vt:lpstr>
      <vt:lpstr>Che sensazioni vi suscitano queste immagini (con una parola)?</vt:lpstr>
      <vt:lpstr>Che sensazioni vi suscita questa immagine (con una parola)?</vt:lpstr>
      <vt:lpstr>Cosa sa fare un calcolatore</vt:lpstr>
      <vt:lpstr>Cosa sa fare un calcolatore</vt:lpstr>
      <vt:lpstr>Cosa sa fare un calcolatore</vt:lpstr>
      <vt:lpstr>Cosa non sa fare un calcolatore</vt:lpstr>
      <vt:lpstr>Cosa non sa fare un calcolatore</vt:lpstr>
      <vt:lpstr>Siamo nel 1833…</vt:lpstr>
      <vt:lpstr>La macchina analitica di Babbage</vt:lpstr>
      <vt:lpstr>A cosa serve l’informatica</vt:lpstr>
      <vt:lpstr>Cosa ci fate qui?</vt:lpstr>
      <vt:lpstr>Come sarà</vt:lpstr>
      <vt:lpstr>Cosa è necessario</vt:lpstr>
      <vt:lpstr>Ricevimento Studenti</vt:lpstr>
      <vt:lpstr>WebSite del materiale didattico</vt:lpstr>
      <vt:lpstr>Libri di testo Consigliati…</vt:lpstr>
      <vt:lpstr>Esame</vt:lpstr>
      <vt:lpstr>Presentazione standard di PowerPoint</vt:lpstr>
      <vt:lpstr>Programma del corso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corrado aaron visaggio</dc:creator>
  <cp:lastModifiedBy>Aaron Visaggio</cp:lastModifiedBy>
  <cp:revision>20</cp:revision>
  <dcterms:created xsi:type="dcterms:W3CDTF">2018-02-18T06:39:26Z</dcterms:created>
  <dcterms:modified xsi:type="dcterms:W3CDTF">2024-09-24T09:39:51Z</dcterms:modified>
</cp:coreProperties>
</file>