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4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83" r:id="rId4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1D398C12-2CC9-47F5-8A63-15B56A4A017A}">
          <p14:sldIdLst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</p14:sldIdLst>
        </p14:section>
        <p14:section name="Sezione senza titolo" id="{B53A32A0-84A9-4447-9663-EC5082330B5D}">
          <p14:sldIdLst>
            <p14:sldId id="277"/>
            <p14:sldId id="278"/>
            <p14:sldId id="279"/>
            <p14:sldId id="280"/>
            <p14:sldId id="281"/>
            <p14:sldId id="282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  <p14:sldId id="294"/>
            <p14:sldId id="295"/>
            <p14:sldId id="28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77C0E7-92AC-4F70-B7AE-98C11F440050}" type="datetimeFigureOut">
              <a:rPr lang="it-IT" smtClean="0"/>
              <a:t>06/05/2018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B3EA73-690D-446F-9699-B7597C3D1FD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45588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2EC372-9988-4129-92F0-5F075FDEDB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67190D81-872B-4628-AF1F-C4B7C70E7E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EBF7771-6171-453A-80C8-A156C2934F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7530D-D727-492B-81DC-97AF1B82CA6C}" type="datetime1">
              <a:rPr lang="it-IT" smtClean="0"/>
              <a:t>06/05/2018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27EFAFD-2C1F-44F6-A5DE-D60127124E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EC1F330-F2F6-4879-9F4C-C8ABAF83F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0974-B5AB-4E3A-A42F-0A21D59CDA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6778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972CA5-189E-4CC0-9658-4167BEB1D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9D1BF58B-F9FB-4BA7-A66B-CC191CBCC7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8C8E144-EB66-43FD-A50B-AD04836D07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FD6FB-1F8F-42B2-A22D-70D5E593EED7}" type="datetime1">
              <a:rPr lang="it-IT" smtClean="0"/>
              <a:t>06/05/2018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B1597B1-CEC3-47F4-9C9B-0DA5A8904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0A81EB0-89A2-41AB-8676-9C748AA05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0974-B5AB-4E3A-A42F-0A21D59CDA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22320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F9D7B3C7-2514-4B4B-875E-90AE1733A5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B44BD9C-E21B-4FCB-9622-00FCACB5CC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AB9BEA4-3222-4583-AB74-F35AF535DC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F09AD-134E-4F76-A2B7-AA95ACA98BC3}" type="datetime1">
              <a:rPr lang="it-IT" smtClean="0"/>
              <a:t>06/05/2018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F1F47FF-49CD-4A56-9961-2921030DCB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34FCC2D-A0FB-44FD-9F44-955A2CF7D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0974-B5AB-4E3A-A42F-0A21D59CDA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71459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33F019F-DE22-41AD-B018-38898BDA6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DE02B02-927E-4E84-9805-1CEC16956C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4B33F2D-D7D8-4532-A658-F702B38B8D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EF2DF-182F-46E1-AB73-F4C0189EE2F3}" type="datetime1">
              <a:rPr lang="it-IT" smtClean="0"/>
              <a:t>06/05/2018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5C8713F-1A4F-406B-A34D-E2B8F513D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D4CCEA4-6E54-442F-801C-A427D432E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0974-B5AB-4E3A-A42F-0A21D59CDA0B}" type="slidenum">
              <a:rPr lang="it-IT" smtClean="0"/>
              <a:pPr/>
              <a:t>‹N›</a:t>
            </a:fld>
            <a:r>
              <a:rPr lang="it-IT" dirty="0"/>
              <a:t>/40</a:t>
            </a:r>
          </a:p>
        </p:txBody>
      </p:sp>
    </p:spTree>
    <p:extLst>
      <p:ext uri="{BB962C8B-B14F-4D97-AF65-F5344CB8AC3E}">
        <p14:creationId xmlns:p14="http://schemas.microsoft.com/office/powerpoint/2010/main" val="1435111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1FC5021-367D-4B42-A249-B353077B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6BFDCB9-F99B-4667-BAD8-738C8AA8E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635A1BB-D888-4B94-9975-D1B2B43F7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6E7A1-9207-43EB-A08D-6FF3EAB69FE1}" type="datetime1">
              <a:rPr lang="it-IT" smtClean="0"/>
              <a:t>06/05/2018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C9F0A4A3-35AB-4B51-BCD7-843A3AABF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8409A9B-E6E0-4DCB-A454-7EC6294F31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0974-B5AB-4E3A-A42F-0A21D59CDA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3767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4CA3130-B9AE-4C23-8E78-BA15C1DC3C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AEDAB3E-AE9E-4E37-AA1F-643D078C4B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2C50B17A-0887-4B7E-877D-5F2DFB7592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680C1C4-1BF0-4697-921C-17987CA79B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5B0C48-1909-42EB-B6A6-606967960C16}" type="datetime1">
              <a:rPr lang="it-IT" smtClean="0"/>
              <a:t>06/05/2018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E3C829B-76BA-41BE-8513-1593FAD3A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39A0336-FA65-4376-9268-54D7DED05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0974-B5AB-4E3A-A42F-0A21D59CDA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93187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837E262-300D-4F13-ABA8-77F60634C0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E2C09DE-05CF-4992-9167-DCCE6832A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4A8C8F8-C076-43E3-8854-478672F44B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8B66EFA9-AB26-4313-BE3A-AD3D9C5966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884D140-C067-43B6-8A81-99D853119F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1466845E-46E5-494B-B28C-2D054CB9E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3AB63-B31B-4EAF-8946-CB42A29954CA}" type="datetime1">
              <a:rPr lang="it-IT" smtClean="0"/>
              <a:t>06/05/2018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994C3613-DF84-49AB-8CA4-354599C0B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CFDE827-EA06-4C65-B8F8-1F0A78CEB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0974-B5AB-4E3A-A42F-0A21D59CDA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85481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AE7019F-0405-49FE-8C80-F20B664136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2E1E506E-F4F7-410C-AEC7-9E0DACF7B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CFCF-B855-4B28-A9C9-4B96570AF9E2}" type="datetime1">
              <a:rPr lang="it-IT" smtClean="0"/>
              <a:t>06/05/2018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DC014C50-5A44-4F38-A324-4AC09EC5AB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7339F50-2A01-47A7-BF37-7CFF3EF26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0974-B5AB-4E3A-A42F-0A21D59CDA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962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617DF4F-83F7-4364-A5F4-E0C8427B0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5779EB-5FF7-4901-9E1B-8EA6CB2584C8}" type="datetime1">
              <a:rPr lang="it-IT" smtClean="0"/>
              <a:t>06/05/2018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75ACE5C-DF98-4B7D-AAE1-9122EF37E0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063EF70-C76A-4823-95A2-E3425E0AE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0974-B5AB-4E3A-A42F-0A21D59CDA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0889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DA73FA-9986-4D68-99FE-720F9A649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E8946B4-3766-4639-B7A0-F07AEFA625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1CC2FC4-1B9D-4E7F-9D6F-673ADDC971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5B1F635-4CAD-429F-AE0E-2A57B2A0B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3C40C-0E41-4158-AEE2-7058AE098269}" type="datetime1">
              <a:rPr lang="it-IT" smtClean="0"/>
              <a:t>06/05/2018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1CA036C5-C5D0-439B-AA80-5A609EE77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9C43F13-5DCA-4BEA-817F-6E295B353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0974-B5AB-4E3A-A42F-0A21D59CDA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5974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C02D1F0-BCAD-4874-9028-37118A369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09FC7443-C431-4B11-80FD-77047CE7CA0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1DFE360A-5EC1-46DF-A57F-FBD130491C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6DBAC887-B914-4661-AEE4-B9D274E65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14A18-BE1D-41E6-AE56-A525185604DD}" type="datetime1">
              <a:rPr lang="it-IT" smtClean="0"/>
              <a:t>06/05/2018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3DC554F-F3AE-4562-84FF-5A258FA8B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AFBB863-0DA0-465B-BEDB-7C0E5DE5FB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0974-B5AB-4E3A-A42F-0A21D59CDA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72887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880D3137-29CA-4CAB-B98F-5EE91EC4FF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E125165-8453-4607-9490-3AAFD8508B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A9FF581-B5F5-4465-B822-A23F48AA0B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CEBD87-7E52-4E61-8A5F-E859CAAA1888}" type="datetime1">
              <a:rPr lang="it-IT" smtClean="0"/>
              <a:t>06/05/2018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EACCB9D-C133-4B70-B885-509D2DDA09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09F3DA9-2C20-4285-ADE5-0B2F41A7B1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680974-B5AB-4E3A-A42F-0A21D59CDA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355419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F8F0D97-8855-451F-8FA9-C9FC20817E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Rappresentazione dei numeri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84404CE7-074B-4914-AB86-147A9596B1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890625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F10EE2F-E0A2-4652-8C45-F0388212D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B9A0A15-FAA6-4D56-8041-5233CD1176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p = 3</a:t>
            </a:r>
          </a:p>
          <a:p>
            <a:pPr marL="0" indent="0">
              <a:buNone/>
            </a:pPr>
            <a:r>
              <a:rPr lang="el-GR" dirty="0"/>
              <a:t>ρ</a:t>
            </a:r>
            <a:r>
              <a:rPr lang="el-GR" b="1" baseline="-25000" dirty="0"/>
              <a:t>2</a:t>
            </a:r>
            <a:r>
              <a:rPr lang="el-GR" b="1" dirty="0"/>
              <a:t>(-3) = &lt;1, </a:t>
            </a:r>
            <a:r>
              <a:rPr lang="el-GR" dirty="0"/>
              <a:t>ρ</a:t>
            </a:r>
            <a:r>
              <a:rPr lang="el-GR" b="1" baseline="-25000" dirty="0"/>
              <a:t>2</a:t>
            </a:r>
            <a:r>
              <a:rPr lang="el-GR" b="1" dirty="0"/>
              <a:t>(3)&gt; = &lt;1,11&gt; = 111</a:t>
            </a:r>
            <a:r>
              <a:rPr lang="el-GR" b="1" baseline="-25000" dirty="0"/>
              <a:t>2</a:t>
            </a:r>
          </a:p>
          <a:p>
            <a:pPr marL="0" indent="0">
              <a:buNone/>
            </a:pPr>
            <a:r>
              <a:rPr lang="el-GR" dirty="0"/>
              <a:t>ρ</a:t>
            </a:r>
            <a:r>
              <a:rPr lang="el-GR" b="1" baseline="-25000" dirty="0"/>
              <a:t>2</a:t>
            </a:r>
            <a:r>
              <a:rPr lang="el-GR" b="1" dirty="0"/>
              <a:t>(3) = &lt;0, </a:t>
            </a:r>
            <a:r>
              <a:rPr lang="el-GR" dirty="0"/>
              <a:t>ρ</a:t>
            </a:r>
            <a:r>
              <a:rPr lang="el-GR" b="1" baseline="-25000" dirty="0"/>
              <a:t>2</a:t>
            </a:r>
            <a:r>
              <a:rPr lang="el-GR" b="1" dirty="0"/>
              <a:t>(3)&gt; = &lt;0,11&gt; = 011</a:t>
            </a:r>
            <a:r>
              <a:rPr lang="el-GR" b="1" baseline="-25000" dirty="0"/>
              <a:t>2</a:t>
            </a:r>
            <a:endParaRPr lang="it-IT" baseline="-250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3CA0380E-B580-4565-AD86-442EF2A59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0974-B5AB-4E3A-A42F-0A21D59CDA0B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3702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301218F-6D30-4E8D-A143-3BC24D0A01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Dato un numero rappresentato in M&amp;S, che numero intero rappresenta?</a:t>
            </a:r>
          </a:p>
        </p:txBody>
      </p:sp>
      <p:pic>
        <p:nvPicPr>
          <p:cNvPr id="5" name="Immagine 4">
            <a:extLst>
              <a:ext uri="{FF2B5EF4-FFF2-40B4-BE49-F238E27FC236}">
                <a16:creationId xmlns:a16="http://schemas.microsoft.com/office/drawing/2014/main" id="{4F16353F-65BB-4A0F-899C-831519FD72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9426" y="2331345"/>
            <a:ext cx="6518153" cy="3451954"/>
          </a:xfrm>
          <a:prstGeom prst="rect">
            <a:avLst/>
          </a:prstGeom>
        </p:spPr>
      </p:pic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1BC33E5B-2EF1-43EC-9306-09A494CE6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0974-B5AB-4E3A-A42F-0A21D59CDA0B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40320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03211DA-A7E2-4BB1-9FED-6118103AA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Caratteristica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9A0B73-0DD2-4EB4-9E9F-CCD121FB1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B18E92FC-6700-4C09-B311-74622FE563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81195" y="2598032"/>
            <a:ext cx="5978412" cy="3182691"/>
          </a:xfrm>
          <a:prstGeom prst="rect">
            <a:avLst/>
          </a:prstGeom>
        </p:spPr>
      </p:pic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7A219A03-700B-4EE8-A21F-A5AC64DE3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0974-B5AB-4E3A-A42F-0A21D59CDA0B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067724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4B7AC2C-74CF-4C29-9020-E2BC7B4CD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Tabella Riassuntiva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77BE510-3EFA-450A-AF1A-E6F6850BF8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8C02D46F-80EC-4F7B-8201-12CA9F9100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5517" y="2477610"/>
            <a:ext cx="5677040" cy="3240449"/>
          </a:xfrm>
          <a:prstGeom prst="rect">
            <a:avLst/>
          </a:prstGeom>
        </p:spPr>
      </p:pic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352B4F9-FC64-4128-B8C7-0340F478A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0974-B5AB-4E3A-A42F-0A21D59CDA0B}" type="slidenum">
              <a:rPr lang="it-IT" smtClean="0"/>
              <a:t>13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456359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B6F5124-8C51-43D9-93B8-4490FA496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6B03D6D-62E5-4EA0-96B7-E4B8647908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Data la stringa</a:t>
            </a:r>
          </a:p>
          <a:p>
            <a:pPr marL="0" indent="0">
              <a:buNone/>
            </a:pPr>
            <a:r>
              <a:rPr lang="it-IT" b="1" dirty="0"/>
              <a:t>		1111</a:t>
            </a:r>
            <a:r>
              <a:rPr lang="it-IT" b="1" baseline="-25000" dirty="0"/>
              <a:t>2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Naturale -&gt;</a:t>
            </a:r>
          </a:p>
          <a:p>
            <a:pPr marL="0" indent="0">
              <a:buNone/>
            </a:pPr>
            <a:r>
              <a:rPr lang="it-IT" b="1" dirty="0"/>
              <a:t>		1</a:t>
            </a:r>
            <a:r>
              <a:rPr lang="it-IT" dirty="0"/>
              <a:t>⋅</a:t>
            </a:r>
            <a:r>
              <a:rPr lang="it-IT" b="1" dirty="0"/>
              <a:t>2</a:t>
            </a:r>
            <a:r>
              <a:rPr lang="it-IT" b="1" baseline="30000" dirty="0"/>
              <a:t>3</a:t>
            </a:r>
            <a:r>
              <a:rPr lang="it-IT" b="1" dirty="0"/>
              <a:t> + 1</a:t>
            </a:r>
            <a:r>
              <a:rPr lang="it-IT" dirty="0"/>
              <a:t>⋅</a:t>
            </a:r>
            <a:r>
              <a:rPr lang="it-IT" b="1" dirty="0"/>
              <a:t>2</a:t>
            </a:r>
            <a:r>
              <a:rPr lang="it-IT" b="1" baseline="30000" dirty="0"/>
              <a:t>2</a:t>
            </a:r>
            <a:r>
              <a:rPr lang="it-IT" b="1" dirty="0"/>
              <a:t> + 1</a:t>
            </a:r>
            <a:r>
              <a:rPr lang="it-IT" dirty="0"/>
              <a:t>⋅</a:t>
            </a:r>
            <a:r>
              <a:rPr lang="it-IT" b="1" dirty="0"/>
              <a:t>2</a:t>
            </a:r>
            <a:r>
              <a:rPr lang="it-IT" b="1" baseline="30000" dirty="0"/>
              <a:t>1</a:t>
            </a:r>
            <a:r>
              <a:rPr lang="it-IT" b="1" dirty="0"/>
              <a:t> + 1 = </a:t>
            </a:r>
            <a:r>
              <a:rPr lang="it-IT" b="1" dirty="0">
                <a:solidFill>
                  <a:srgbClr val="FF0000"/>
                </a:solidFill>
              </a:rPr>
              <a:t>15</a:t>
            </a:r>
          </a:p>
          <a:p>
            <a:pPr marL="0" indent="0">
              <a:buNone/>
            </a:pPr>
            <a:r>
              <a:rPr lang="it-IT" dirty="0"/>
              <a:t>Intero rappresentato in M&amp;S -&gt;</a:t>
            </a:r>
          </a:p>
          <a:p>
            <a:pPr marL="0" indent="0">
              <a:buNone/>
            </a:pPr>
            <a:r>
              <a:rPr lang="it-IT" b="1" dirty="0"/>
              <a:t>		- (1</a:t>
            </a:r>
            <a:r>
              <a:rPr lang="it-IT" dirty="0"/>
              <a:t>⋅</a:t>
            </a:r>
            <a:r>
              <a:rPr lang="it-IT" b="1" dirty="0"/>
              <a:t>2</a:t>
            </a:r>
            <a:r>
              <a:rPr lang="it-IT" b="1" baseline="30000" dirty="0"/>
              <a:t>2</a:t>
            </a:r>
            <a:r>
              <a:rPr lang="it-IT" b="1" dirty="0"/>
              <a:t> + 1</a:t>
            </a:r>
            <a:r>
              <a:rPr lang="it-IT" dirty="0"/>
              <a:t>⋅</a:t>
            </a:r>
            <a:r>
              <a:rPr lang="it-IT" b="1" dirty="0"/>
              <a:t>2</a:t>
            </a:r>
            <a:r>
              <a:rPr lang="it-IT" b="1" baseline="30000" dirty="0"/>
              <a:t>1</a:t>
            </a:r>
            <a:r>
              <a:rPr lang="it-IT" b="1" dirty="0"/>
              <a:t> + 1) = </a:t>
            </a:r>
            <a:r>
              <a:rPr lang="it-IT" b="1" dirty="0">
                <a:solidFill>
                  <a:srgbClr val="FF0000"/>
                </a:solidFill>
              </a:rPr>
              <a:t>-7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46702DD-AA3B-473C-ACDE-94356A7AE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0974-B5AB-4E3A-A42F-0A21D59CDA0B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08321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2E43B1-988F-4ABB-B56D-A6C9D89B0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722FEB7-43F2-4495-ADAA-5B1D61AA4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Rappresentare in M&amp;S il numero intero</a:t>
            </a:r>
          </a:p>
          <a:p>
            <a:pPr marL="0" indent="0">
              <a:buNone/>
            </a:pPr>
            <a:r>
              <a:rPr lang="it-IT" b="1" dirty="0"/>
              <a:t>		</a:t>
            </a:r>
            <a:r>
              <a:rPr lang="it-IT" b="1" dirty="0">
                <a:solidFill>
                  <a:srgbClr val="FF0000"/>
                </a:solidFill>
              </a:rPr>
              <a:t>-9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Data la stringa </a:t>
            </a:r>
            <a:r>
              <a:rPr lang="it-IT" b="1" dirty="0">
                <a:solidFill>
                  <a:srgbClr val="FF0000"/>
                </a:solidFill>
              </a:rPr>
              <a:t>11101</a:t>
            </a:r>
            <a:r>
              <a:rPr lang="it-IT" b="1" baseline="-25000" dirty="0">
                <a:solidFill>
                  <a:srgbClr val="FF0000"/>
                </a:solidFill>
              </a:rPr>
              <a:t>2</a:t>
            </a:r>
            <a:r>
              <a:rPr lang="it-IT" dirty="0"/>
              <a:t>, che numero intero rappresenta?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DFE69957-E3F5-468C-A870-654B4EAD7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0974-B5AB-4E3A-A42F-0A21D59CDA0B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969742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FD5BA3-B21B-453B-884A-FCB48ED5A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F98CB95-F9AF-4E95-9F70-C031AA5205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1100" y="1844675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-9</a:t>
            </a:r>
            <a:r>
              <a:rPr lang="it-IT" b="1" baseline="-25000" dirty="0">
                <a:solidFill>
                  <a:srgbClr val="FF0000"/>
                </a:solidFill>
              </a:rPr>
              <a:t>10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b="1" dirty="0"/>
              <a:t>= 11001</a:t>
            </a:r>
          </a:p>
          <a:p>
            <a:pPr marL="0" indent="0">
              <a:buNone/>
            </a:pPr>
            <a:r>
              <a:rPr lang="it-IT" b="1" dirty="0">
                <a:solidFill>
                  <a:srgbClr val="FF0000"/>
                </a:solidFill>
              </a:rPr>
              <a:t>11101</a:t>
            </a:r>
            <a:r>
              <a:rPr lang="it-IT" b="1" baseline="-25000" dirty="0">
                <a:solidFill>
                  <a:srgbClr val="FF0000"/>
                </a:solidFill>
              </a:rPr>
              <a:t>2</a:t>
            </a:r>
            <a:r>
              <a:rPr lang="it-IT" b="1" dirty="0">
                <a:solidFill>
                  <a:srgbClr val="FF0000"/>
                </a:solidFill>
              </a:rPr>
              <a:t> </a:t>
            </a:r>
            <a:r>
              <a:rPr lang="it-IT" b="1" dirty="0"/>
              <a:t>= -13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C039E84-21D3-440B-AAA2-1C7FCC5BC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0974-B5AB-4E3A-A42F-0A21D59CDA0B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37236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D9A41D3-DF25-43C7-9918-C292121D2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Operazioni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6164D0B-4F11-47FE-9613-5508256B14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Complementazione</a:t>
            </a:r>
          </a:p>
          <a:p>
            <a:r>
              <a:rPr lang="it-IT" dirty="0"/>
              <a:t>Somma</a:t>
            </a:r>
          </a:p>
          <a:p>
            <a:r>
              <a:rPr lang="it-IT" dirty="0"/>
              <a:t>Sottrazione</a:t>
            </a:r>
          </a:p>
          <a:p>
            <a:r>
              <a:rPr lang="it-IT" dirty="0"/>
              <a:t>Moltiplicazione</a:t>
            </a:r>
          </a:p>
          <a:p>
            <a:r>
              <a:rPr lang="it-IT" dirty="0"/>
              <a:t>Divisione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8538C743-10BE-4D31-B0A6-B1A7D62D22DC}"/>
              </a:ext>
            </a:extLst>
          </p:cNvPr>
          <p:cNvSpPr/>
          <p:nvPr/>
        </p:nvSpPr>
        <p:spPr>
          <a:xfrm>
            <a:off x="1123950" y="1790700"/>
            <a:ext cx="3009900" cy="619125"/>
          </a:xfrm>
          <a:prstGeom prst="rect">
            <a:avLst/>
          </a:prstGeom>
          <a:solidFill>
            <a:schemeClr val="accent1">
              <a:alpha val="46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E4262B5-E435-4C7D-B0E5-44E03FB57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0974-B5AB-4E3A-A42F-0A21D59CDA0B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36657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403D0AA-6CA2-43A7-AFC6-1AA99AC432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Complementazione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3034C778-3164-4C34-B4BC-28D78831EA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68668" y="2042396"/>
            <a:ext cx="5472510" cy="3594265"/>
          </a:xfrm>
          <a:prstGeom prst="rect">
            <a:avLst/>
          </a:prstGeom>
        </p:spPr>
      </p:pic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36BF10EA-BFE8-4238-84A6-FD6A8F591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0974-B5AB-4E3A-A42F-0A21D59CDA0B}" type="slidenum">
              <a:rPr lang="it-IT" smtClean="0"/>
              <a:t>18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23424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778D621-E02B-4533-B2E3-F3DE623CB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Operazioni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6C680C8-965E-44E3-A7B5-8397814C6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Complementazione</a:t>
            </a:r>
          </a:p>
          <a:p>
            <a:r>
              <a:rPr lang="it-IT" dirty="0"/>
              <a:t>Somma</a:t>
            </a:r>
          </a:p>
          <a:p>
            <a:r>
              <a:rPr lang="it-IT" dirty="0"/>
              <a:t>Sottrazione</a:t>
            </a:r>
          </a:p>
          <a:p>
            <a:r>
              <a:rPr lang="it-IT" dirty="0"/>
              <a:t>Moltiplicazione</a:t>
            </a:r>
          </a:p>
          <a:p>
            <a:r>
              <a:rPr lang="it-IT" dirty="0"/>
              <a:t>Divisione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340BCBC3-B962-4CB3-BFC5-451745A1770E}"/>
              </a:ext>
            </a:extLst>
          </p:cNvPr>
          <p:cNvSpPr/>
          <p:nvPr/>
        </p:nvSpPr>
        <p:spPr>
          <a:xfrm>
            <a:off x="1169377" y="2338754"/>
            <a:ext cx="1169377" cy="457200"/>
          </a:xfrm>
          <a:prstGeom prst="rect">
            <a:avLst/>
          </a:prstGeom>
          <a:solidFill>
            <a:schemeClr val="accent1">
              <a:alpha val="7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F731731-45FE-4379-B015-829D23A833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0974-B5AB-4E3A-A42F-0A21D59CDA0B}" type="slidenum">
              <a:rPr lang="it-IT" smtClean="0"/>
              <a:t>19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7111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0FD828B-32D5-411E-BE0E-541835755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Rappresentazione dei numeri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697F1D2-1AEB-407B-9566-192D708F9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Naturali</a:t>
            </a:r>
          </a:p>
          <a:p>
            <a:r>
              <a:rPr lang="it-IT" dirty="0"/>
              <a:t>Interi</a:t>
            </a:r>
          </a:p>
          <a:p>
            <a:r>
              <a:rPr lang="it-IT" dirty="0"/>
              <a:t>Reali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678A23C3-DE1D-4636-B315-6C746306D884}"/>
              </a:ext>
            </a:extLst>
          </p:cNvPr>
          <p:cNvSpPr/>
          <p:nvPr/>
        </p:nvSpPr>
        <p:spPr>
          <a:xfrm>
            <a:off x="1134208" y="2347546"/>
            <a:ext cx="993530" cy="395654"/>
          </a:xfrm>
          <a:prstGeom prst="rect">
            <a:avLst/>
          </a:prstGeom>
          <a:solidFill>
            <a:schemeClr val="accent1">
              <a:alpha val="7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AF16C40C-42BF-4F32-90CD-88124FC1E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0974-B5AB-4E3A-A42F-0A21D59CDA0B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045794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42FAFC3-4B12-4380-AEB7-6A27169F7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Somma informale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57549EA-E754-4368-A8C6-E8E94BBE23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it-IT" dirty="0"/>
              <a:t>Siano </a:t>
            </a:r>
            <a:r>
              <a:rPr lang="it-IT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i1</a:t>
            </a:r>
            <a:r>
              <a:rPr lang="it-IT" b="1" dirty="0"/>
              <a:t> </a:t>
            </a:r>
            <a:r>
              <a:rPr lang="it-IT" dirty="0"/>
              <a:t>e </a:t>
            </a:r>
            <a:r>
              <a:rPr lang="it-IT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i2</a:t>
            </a:r>
            <a:r>
              <a:rPr lang="it-IT" b="1" dirty="0"/>
              <a:t> </a:t>
            </a:r>
            <a:r>
              <a:rPr lang="it-IT" dirty="0"/>
              <a:t>due interi:</a:t>
            </a:r>
          </a:p>
          <a:p>
            <a:pPr marL="0" indent="0">
              <a:buNone/>
            </a:pPr>
            <a:r>
              <a:rPr lang="it-IT" dirty="0"/>
              <a:t>se hanno lo </a:t>
            </a:r>
            <a:r>
              <a:rPr lang="it-IT" dirty="0">
                <a:solidFill>
                  <a:schemeClr val="accent1"/>
                </a:solidFill>
              </a:rPr>
              <a:t>stesso segno</a:t>
            </a:r>
            <a:r>
              <a:rPr lang="it-IT" dirty="0"/>
              <a:t>:</a:t>
            </a:r>
          </a:p>
          <a:p>
            <a:pPr marL="457200" lvl="1" indent="0">
              <a:buNone/>
            </a:pPr>
            <a:r>
              <a:rPr lang="it-IT" dirty="0"/>
              <a:t>la somma avrà lo stesso segno e come modulo, la somma dei moduli </a:t>
            </a:r>
          </a:p>
          <a:p>
            <a:pPr marL="457200" lvl="1" indent="0">
              <a:buNone/>
            </a:pPr>
            <a:r>
              <a:rPr lang="it-IT" dirty="0"/>
              <a:t>(es. </a:t>
            </a:r>
            <a:r>
              <a:rPr lang="it-IT" sz="2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–6-5 = -11</a:t>
            </a:r>
            <a:r>
              <a:rPr lang="it-IT" dirty="0"/>
              <a:t>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se hanno </a:t>
            </a:r>
            <a:r>
              <a:rPr lang="it-IT" dirty="0">
                <a:solidFill>
                  <a:schemeClr val="accent1"/>
                </a:solidFill>
              </a:rPr>
              <a:t>segno diverso e moduli diversi</a:t>
            </a:r>
            <a:r>
              <a:rPr lang="it-IT" dirty="0"/>
              <a:t>:</a:t>
            </a:r>
          </a:p>
          <a:p>
            <a:pPr marL="0" indent="0">
              <a:buNone/>
            </a:pPr>
            <a:r>
              <a:rPr lang="it-IT" dirty="0"/>
              <a:t>	</a:t>
            </a:r>
            <a:r>
              <a:rPr lang="it-IT" sz="2400" dirty="0"/>
              <a:t>la somma avrà il segno del modulo maggiore e come modulo la differenza dei moduli </a:t>
            </a:r>
          </a:p>
          <a:p>
            <a:pPr marL="0" indent="0">
              <a:buNone/>
            </a:pPr>
            <a:r>
              <a:rPr lang="it-IT" dirty="0"/>
              <a:t>	(es. </a:t>
            </a:r>
            <a:r>
              <a:rPr lang="it-IT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–6+5 = -1</a:t>
            </a:r>
            <a:r>
              <a:rPr lang="it-IT" dirty="0"/>
              <a:t>)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se hanno </a:t>
            </a:r>
            <a:r>
              <a:rPr lang="it-IT" dirty="0">
                <a:solidFill>
                  <a:schemeClr val="accent1"/>
                </a:solidFill>
              </a:rPr>
              <a:t>segno opposto e modulo uguale</a:t>
            </a:r>
            <a:r>
              <a:rPr lang="it-IT" dirty="0"/>
              <a:t>:</a:t>
            </a:r>
          </a:p>
          <a:p>
            <a:pPr marL="0" indent="0">
              <a:buNone/>
            </a:pPr>
            <a:r>
              <a:rPr lang="it-IT" sz="2500" dirty="0"/>
              <a:t>	la somma avrà come segno + e come modulo 0</a:t>
            </a:r>
          </a:p>
          <a:p>
            <a:pPr marL="0" indent="0">
              <a:buNone/>
            </a:pPr>
            <a:r>
              <a:rPr lang="it-IT" dirty="0"/>
              <a:t>	(es. </a:t>
            </a:r>
            <a:r>
              <a:rPr lang="it-IT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–5+5 = +0</a:t>
            </a:r>
            <a:r>
              <a:rPr lang="it-IT" dirty="0"/>
              <a:t>)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6CEFC85-BA4F-4CB2-9BD1-569E0C096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0974-B5AB-4E3A-A42F-0A21D59CDA0B}" type="slidenum">
              <a:rPr lang="it-IT" smtClean="0"/>
              <a:t>20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911954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FB2749E-995B-4C4C-9AE2-36551A812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Somma Formale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A6559974-3035-4557-8F2C-5C44920796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4921" y="2977744"/>
            <a:ext cx="5681458" cy="3210113"/>
          </a:xfrm>
          <a:prstGeom prst="rect">
            <a:avLst/>
          </a:prstGeom>
        </p:spPr>
      </p:pic>
      <p:pic>
        <p:nvPicPr>
          <p:cNvPr id="5" name="Immagine 4">
            <a:extLst>
              <a:ext uri="{FF2B5EF4-FFF2-40B4-BE49-F238E27FC236}">
                <a16:creationId xmlns:a16="http://schemas.microsoft.com/office/drawing/2014/main" id="{E1E940AF-DA2B-4B64-B873-BB19D3BB49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6575" y="2528750"/>
            <a:ext cx="2715866" cy="1166950"/>
          </a:xfrm>
          <a:prstGeom prst="rect">
            <a:avLst/>
          </a:prstGeom>
        </p:spPr>
      </p:pic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4A285AFA-0E38-493F-9103-3CE3A36A3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0974-B5AB-4E3A-A42F-0A21D59CDA0B}" type="slidenum">
              <a:rPr lang="it-IT" smtClean="0"/>
              <a:t>21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97534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DF7FD20-BD05-458B-AD52-36BCA401D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Analisi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5DD20A0-A44B-4F8A-B67C-E8265542D2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Per fare la somma serve un sottrattore</a:t>
            </a:r>
          </a:p>
          <a:p>
            <a:endParaRPr lang="it-IT" dirty="0"/>
          </a:p>
          <a:p>
            <a:r>
              <a:rPr lang="it-IT" dirty="0"/>
              <a:t>Il sommatore lavora solo su </a:t>
            </a:r>
            <a:r>
              <a:rPr lang="it-IT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p-1</a:t>
            </a:r>
            <a:r>
              <a:rPr lang="it-IT" b="1" dirty="0"/>
              <a:t> </a:t>
            </a:r>
            <a:r>
              <a:rPr lang="it-IT" dirty="0"/>
              <a:t>bit e se il riporto </a:t>
            </a:r>
            <a:r>
              <a:rPr lang="it-IT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</a:t>
            </a:r>
            <a:r>
              <a:rPr lang="it-IT" b="1" baseline="-25000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</a:t>
            </a:r>
            <a:r>
              <a:rPr lang="it-IT" b="1" dirty="0">
                <a:solidFill>
                  <a:schemeClr val="accent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-1 = 1 </a:t>
            </a:r>
            <a:r>
              <a:rPr lang="it-IT" b="1" dirty="0">
                <a:solidFill>
                  <a:srgbClr val="FF0000"/>
                </a:solidFill>
              </a:rPr>
              <a:t>-&gt; </a:t>
            </a:r>
            <a:r>
              <a:rPr lang="it-IT" b="1" dirty="0" err="1">
                <a:solidFill>
                  <a:srgbClr val="FF0000"/>
                </a:solidFill>
              </a:rPr>
              <a:t>overflow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59B0078-4385-4C9A-AFA4-6BDB817E9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0974-B5AB-4E3A-A42F-0A21D59CDA0B}" type="slidenum">
              <a:rPr lang="it-IT" smtClean="0"/>
              <a:t>22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672496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668F7BE-78E8-442D-B9B2-DF1A0172D8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0A44BCC-55CB-4BDF-8EE1-8A66F6935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B0198368-6E94-4E20-8AEF-99ED32A9B1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1090" y="2368898"/>
            <a:ext cx="5828474" cy="3508517"/>
          </a:xfrm>
          <a:prstGeom prst="rect">
            <a:avLst/>
          </a:prstGeom>
        </p:spPr>
      </p:pic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FF98C86-BB27-4CB5-9F68-6AE9D3D66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0974-B5AB-4E3A-A42F-0A21D59CDA0B}" type="slidenum">
              <a:rPr lang="it-IT" smtClean="0"/>
              <a:t>23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34018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2368C7-A650-4701-B9D3-7F9E383B81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2A4ACAA-079A-4F3E-A31B-9CFA76F192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45C47EF4-B201-472A-BC0C-539B9E4FB1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3512" y="2494183"/>
            <a:ext cx="5928308" cy="3217418"/>
          </a:xfrm>
          <a:prstGeom prst="rect">
            <a:avLst/>
          </a:prstGeom>
        </p:spPr>
      </p:pic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49B910B-79E2-4BD5-97BC-01D646B312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0974-B5AB-4E3A-A42F-0A21D59CDA0B}" type="slidenum">
              <a:rPr lang="it-IT" smtClean="0"/>
              <a:t>24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095984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F8DA5F1-EBB7-437B-AC68-38B9F8A2FD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F6A3491B-8A93-46F4-A052-8E394F1DBA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0466" y="2132533"/>
            <a:ext cx="6392145" cy="3637704"/>
          </a:xfrm>
          <a:prstGeom prst="rect">
            <a:avLst/>
          </a:prstGeom>
        </p:spPr>
      </p:pic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830A0321-4E03-4ED9-A341-A198B397C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0974-B5AB-4E3A-A42F-0A21D59CDA0B}" type="slidenum">
              <a:rPr lang="it-IT" smtClean="0"/>
              <a:t>25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9366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16758A-82E2-477B-84C8-A383FA528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Operazioni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819044-F0C2-4F65-BE75-94D5D6CA9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Complementazione</a:t>
            </a:r>
          </a:p>
          <a:p>
            <a:r>
              <a:rPr lang="it-IT" dirty="0"/>
              <a:t>Somma</a:t>
            </a:r>
          </a:p>
          <a:p>
            <a:r>
              <a:rPr lang="it-IT" dirty="0"/>
              <a:t>Sottrazione</a:t>
            </a:r>
          </a:p>
          <a:p>
            <a:r>
              <a:rPr lang="it-IT" dirty="0"/>
              <a:t>Moltiplicazione</a:t>
            </a:r>
          </a:p>
          <a:p>
            <a:r>
              <a:rPr lang="it-IT" dirty="0"/>
              <a:t>Divisione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E1CA24CF-F261-49B1-ABCD-C17CE5C2132A}"/>
              </a:ext>
            </a:extLst>
          </p:cNvPr>
          <p:cNvSpPr/>
          <p:nvPr/>
        </p:nvSpPr>
        <p:spPr>
          <a:xfrm>
            <a:off x="1127342" y="2943616"/>
            <a:ext cx="1941535" cy="375781"/>
          </a:xfrm>
          <a:prstGeom prst="rect">
            <a:avLst/>
          </a:prstGeom>
          <a:solidFill>
            <a:schemeClr val="accent1">
              <a:alpha val="6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51AB5A1A-3028-4BA1-9254-D9820EB1C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0974-B5AB-4E3A-A42F-0A21D59CDA0B}" type="slidenum">
              <a:rPr lang="it-IT" smtClean="0"/>
              <a:t>26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94597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937CEC-A5ED-415A-B633-E69DF97A99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Sottrazione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3846143-77BF-4AC4-8920-BA90306C7F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In modo analogo alla somma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5D95310-703C-448D-80AD-2D5C13AFA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0974-B5AB-4E3A-A42F-0A21D59CDA0B}" type="slidenum">
              <a:rPr lang="it-IT" smtClean="0"/>
              <a:t>27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368701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D16758A-82E2-477B-84C8-A383FA528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Operazioni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819044-F0C2-4F65-BE75-94D5D6CA98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Complementazione</a:t>
            </a:r>
          </a:p>
          <a:p>
            <a:r>
              <a:rPr lang="it-IT" dirty="0"/>
              <a:t>Somma</a:t>
            </a:r>
          </a:p>
          <a:p>
            <a:r>
              <a:rPr lang="it-IT" dirty="0"/>
              <a:t>Sottrazione</a:t>
            </a:r>
          </a:p>
          <a:p>
            <a:r>
              <a:rPr lang="it-IT" dirty="0"/>
              <a:t>Moltiplicazione</a:t>
            </a:r>
          </a:p>
          <a:p>
            <a:r>
              <a:rPr lang="it-IT" dirty="0"/>
              <a:t>Divisione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E1CA24CF-F261-49B1-ABCD-C17CE5C2132A}"/>
              </a:ext>
            </a:extLst>
          </p:cNvPr>
          <p:cNvSpPr/>
          <p:nvPr/>
        </p:nvSpPr>
        <p:spPr>
          <a:xfrm>
            <a:off x="1079717" y="3429000"/>
            <a:ext cx="2377858" cy="904875"/>
          </a:xfrm>
          <a:prstGeom prst="rect">
            <a:avLst/>
          </a:prstGeom>
          <a:solidFill>
            <a:schemeClr val="accent1">
              <a:alpha val="6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30C62D97-848E-429C-A9F0-961BF14930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0974-B5AB-4E3A-A42F-0A21D59CDA0B}" type="slidenum">
              <a:rPr lang="it-IT" smtClean="0"/>
              <a:t>28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6975643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BD0F517-F3C9-4692-B49B-C33E3B593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Moltiplicazione e Divisone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80BDCD3-B52B-4C99-BF82-878D0B4558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6562725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dirty="0"/>
              <a:t>Lavorare sui moduli e studiare separatamente il segno:</a:t>
            </a:r>
          </a:p>
          <a:p>
            <a:pPr marL="0" indent="0">
              <a:buNone/>
            </a:pPr>
            <a:r>
              <a:rPr lang="it-IT" dirty="0"/>
              <a:t>Operandi concordi</a:t>
            </a:r>
          </a:p>
          <a:p>
            <a:pPr marL="0" indent="0">
              <a:buNone/>
            </a:pPr>
            <a:r>
              <a:rPr lang="it-IT" b="1" dirty="0"/>
              <a:t>- -</a:t>
            </a:r>
          </a:p>
          <a:p>
            <a:pPr marL="0" indent="0">
              <a:buNone/>
            </a:pPr>
            <a:r>
              <a:rPr lang="it-IT" b="1" dirty="0"/>
              <a:t>+ +</a:t>
            </a:r>
          </a:p>
          <a:p>
            <a:pPr marL="0" indent="0">
              <a:buNone/>
            </a:pPr>
            <a:r>
              <a:rPr lang="it-IT" dirty="0"/>
              <a:t>Operandi discordi</a:t>
            </a:r>
          </a:p>
          <a:p>
            <a:pPr marL="0" indent="0">
              <a:buNone/>
            </a:pPr>
            <a:r>
              <a:rPr lang="it-IT" b="1" dirty="0"/>
              <a:t>- +</a:t>
            </a:r>
          </a:p>
          <a:p>
            <a:pPr marL="0" indent="0">
              <a:buNone/>
            </a:pPr>
            <a:r>
              <a:rPr lang="it-IT" b="1" dirty="0"/>
              <a:t>+ -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0AB2D831-9930-4B24-8D4A-0A91AA8AF964}"/>
              </a:ext>
            </a:extLst>
          </p:cNvPr>
          <p:cNvSpPr txBox="1"/>
          <p:nvPr/>
        </p:nvSpPr>
        <p:spPr>
          <a:xfrm>
            <a:off x="4838700" y="3256865"/>
            <a:ext cx="16859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segno: </a:t>
            </a:r>
            <a:r>
              <a:rPr lang="it-IT" sz="2800" b="1" dirty="0"/>
              <a:t>0</a:t>
            </a:r>
          </a:p>
          <a:p>
            <a:endParaRPr lang="it-IT" sz="2800" dirty="0"/>
          </a:p>
        </p:txBody>
      </p:sp>
      <p:sp>
        <p:nvSpPr>
          <p:cNvPr id="5" name="Freccia a destra 4">
            <a:extLst>
              <a:ext uri="{FF2B5EF4-FFF2-40B4-BE49-F238E27FC236}">
                <a16:creationId xmlns:a16="http://schemas.microsoft.com/office/drawing/2014/main" id="{FC2FD8CE-E0C6-4A0B-BC2D-C54E6142945F}"/>
              </a:ext>
            </a:extLst>
          </p:cNvPr>
          <p:cNvSpPr/>
          <p:nvPr/>
        </p:nvSpPr>
        <p:spPr>
          <a:xfrm>
            <a:off x="3473196" y="336232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152818EF-936E-451D-B83D-2DCB8DA12BBA}"/>
              </a:ext>
            </a:extLst>
          </p:cNvPr>
          <p:cNvSpPr txBox="1"/>
          <p:nvPr/>
        </p:nvSpPr>
        <p:spPr>
          <a:xfrm>
            <a:off x="4838700" y="4914215"/>
            <a:ext cx="16859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/>
              <a:t>segno: </a:t>
            </a:r>
            <a:r>
              <a:rPr lang="it-IT" sz="2800" b="1" dirty="0"/>
              <a:t>1</a:t>
            </a:r>
          </a:p>
          <a:p>
            <a:endParaRPr lang="it-IT" sz="2800" dirty="0"/>
          </a:p>
        </p:txBody>
      </p:sp>
      <p:sp>
        <p:nvSpPr>
          <p:cNvPr id="7" name="Freccia a destra 6">
            <a:extLst>
              <a:ext uri="{FF2B5EF4-FFF2-40B4-BE49-F238E27FC236}">
                <a16:creationId xmlns:a16="http://schemas.microsoft.com/office/drawing/2014/main" id="{1064DDCF-CE33-469D-9BFA-115D3ABB3173}"/>
              </a:ext>
            </a:extLst>
          </p:cNvPr>
          <p:cNvSpPr/>
          <p:nvPr/>
        </p:nvSpPr>
        <p:spPr>
          <a:xfrm>
            <a:off x="3520821" y="5000625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" name="Segnaposto numero diapositiva 7">
            <a:extLst>
              <a:ext uri="{FF2B5EF4-FFF2-40B4-BE49-F238E27FC236}">
                <a16:creationId xmlns:a16="http://schemas.microsoft.com/office/drawing/2014/main" id="{30512DCB-2904-42F2-9C4D-94B578160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0974-B5AB-4E3A-A42F-0A21D59CDA0B}" type="slidenum">
              <a:rPr lang="it-IT" smtClean="0"/>
              <a:t>29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294730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8E8A7A-31EC-42CC-8DD1-CF1B5AF6E6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Interi		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D7FFEEE-3DF9-4742-B47A-72DA06816E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Includono i naturali, lo zero e tutti i valori negativi della forma </a:t>
            </a:r>
            <a:r>
              <a:rPr lang="it-IT" b="1" dirty="0"/>
              <a:t>-n</a:t>
            </a:r>
            <a:r>
              <a:rPr lang="it-IT" dirty="0"/>
              <a:t>, essendo </a:t>
            </a:r>
            <a:r>
              <a:rPr lang="it-IT" b="1" dirty="0"/>
              <a:t>n </a:t>
            </a:r>
            <a:r>
              <a:rPr lang="it-IT" dirty="0"/>
              <a:t>un naturale</a:t>
            </a:r>
          </a:p>
          <a:p>
            <a:endParaRPr lang="it-IT" dirty="0"/>
          </a:p>
          <a:p>
            <a:r>
              <a:rPr lang="it-IT" dirty="0"/>
              <a:t>La rappresentazione dei numeri interi in un elaboratore pone alcuni problemi:</a:t>
            </a:r>
          </a:p>
          <a:p>
            <a:pPr lvl="1"/>
            <a:r>
              <a:rPr lang="it-IT" dirty="0"/>
              <a:t>Come rappresentare il "segno meno"</a:t>
            </a:r>
          </a:p>
          <a:p>
            <a:pPr lvl="1"/>
            <a:r>
              <a:rPr lang="it-IT" dirty="0"/>
              <a:t>Come eseguire le operazioni in modo efficiente</a:t>
            </a:r>
          </a:p>
          <a:p>
            <a:pPr lvl="1"/>
            <a:endParaRPr lang="it-IT" dirty="0"/>
          </a:p>
          <a:p>
            <a:pPr marL="457200" lvl="1" indent="0">
              <a:buNone/>
            </a:pPr>
            <a:r>
              <a:rPr lang="it-IT" dirty="0"/>
              <a:t>L’esecuzione delle operazioni aritmetiche è un’operazione frequentissima: se fosse inefficiente l’efficienza complessiva della macchina ne risentirebbe.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5A299AE-8F68-4B47-AC32-2A9278825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0974-B5AB-4E3A-A42F-0A21D59CDA0B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895781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EEE3118-D18E-42F0-B04F-D07DBFCC8D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Esempio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47F46C61-DF7B-45BC-838A-24A375A8DE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92471" y="2132126"/>
            <a:ext cx="6592188" cy="3837174"/>
          </a:xfrm>
          <a:prstGeom prst="rect">
            <a:avLst/>
          </a:prstGeom>
        </p:spPr>
      </p:pic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5823E01A-A0C1-461A-869F-08F9CAB3E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0974-B5AB-4E3A-A42F-0A21D59CDA0B}" type="slidenum">
              <a:rPr lang="it-IT" smtClean="0"/>
              <a:t>30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44703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61F965C-6DE3-46FF-BC69-FBC15749C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Vantaggi e Svantaggi del M&amp;S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6C6D33A-C5BC-4EEB-BEB5-871D3BD54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it-IT" b="1" dirty="0"/>
              <a:t>Vantaggio</a:t>
            </a:r>
          </a:p>
          <a:p>
            <a:pPr marL="0" indent="0">
              <a:buNone/>
            </a:pPr>
            <a:r>
              <a:rPr lang="it-IT" dirty="0"/>
              <a:t>coincide con la nostra usuale rappresentazione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/>
              <a:t>Svantaggio</a:t>
            </a:r>
          </a:p>
          <a:p>
            <a:pPr marL="0" indent="0">
              <a:buNone/>
            </a:pPr>
            <a:r>
              <a:rPr lang="it-IT" dirty="0"/>
              <a:t>richiede il trattamento separato di segno e modulo:</a:t>
            </a:r>
          </a:p>
          <a:p>
            <a:pPr marL="0" indent="0">
              <a:buNone/>
            </a:pPr>
            <a:r>
              <a:rPr lang="it-IT" dirty="0"/>
              <a:t>algoritmi aritmetici più pesanti ...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... nei calcolatori, per ovviare agli svantaggi</a:t>
            </a:r>
          </a:p>
          <a:p>
            <a:pPr marL="0" indent="0">
              <a:buNone/>
            </a:pPr>
            <a:r>
              <a:rPr lang="it-IT" dirty="0"/>
              <a:t>dell’aritmetica della rappresentazione in segno e</a:t>
            </a:r>
          </a:p>
          <a:p>
            <a:pPr marL="0" indent="0">
              <a:buNone/>
            </a:pPr>
            <a:r>
              <a:rPr lang="it-IT" dirty="0"/>
              <a:t>modulo, si adottano altre rappresentazioni ...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5EB3BCC-4755-4FF6-A110-D64F61DCA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0974-B5AB-4E3A-A42F-0A21D59CDA0B}" type="slidenum">
              <a:rPr lang="it-IT" smtClean="0"/>
              <a:t>31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62624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C13392-8C26-435F-9831-EABD46566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784D498B-BABD-4641-AAC0-6E5BA4EEA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EE09F02-4757-4490-BF9D-B953920D9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0974-B5AB-4E3A-A42F-0A21D59CDA0B}" type="slidenum">
              <a:rPr lang="it-IT" smtClean="0"/>
              <a:t>32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89489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1D08C18-DD21-40A1-98E4-111FCEC34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F0ED275-18CB-4CB4-91EC-081F9C340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t-IT" dirty="0"/>
              <a:t>Rappresentare </a:t>
            </a:r>
            <a:r>
              <a:rPr lang="it-IT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–5</a:t>
            </a:r>
            <a:r>
              <a:rPr lang="it-IT" b="1" dirty="0"/>
              <a:t> </a:t>
            </a:r>
            <a:r>
              <a:rPr lang="it-IT" dirty="0"/>
              <a:t>e </a:t>
            </a:r>
            <a:r>
              <a:rPr lang="it-IT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-8</a:t>
            </a:r>
            <a:r>
              <a:rPr lang="it-IT" b="1" dirty="0"/>
              <a:t> </a:t>
            </a:r>
            <a:r>
              <a:rPr lang="it-IT" dirty="0"/>
              <a:t>su </a:t>
            </a:r>
            <a:r>
              <a:rPr lang="it-IT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4</a:t>
            </a:r>
            <a:r>
              <a:rPr lang="it-IT" b="1" dirty="0"/>
              <a:t> </a:t>
            </a:r>
            <a:r>
              <a:rPr lang="it-IT" dirty="0"/>
              <a:t>bit.</a:t>
            </a:r>
          </a:p>
          <a:p>
            <a:pPr marL="514350" indent="-514350">
              <a:buFont typeface="+mj-lt"/>
              <a:buAutoNum type="arabicPeriod"/>
            </a:pPr>
            <a:r>
              <a:rPr lang="it-IT" dirty="0"/>
              <a:t>Date le seguenti stringhe di bit</a:t>
            </a:r>
          </a:p>
          <a:p>
            <a:pPr marL="457200" lvl="1" indent="0">
              <a:buNone/>
            </a:pPr>
            <a:endParaRPr lang="it-IT" b="1" dirty="0"/>
          </a:p>
          <a:p>
            <a:pPr marL="457200" lvl="1" indent="0">
              <a:buNone/>
            </a:pPr>
            <a:r>
              <a:rPr lang="it-IT" b="1" dirty="0">
                <a:solidFill>
                  <a:srgbClr val="FF0000"/>
                </a:solidFill>
              </a:rPr>
              <a:t>110</a:t>
            </a:r>
            <a:r>
              <a:rPr lang="it-IT" b="1" baseline="-25000" dirty="0">
                <a:solidFill>
                  <a:srgbClr val="FF0000"/>
                </a:solidFill>
              </a:rPr>
              <a:t>2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rgbClr val="FF0000"/>
                </a:solidFill>
              </a:rPr>
              <a:t>110001</a:t>
            </a:r>
            <a:r>
              <a:rPr lang="it-IT" b="1" baseline="-25000" dirty="0">
                <a:solidFill>
                  <a:srgbClr val="FF0000"/>
                </a:solidFill>
              </a:rPr>
              <a:t>2</a:t>
            </a:r>
          </a:p>
          <a:p>
            <a:pPr marL="457200" lvl="1" indent="0">
              <a:buNone/>
            </a:pPr>
            <a:r>
              <a:rPr lang="it-IT" b="1" dirty="0">
                <a:solidFill>
                  <a:srgbClr val="FF0000"/>
                </a:solidFill>
              </a:rPr>
              <a:t>0110</a:t>
            </a:r>
            <a:r>
              <a:rPr lang="it-IT" b="1" baseline="-25000" dirty="0">
                <a:solidFill>
                  <a:srgbClr val="FF0000"/>
                </a:solidFill>
              </a:rPr>
              <a:t>2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dirty="0"/>
              <a:t>Quali interi rappresentano?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3BA86DD-05AE-4FE9-9FA7-8162DD93B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0974-B5AB-4E3A-A42F-0A21D59CDA0B}" type="slidenum">
              <a:rPr lang="it-IT" smtClean="0"/>
              <a:t>33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3511898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22A25FE-719B-4A05-B88C-01FF90298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3E129D54-FF94-4562-A5D2-B7B37DFAA4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0882" y="2516410"/>
            <a:ext cx="5599640" cy="3216935"/>
          </a:xfrm>
          <a:prstGeom prst="rect">
            <a:avLst/>
          </a:prstGeom>
        </p:spPr>
      </p:pic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8CB3609F-ACE2-4CBA-88D4-BACE8B50F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0974-B5AB-4E3A-A42F-0A21D59CDA0B}" type="slidenum">
              <a:rPr lang="it-IT" smtClean="0"/>
              <a:t>34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010077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797C52-9824-4526-8503-C8FE315BF3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Esercizio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2595B126-A29B-4FFC-AFC3-7C9DBA4BE6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0389" y="1797906"/>
            <a:ext cx="6403923" cy="4694969"/>
          </a:xfrm>
          <a:prstGeom prst="rect">
            <a:avLst/>
          </a:prstGeom>
        </p:spPr>
      </p:pic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66394EA5-329B-4728-955C-790B0E71E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0974-B5AB-4E3A-A42F-0A21D59CDA0B}" type="slidenum">
              <a:rPr lang="it-IT" smtClean="0"/>
              <a:t>35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0814598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662F4C7-AB69-45F1-A929-7CE3910C2A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Soluzione: naturali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50B9BFD-C73E-4D1E-B7A7-C91FC0AF96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32C1E4E7-88A8-4CFB-B5A8-E5BF4CBE5A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2266" y="2465084"/>
            <a:ext cx="5259132" cy="3027347"/>
          </a:xfrm>
          <a:prstGeom prst="rect">
            <a:avLst/>
          </a:prstGeom>
        </p:spPr>
      </p:pic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8224BD36-BB0A-48B6-839F-2AF4CB427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0974-B5AB-4E3A-A42F-0A21D59CDA0B}" type="slidenum">
              <a:rPr lang="it-IT" smtClean="0"/>
              <a:t>36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023271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830ECF8-1E8F-4AEC-8FA7-AE4095B906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 M&amp;S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8FA50D9-53EF-4489-834F-45D39F3CAB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b="1" dirty="0"/>
              <a:t>a = -42</a:t>
            </a:r>
          </a:p>
          <a:p>
            <a:pPr marL="0" indent="0">
              <a:buNone/>
            </a:pPr>
            <a:r>
              <a:rPr lang="it-IT" b="1" dirty="0"/>
              <a:t>b = 7</a:t>
            </a:r>
          </a:p>
          <a:p>
            <a:pPr marL="0" indent="0">
              <a:buNone/>
            </a:pPr>
            <a:r>
              <a:rPr lang="it-IT" b="1" dirty="0"/>
              <a:t>c = -2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/>
              <a:t>(A/B)</a:t>
            </a:r>
          </a:p>
          <a:p>
            <a:pPr marL="0" indent="0">
              <a:buNone/>
            </a:pPr>
            <a:r>
              <a:rPr lang="it-IT" b="1" dirty="0"/>
              <a:t>lavorare sui moduli</a:t>
            </a:r>
          </a:p>
          <a:p>
            <a:pPr marL="0" indent="0">
              <a:buNone/>
            </a:pPr>
            <a:r>
              <a:rPr lang="it-IT" dirty="0"/>
              <a:t>Operandi discordi:</a:t>
            </a:r>
          </a:p>
          <a:p>
            <a:pPr marL="0" indent="0">
              <a:buNone/>
            </a:pPr>
            <a:r>
              <a:rPr lang="it-IT" dirty="0"/>
              <a:t>Segno: 1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2EF6407-7AFF-46B0-AE5A-1C9A47257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0974-B5AB-4E3A-A42F-0A21D59CDA0B}" type="slidenum">
              <a:rPr lang="it-IT" smtClean="0"/>
              <a:t>37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164920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2C6D509-494A-433D-8C33-174BEE5EF7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Soluzione:M&amp;S</a:t>
            </a:r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835C2BF3-051E-44F9-AC33-0AC1FA5F1A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2254" y="1899783"/>
            <a:ext cx="6487492" cy="4281473"/>
          </a:xfrm>
          <a:prstGeom prst="rect">
            <a:avLst/>
          </a:prstGeom>
        </p:spPr>
      </p:pic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D78F9BC9-81CD-4C3E-A119-61E67B6C1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0974-B5AB-4E3A-A42F-0A21D59CDA0B}" type="slidenum">
              <a:rPr lang="it-IT" smtClean="0"/>
              <a:t>38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783765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519836-5FAC-4EEB-8E16-DA8AA84497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Soluzione: M&amp;S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A42A09EF-16D6-4568-8161-1A6F9B0DAE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8252" y="2625096"/>
            <a:ext cx="5740418" cy="3186793"/>
          </a:xfrm>
          <a:prstGeom prst="rect">
            <a:avLst/>
          </a:prstGeom>
        </p:spPr>
      </p:pic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055E85D2-E308-476E-9B75-C5BA060508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0974-B5AB-4E3A-A42F-0A21D59CDA0B}" type="slidenum">
              <a:rPr lang="it-IT" smtClean="0"/>
              <a:t>39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20318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B58D70E-B8FE-400B-AAF9-069C1ABB3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Interi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73C5016-44E1-442E-B817-80AD96144F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it-IT" b="1" dirty="0"/>
              <a:t>Opposto 	n = -n</a:t>
            </a:r>
          </a:p>
          <a:p>
            <a:pPr marL="0" indent="0">
              <a:buNone/>
            </a:pPr>
            <a:r>
              <a:rPr lang="it-IT" b="1" dirty="0"/>
              <a:t>		n + n = 0</a:t>
            </a:r>
          </a:p>
          <a:p>
            <a:pPr marL="0" indent="0">
              <a:buNone/>
            </a:pPr>
            <a:endParaRPr lang="it-IT" b="1" dirty="0"/>
          </a:p>
          <a:p>
            <a:pPr marL="0" indent="0">
              <a:buNone/>
            </a:pPr>
            <a:r>
              <a:rPr lang="it-IT" b="1" dirty="0"/>
              <a:t>Complementazione</a:t>
            </a:r>
          </a:p>
          <a:p>
            <a:pPr marL="0" indent="0">
              <a:buNone/>
            </a:pPr>
            <a:r>
              <a:rPr lang="it-IT" dirty="0"/>
              <a:t>Operazione che trasforma un numero nel suo opposto</a:t>
            </a:r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r>
              <a:rPr lang="it-IT" b="1" dirty="0"/>
              <a:t>Sottrazione</a:t>
            </a:r>
          </a:p>
          <a:p>
            <a:pPr marL="0" indent="0">
              <a:buNone/>
            </a:pPr>
            <a:r>
              <a:rPr lang="it-IT" dirty="0"/>
              <a:t>somma + complementazione</a:t>
            </a:r>
          </a:p>
          <a:p>
            <a:pPr marL="457200" lvl="1" indent="0">
              <a:buNone/>
            </a:pPr>
            <a:r>
              <a:rPr lang="it-IT" b="1" dirty="0"/>
              <a:t>n</a:t>
            </a:r>
            <a:r>
              <a:rPr lang="it-IT" b="1" baseline="30000" dirty="0"/>
              <a:t>1</a:t>
            </a:r>
            <a:r>
              <a:rPr lang="it-IT" b="1" dirty="0"/>
              <a:t> – n</a:t>
            </a:r>
            <a:r>
              <a:rPr lang="it-IT" b="1" baseline="30000" dirty="0"/>
              <a:t>2</a:t>
            </a:r>
            <a:r>
              <a:rPr lang="it-IT" b="1" dirty="0"/>
              <a:t> = n</a:t>
            </a:r>
            <a:r>
              <a:rPr lang="it-IT" b="1" baseline="30000" dirty="0"/>
              <a:t>1</a:t>
            </a:r>
            <a:r>
              <a:rPr lang="it-IT" b="1" dirty="0"/>
              <a:t> + n</a:t>
            </a:r>
            <a:r>
              <a:rPr lang="it-IT" b="1" baseline="30000" dirty="0"/>
              <a:t>2</a:t>
            </a:r>
            <a:endParaRPr lang="it-IT" baseline="30000" dirty="0"/>
          </a:p>
        </p:txBody>
      </p: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C4E12A74-3C33-4061-8EB7-8FD4D91D6E35}"/>
              </a:ext>
            </a:extLst>
          </p:cNvPr>
          <p:cNvCxnSpPr/>
          <p:nvPr/>
        </p:nvCxnSpPr>
        <p:spPr>
          <a:xfrm>
            <a:off x="2733675" y="1914525"/>
            <a:ext cx="2667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D8264214-F1DF-4B10-837F-CE6F0AFC2A69}"/>
              </a:ext>
            </a:extLst>
          </p:cNvPr>
          <p:cNvCxnSpPr/>
          <p:nvPr/>
        </p:nvCxnSpPr>
        <p:spPr>
          <a:xfrm>
            <a:off x="2733675" y="2333625"/>
            <a:ext cx="2667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AB5714A6-FBFF-4483-B4E9-EB76E3EA33EA}"/>
              </a:ext>
            </a:extLst>
          </p:cNvPr>
          <p:cNvCxnSpPr/>
          <p:nvPr/>
        </p:nvCxnSpPr>
        <p:spPr>
          <a:xfrm>
            <a:off x="3000375" y="5486400"/>
            <a:ext cx="266700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2088D68-6300-4999-950C-D026BBA29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0974-B5AB-4E3A-A42F-0A21D59CDA0B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7885840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02AC2F9-EE06-410E-90AB-3A85D34FA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930F678-FDAC-4F34-A8CA-B0FCE677DB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10788CB-3982-44C1-83A5-9576898FE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0974-B5AB-4E3A-A42F-0A21D59CDA0B}" type="slidenum">
              <a:rPr lang="it-IT" smtClean="0"/>
              <a:t>40</a:t>
            </a:fld>
            <a:r>
              <a:rPr lang="it-IT" dirty="0"/>
              <a:t>/40</a:t>
            </a:r>
          </a:p>
        </p:txBody>
      </p:sp>
    </p:spTree>
    <p:extLst>
      <p:ext uri="{BB962C8B-B14F-4D97-AF65-F5344CB8AC3E}">
        <p14:creationId xmlns:p14="http://schemas.microsoft.com/office/powerpoint/2010/main" val="3860057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57546F0-62FE-4E68-8A07-4182E23C0B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 rappresentazioni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CC84A98-B5F7-4CBA-89C1-099CA9C595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Modulo &amp; Segno</a:t>
            </a:r>
          </a:p>
          <a:p>
            <a:r>
              <a:rPr lang="it-IT" dirty="0"/>
              <a:t>Complemento alla base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262F983F-4024-4418-9071-7B74BCC641F1}"/>
              </a:ext>
            </a:extLst>
          </p:cNvPr>
          <p:cNvSpPr/>
          <p:nvPr/>
        </p:nvSpPr>
        <p:spPr>
          <a:xfrm>
            <a:off x="1123950" y="1825625"/>
            <a:ext cx="2514600" cy="431800"/>
          </a:xfrm>
          <a:prstGeom prst="rect">
            <a:avLst/>
          </a:prstGeom>
          <a:solidFill>
            <a:schemeClr val="accent1">
              <a:alpha val="7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27F0E37-71A5-4818-8E92-731CD767B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0974-B5AB-4E3A-A42F-0A21D59CDA0B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5092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1F7C70B-98AA-491F-92C3-B9D64F06F5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Modulo &amp; Segno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3E7F514-BFE6-457E-85B5-ADD50A558C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Usa un bit per rappresentare esplicitamente il segno</a:t>
            </a:r>
          </a:p>
          <a:p>
            <a:pPr marL="457200" lvl="1" indent="0">
              <a:buNone/>
            </a:pPr>
            <a:r>
              <a:rPr lang="it-IT" b="1" dirty="0"/>
              <a:t>0 </a:t>
            </a:r>
            <a:r>
              <a:rPr lang="it-IT" dirty="0"/>
              <a:t>= numero positivo</a:t>
            </a:r>
          </a:p>
          <a:p>
            <a:pPr marL="457200" lvl="1" indent="0">
              <a:buNone/>
            </a:pPr>
            <a:r>
              <a:rPr lang="it-IT" b="1" dirty="0"/>
              <a:t>1 </a:t>
            </a:r>
            <a:r>
              <a:rPr lang="it-IT" dirty="0"/>
              <a:t>= numero negativo</a:t>
            </a:r>
          </a:p>
          <a:p>
            <a:r>
              <a:rPr lang="it-IT" dirty="0"/>
              <a:t>Usa gli altri bit disponibili per rappresentare il modulo</a:t>
            </a:r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0CA72DB3-F35E-44B4-8852-AAEFE6791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0974-B5AB-4E3A-A42F-0A21D59CDA0B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98518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1D4B57C-E68E-4CB6-99D6-4BD6929C92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Definizione di modulo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C0784C3-F296-47DD-B6E3-3FAFBB781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87D051DA-334B-42D5-983D-8FDBFDF0B6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2679" y="2513966"/>
            <a:ext cx="5009421" cy="3259930"/>
          </a:xfrm>
          <a:prstGeom prst="rect">
            <a:avLst/>
          </a:prstGeom>
        </p:spPr>
      </p:pic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02302589-BD94-426A-9A16-ACA087CED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0974-B5AB-4E3A-A42F-0A21D59CDA0B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19693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A82BBF9-B486-41B4-A6FF-58D832638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Rappresentazione in M&amp;S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F54EA6C-9185-4BCB-A98D-62EF9D0D01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783E771D-C53B-4105-87F2-8E18F0D78A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8316" y="2712396"/>
            <a:ext cx="5324454" cy="2748952"/>
          </a:xfrm>
          <a:prstGeom prst="rect">
            <a:avLst/>
          </a:prstGeom>
        </p:spPr>
      </p:pic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B38EFAB6-CCCE-4DFE-8205-36E1A9D12A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0974-B5AB-4E3A-A42F-0A21D59CDA0B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9121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4823EA8-65C7-4680-8E4B-57A61BA01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Osservazione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17109C5-DDB9-4BAC-A4F1-74E5E74DC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/>
              <a:t>Da ora in poi consideriamo solo </a:t>
            </a:r>
            <a:r>
              <a:rPr lang="it-IT" b="1" dirty="0"/>
              <a:t>B=2</a:t>
            </a:r>
            <a:endParaRPr lang="it-IT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20BC01C-4D65-455F-B107-9C3B180711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680974-B5AB-4E3A-A42F-0A21D59CDA0B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209487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498</Words>
  <Application>Microsoft Office PowerPoint</Application>
  <PresentationFormat>Widescreen</PresentationFormat>
  <Paragraphs>192</Paragraphs>
  <Slides>40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40</vt:i4>
      </vt:variant>
    </vt:vector>
  </HeadingPairs>
  <TitlesOfParts>
    <vt:vector size="45" baseType="lpstr">
      <vt:lpstr>Arial</vt:lpstr>
      <vt:lpstr>Calibri</vt:lpstr>
      <vt:lpstr>Calibri Light</vt:lpstr>
      <vt:lpstr>Courier New</vt:lpstr>
      <vt:lpstr>Tema di Office</vt:lpstr>
      <vt:lpstr>Rappresentazione dei numeri</vt:lpstr>
      <vt:lpstr>Rappresentazione dei numeri</vt:lpstr>
      <vt:lpstr>Interi  </vt:lpstr>
      <vt:lpstr>Interi</vt:lpstr>
      <vt:lpstr>Le rappresentazioni</vt:lpstr>
      <vt:lpstr>Modulo &amp; Segno</vt:lpstr>
      <vt:lpstr>Definizione di modulo</vt:lpstr>
      <vt:lpstr>Rappresentazione in M&amp;S</vt:lpstr>
      <vt:lpstr>Osservazione</vt:lpstr>
      <vt:lpstr>Esempio</vt:lpstr>
      <vt:lpstr>Dato un numero rappresentato in M&amp;S, che numero intero rappresenta?</vt:lpstr>
      <vt:lpstr>Caratteristica</vt:lpstr>
      <vt:lpstr>Tabella Riassuntiva</vt:lpstr>
      <vt:lpstr>Esempio</vt:lpstr>
      <vt:lpstr>Esercizio</vt:lpstr>
      <vt:lpstr>Soluzione</vt:lpstr>
      <vt:lpstr>Operazioni</vt:lpstr>
      <vt:lpstr>Complementazione</vt:lpstr>
      <vt:lpstr>Operazioni</vt:lpstr>
      <vt:lpstr>Somma informale</vt:lpstr>
      <vt:lpstr>Somma Formale</vt:lpstr>
      <vt:lpstr>Analisi</vt:lpstr>
      <vt:lpstr>Esempi</vt:lpstr>
      <vt:lpstr>Esempi</vt:lpstr>
      <vt:lpstr>Esempi</vt:lpstr>
      <vt:lpstr>Operazioni</vt:lpstr>
      <vt:lpstr>Sottrazione</vt:lpstr>
      <vt:lpstr>Operazioni</vt:lpstr>
      <vt:lpstr>Moltiplicazione e Divisone</vt:lpstr>
      <vt:lpstr>Esempio</vt:lpstr>
      <vt:lpstr>Vantaggi e Svantaggi del M&amp;S</vt:lpstr>
      <vt:lpstr>Esercizi</vt:lpstr>
      <vt:lpstr>Esercizio</vt:lpstr>
      <vt:lpstr>Soluzione</vt:lpstr>
      <vt:lpstr>Esercizio</vt:lpstr>
      <vt:lpstr>Soluzione: naturali</vt:lpstr>
      <vt:lpstr>Soluzione M&amp;S</vt:lpstr>
      <vt:lpstr>Soluzione:M&amp;S</vt:lpstr>
      <vt:lpstr>Soluzione: M&amp;S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Rappresentazione dei numeri</dc:title>
  <dc:creator>corrado aaron visaggio</dc:creator>
  <cp:lastModifiedBy>corrado aaron visaggio</cp:lastModifiedBy>
  <cp:revision>6</cp:revision>
  <dcterms:created xsi:type="dcterms:W3CDTF">2018-05-01T08:19:23Z</dcterms:created>
  <dcterms:modified xsi:type="dcterms:W3CDTF">2018-05-06T13:20:26Z</dcterms:modified>
</cp:coreProperties>
</file>