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3" r:id="rId27"/>
    <p:sldId id="284" r:id="rId28"/>
    <p:sldId id="285" r:id="rId29"/>
    <p:sldId id="286" r:id="rId30"/>
    <p:sldId id="287" r:id="rId31"/>
    <p:sldId id="288" r:id="rId32"/>
    <p:sldId id="290" r:id="rId33"/>
    <p:sldId id="291" r:id="rId34"/>
    <p:sldId id="292" r:id="rId35"/>
    <p:sldId id="293" r:id="rId36"/>
    <p:sldId id="294" r:id="rId37"/>
    <p:sldId id="295" r:id="rId38"/>
    <p:sldId id="296" r:id="rId39"/>
    <p:sldId id="297" r:id="rId40"/>
    <p:sldId id="298" r:id="rId41"/>
    <p:sldId id="299" r:id="rId42"/>
    <p:sldId id="300" r:id="rId43"/>
    <p:sldId id="301" r:id="rId44"/>
    <p:sldId id="302" r:id="rId45"/>
    <p:sldId id="303" r:id="rId46"/>
    <p:sldId id="289" r:id="rId47"/>
    <p:sldId id="304" r:id="rId48"/>
    <p:sldId id="305" r:id="rId49"/>
    <p:sldId id="306" r:id="rId50"/>
    <p:sldId id="307" r:id="rId51"/>
    <p:sldId id="308" r:id="rId52"/>
    <p:sldId id="309" r:id="rId53"/>
    <p:sldId id="310" r:id="rId54"/>
    <p:sldId id="311" r:id="rId55"/>
    <p:sldId id="312" r:id="rId56"/>
    <p:sldId id="313" r:id="rId57"/>
    <p:sldId id="314" r:id="rId58"/>
    <p:sldId id="315" r:id="rId59"/>
    <p:sldId id="316" r:id="rId60"/>
    <p:sldId id="317" r:id="rId61"/>
    <p:sldId id="318" r:id="rId62"/>
    <p:sldId id="319" r:id="rId63"/>
    <p:sldId id="320" r:id="rId64"/>
    <p:sldId id="321" r:id="rId65"/>
    <p:sldId id="322" r:id="rId66"/>
    <p:sldId id="323" r:id="rId67"/>
    <p:sldId id="324" r:id="rId68"/>
    <p:sldId id="325" r:id="rId69"/>
    <p:sldId id="326" r:id="rId70"/>
    <p:sldId id="327" r:id="rId71"/>
    <p:sldId id="328" r:id="rId72"/>
    <p:sldId id="329" r:id="rId73"/>
    <p:sldId id="330" r:id="rId74"/>
    <p:sldId id="331" r:id="rId75"/>
    <p:sldId id="332" r:id="rId76"/>
    <p:sldId id="333" r:id="rId77"/>
    <p:sldId id="334" r:id="rId78"/>
    <p:sldId id="335" r:id="rId79"/>
    <p:sldId id="336" r:id="rId80"/>
    <p:sldId id="337" r:id="rId81"/>
    <p:sldId id="338" r:id="rId82"/>
    <p:sldId id="339" r:id="rId83"/>
    <p:sldId id="340" r:id="rId84"/>
    <p:sldId id="341" r:id="rId85"/>
    <p:sldId id="342" r:id="rId86"/>
    <p:sldId id="343" r:id="rId87"/>
    <p:sldId id="344" r:id="rId88"/>
    <p:sldId id="345" r:id="rId89"/>
    <p:sldId id="346" r:id="rId90"/>
    <p:sldId id="347" r:id="rId91"/>
    <p:sldId id="348" r:id="rId92"/>
    <p:sldId id="349" r:id="rId93"/>
    <p:sldId id="350" r:id="rId94"/>
    <p:sldId id="351" r:id="rId95"/>
    <p:sldId id="352" r:id="rId9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zione predefinita" id="{387694CA-B670-476D-A96A-64D65BEAECDD}">
          <p14:sldIdLst>
            <p14:sldId id="256"/>
            <p14:sldId id="257"/>
            <p14:sldId id="258"/>
            <p14:sldId id="259"/>
            <p14:sldId id="260"/>
            <p14:sldId id="261"/>
            <p14:sldId id="262"/>
            <p14:sldId id="263"/>
            <p14:sldId id="264"/>
            <p14:sldId id="265"/>
            <p14:sldId id="266"/>
            <p14:sldId id="267"/>
            <p14:sldId id="268"/>
            <p14:sldId id="269"/>
            <p14:sldId id="270"/>
            <p14:sldId id="271"/>
            <p14:sldId id="272"/>
            <p14:sldId id="274"/>
            <p14:sldId id="275"/>
            <p14:sldId id="276"/>
            <p14:sldId id="277"/>
            <p14:sldId id="278"/>
            <p14:sldId id="279"/>
            <p14:sldId id="280"/>
            <p14:sldId id="281"/>
            <p14:sldId id="283"/>
            <p14:sldId id="284"/>
            <p14:sldId id="285"/>
            <p14:sldId id="286"/>
            <p14:sldId id="287"/>
            <p14:sldId id="288"/>
            <p14:sldId id="290"/>
            <p14:sldId id="291"/>
            <p14:sldId id="292"/>
            <p14:sldId id="293"/>
            <p14:sldId id="294"/>
            <p14:sldId id="295"/>
            <p14:sldId id="296"/>
            <p14:sldId id="297"/>
            <p14:sldId id="298"/>
            <p14:sldId id="299"/>
            <p14:sldId id="300"/>
            <p14:sldId id="301"/>
            <p14:sldId id="302"/>
            <p14:sldId id="303"/>
            <p14:sldId id="289"/>
            <p14:sldId id="304"/>
            <p14:sldId id="305"/>
            <p14:sldId id="306"/>
            <p14:sldId id="307"/>
            <p14:sldId id="308"/>
            <p14:sldId id="309"/>
            <p14:sldId id="310"/>
            <p14:sldId id="311"/>
            <p14:sldId id="312"/>
            <p14:sldId id="313"/>
            <p14:sldId id="314"/>
            <p14:sldId id="315"/>
            <p14:sldId id="316"/>
            <p14:sldId id="317"/>
            <p14:sldId id="318"/>
            <p14:sldId id="319"/>
            <p14:sldId id="320"/>
            <p14:sldId id="321"/>
            <p14:sldId id="322"/>
            <p14:sldId id="323"/>
            <p14:sldId id="324"/>
            <p14:sldId id="325"/>
            <p14:sldId id="326"/>
            <p14:sldId id="327"/>
            <p14:sldId id="328"/>
            <p14:sldId id="329"/>
            <p14:sldId id="330"/>
            <p14:sldId id="331"/>
            <p14:sldId id="332"/>
            <p14:sldId id="333"/>
            <p14:sldId id="334"/>
            <p14:sldId id="335"/>
            <p14:sldId id="336"/>
            <p14:sldId id="337"/>
            <p14:sldId id="338"/>
            <p14:sldId id="339"/>
            <p14:sldId id="340"/>
            <p14:sldId id="341"/>
            <p14:sldId id="342"/>
            <p14:sldId id="343"/>
            <p14:sldId id="344"/>
            <p14:sldId id="345"/>
            <p14:sldId id="346"/>
            <p14:sldId id="347"/>
            <p14:sldId id="348"/>
            <p14:sldId id="349"/>
            <p14:sldId id="350"/>
          </p14:sldIdLst>
        </p14:section>
        <p14:section name="Sezione senza titolo" id="{47926E9B-8DEE-45CA-9FDF-40EF95A046BD}">
          <p14:sldIdLst>
            <p14:sldId id="351"/>
            <p14:sldId id="352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aron" initials="A" lastIdx="1" clrIdx="0">
    <p:extLst>
      <p:ext uri="{19B8F6BF-5375-455C-9EA6-DF929625EA0E}">
        <p15:presenceInfo xmlns:p15="http://schemas.microsoft.com/office/powerpoint/2012/main" userId="Aaro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6" d="100"/>
          <a:sy n="86" d="100"/>
        </p:scale>
        <p:origin x="514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viewProps" Target="viewProps.xml"/><Relationship Id="rId10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commentAuthors" Target="commentAuthor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presProps" Target="presProps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DDA51639-B2D6-4652-B8C3-1B4C224A7BAF}" type="datetimeFigureOut">
              <a:rPr lang="en-US" dirty="0"/>
              <a:t>2/21/2021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A6AA8-A04B-4104-9AE2-BD48D340E27F}" type="datetimeFigureOut">
              <a:rPr lang="en-US" dirty="0"/>
              <a:t>2/21/2021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0BF79-FAC6-4A96-8DE1-F7B82E2E1652}" type="datetimeFigureOut">
              <a:rPr lang="en-US" dirty="0"/>
              <a:t>2/21/2021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F5DD9-2C52-442D-92E2-8072C0C3D7CD}" type="datetimeFigureOut">
              <a:rPr lang="en-US" dirty="0"/>
              <a:t>2/21/2021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C44961B7-6B89-48AB-966F-622E2788EECC}" type="datetimeFigureOut">
              <a:rPr lang="en-US" dirty="0"/>
              <a:t>2/21/2021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4FAB73BC-B049-4115-A692-8D63A059BFB8}" type="slidenum">
              <a:rPr lang="en-US" dirty="0"/>
              <a:t>‹N›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D6FB-79CC-4683-A046-BBE785BA1BED}" type="datetimeFigureOut">
              <a:rPr lang="en-US" dirty="0"/>
              <a:t>2/21/2021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B3E8-48F1-4B23-8498-D8A04A81EC9C}" type="datetimeFigureOut">
              <a:rPr lang="en-US" dirty="0"/>
              <a:t>2/21/2021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0D90-AA62-404D-A741-635B4370F9CB}" type="datetimeFigureOut">
              <a:rPr lang="en-US" dirty="0"/>
              <a:t>2/21/2021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02E4-6836-46D1-9DBB-3C27C0DD3A89}" type="datetimeFigureOut">
              <a:rPr lang="en-US" dirty="0"/>
              <a:t>2/21/2021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131DD-A141-4471-BCF9-C6073EDD7E20}" type="datetimeFigureOut">
              <a:rPr lang="en-US" dirty="0"/>
              <a:t>2/21/2021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AB334A90-EB03-42F3-8859-2C2B2724C058}" type="datetimeFigureOut">
              <a:rPr lang="en-US" dirty="0"/>
              <a:t>2/21/2021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BC48EC7-AF6A-48D3-8284-14BACBEBDD84}" type="datetimeFigureOut">
              <a:rPr lang="en-US" dirty="0"/>
              <a:t>2/21/2021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151277B-41BD-444F-9902-71A996BD5B7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/>
              <a:t>Le Funzioni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9338CC83-10D2-424B-BA4E-6A28A9850A1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821186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88CA273-BFA4-4C7D-B7F5-4960CFEFCE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Modello client server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6AE8541-66DF-4EBA-AC97-9867FDC9DB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Un server può :</a:t>
            </a:r>
          </a:p>
          <a:p>
            <a:pPr lvl="1"/>
            <a:r>
              <a:rPr lang="it-IT" dirty="0"/>
              <a:t>Essere </a:t>
            </a:r>
            <a:r>
              <a:rPr lang="it-IT" b="1" dirty="0"/>
              <a:t>attivo</a:t>
            </a:r>
            <a:r>
              <a:rPr lang="it-IT" dirty="0"/>
              <a:t> o </a:t>
            </a:r>
            <a:r>
              <a:rPr lang="it-IT" b="1" dirty="0"/>
              <a:t>passivo</a:t>
            </a:r>
          </a:p>
          <a:p>
            <a:pPr lvl="1"/>
            <a:r>
              <a:rPr lang="it-IT" dirty="0"/>
              <a:t>Servire molti client, oppure costituire la risorsa privata di uno specifico client</a:t>
            </a:r>
          </a:p>
          <a:p>
            <a:pPr lvl="2"/>
            <a:r>
              <a:rPr lang="it-IT" dirty="0"/>
              <a:t>In particolare può servire un client alla volta, in sequenza o più client per volta, in parallelo</a:t>
            </a:r>
          </a:p>
          <a:p>
            <a:pPr lvl="1"/>
            <a:r>
              <a:rPr lang="it-IT" dirty="0"/>
              <a:t>Trasformarsi a sua volta in un client invocando altri server o anche </a:t>
            </a:r>
            <a:r>
              <a:rPr lang="it-IT" b="1" dirty="0"/>
              <a:t>se stesso</a:t>
            </a:r>
            <a:r>
              <a:rPr lang="it-IT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819034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681ECA5-1563-4B78-A120-9A5D5AAB21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Comunicazione Client Server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2B0C03F-A570-4AE2-8396-BA1CE3F2C7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Lo scambio di informazioni tra un client ed un server può avvenire:</a:t>
            </a:r>
          </a:p>
          <a:p>
            <a:pPr lvl="1"/>
            <a:r>
              <a:rPr lang="it-IT" dirty="0"/>
              <a:t>In modo </a:t>
            </a:r>
            <a:r>
              <a:rPr lang="it-IT" b="1" dirty="0"/>
              <a:t>esplicito</a:t>
            </a:r>
            <a:r>
              <a:rPr lang="it-IT" dirty="0"/>
              <a:t> tramite le interfacce stabilite dal server</a:t>
            </a:r>
          </a:p>
          <a:p>
            <a:pPr lvl="1"/>
            <a:r>
              <a:rPr lang="it-IT" dirty="0"/>
              <a:t>In modo </a:t>
            </a:r>
            <a:r>
              <a:rPr lang="it-IT" b="1" dirty="0"/>
              <a:t>implicito</a:t>
            </a:r>
            <a:r>
              <a:rPr lang="it-IT" dirty="0"/>
              <a:t> tramite dati accessibili ad entrambi (ambiente condiviso)</a:t>
            </a:r>
          </a:p>
        </p:txBody>
      </p:sp>
    </p:spTree>
    <p:extLst>
      <p:ext uri="{BB962C8B-B14F-4D97-AF65-F5344CB8AC3E}">
        <p14:creationId xmlns:p14="http://schemas.microsoft.com/office/powerpoint/2010/main" val="17063397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1D83D24-C1A9-4A47-8230-B00C86500F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Funzione come server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66DF91C-09A3-455C-88A3-FA883D0846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Una funzione è un server:</a:t>
            </a:r>
          </a:p>
          <a:p>
            <a:pPr lvl="1"/>
            <a:r>
              <a:rPr lang="it-IT" dirty="0"/>
              <a:t>Passivo</a:t>
            </a:r>
          </a:p>
          <a:p>
            <a:pPr lvl="1"/>
            <a:r>
              <a:rPr lang="it-IT" dirty="0"/>
              <a:t>Che realizza un particolare servizio</a:t>
            </a:r>
          </a:p>
          <a:p>
            <a:pPr lvl="1"/>
            <a:r>
              <a:rPr lang="it-IT" dirty="0"/>
              <a:t>Che serve un client per volta</a:t>
            </a:r>
          </a:p>
          <a:p>
            <a:pPr lvl="1"/>
            <a:r>
              <a:rPr lang="it-IT" dirty="0"/>
              <a:t>Che può trasformarsi in client invocando altre funzioni (o eventualmente se stessa)</a:t>
            </a:r>
          </a:p>
          <a:p>
            <a:r>
              <a:rPr lang="it-IT" dirty="0"/>
              <a:t>Il client chiede al server di svolgere il servizio </a:t>
            </a:r>
          </a:p>
          <a:p>
            <a:pPr lvl="1"/>
            <a:r>
              <a:rPr lang="it-IT" dirty="0"/>
              <a:t>Chiamando tale server (per nome)</a:t>
            </a:r>
          </a:p>
          <a:p>
            <a:pPr lvl="1"/>
            <a:r>
              <a:rPr lang="it-IT" dirty="0"/>
              <a:t>Fornendogli i dati necessari (parametri)</a:t>
            </a:r>
          </a:p>
          <a:p>
            <a:pPr lvl="1"/>
            <a:endParaRPr lang="it-IT" dirty="0"/>
          </a:p>
          <a:p>
            <a:r>
              <a:rPr lang="it-IT" dirty="0"/>
              <a:t>Nel caso di una funzione, client e server comunicano mediante l’</a:t>
            </a:r>
            <a:r>
              <a:rPr lang="it-IT" b="1" dirty="0"/>
              <a:t>interfaccia</a:t>
            </a:r>
            <a:r>
              <a:rPr lang="it-IT" dirty="0"/>
              <a:t> della funzione.</a:t>
            </a:r>
          </a:p>
        </p:txBody>
      </p:sp>
    </p:spTree>
    <p:extLst>
      <p:ext uri="{BB962C8B-B14F-4D97-AF65-F5344CB8AC3E}">
        <p14:creationId xmlns:p14="http://schemas.microsoft.com/office/powerpoint/2010/main" val="8432384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501869D-F756-4F44-B25F-8E7C5D5546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Interfaccia di una funzione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190B55D-288B-4E16-AC1A-A5CF100459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L’</a:t>
            </a:r>
            <a:r>
              <a:rPr lang="it-IT" b="1" dirty="0"/>
              <a:t>interfaccia</a:t>
            </a:r>
            <a:r>
              <a:rPr lang="it-IT" dirty="0"/>
              <a:t> o </a:t>
            </a:r>
            <a:r>
              <a:rPr lang="it-IT" b="1" dirty="0"/>
              <a:t>intestazione</a:t>
            </a:r>
            <a:r>
              <a:rPr lang="it-IT" dirty="0"/>
              <a:t> o </a:t>
            </a:r>
            <a:r>
              <a:rPr lang="it-IT" b="1" dirty="0"/>
              <a:t>signature</a:t>
            </a:r>
            <a:r>
              <a:rPr lang="it-IT" dirty="0"/>
              <a:t> di una funzione comprende:</a:t>
            </a:r>
          </a:p>
          <a:p>
            <a:pPr lvl="1"/>
            <a:r>
              <a:rPr lang="it-IT" dirty="0"/>
              <a:t>Nome della funzione</a:t>
            </a:r>
          </a:p>
          <a:p>
            <a:pPr lvl="1"/>
            <a:r>
              <a:rPr lang="it-IT" dirty="0"/>
              <a:t>Lista dei parametri</a:t>
            </a:r>
          </a:p>
          <a:p>
            <a:pPr lvl="1"/>
            <a:r>
              <a:rPr lang="it-IT" dirty="0"/>
              <a:t>Tipo del valore calcolato dalla funzione</a:t>
            </a:r>
          </a:p>
          <a:p>
            <a:pPr lvl="1"/>
            <a:endParaRPr lang="it-IT" dirty="0"/>
          </a:p>
          <a:p>
            <a:pPr lvl="1"/>
            <a:r>
              <a:rPr lang="it-IT" dirty="0"/>
              <a:t>Enuncia le regole di comunicazione tra client e server</a:t>
            </a:r>
          </a:p>
          <a:p>
            <a:pPr lvl="1"/>
            <a:endParaRPr lang="it-IT" dirty="0"/>
          </a:p>
          <a:p>
            <a:pPr lvl="1"/>
            <a:r>
              <a:rPr lang="it-IT" dirty="0"/>
              <a:t>Client e server comunicano quindi mediante:</a:t>
            </a:r>
          </a:p>
          <a:p>
            <a:pPr lvl="2"/>
            <a:r>
              <a:rPr lang="it-IT" dirty="0"/>
              <a:t>I parametri trasmessi dal client al server all’atto della chiamata</a:t>
            </a:r>
          </a:p>
          <a:p>
            <a:pPr lvl="2"/>
            <a:r>
              <a:rPr lang="it-IT" dirty="0"/>
              <a:t>Il valore restituito dal server al client</a:t>
            </a:r>
          </a:p>
        </p:txBody>
      </p:sp>
    </p:spTree>
    <p:extLst>
      <p:ext uri="{BB962C8B-B14F-4D97-AF65-F5344CB8AC3E}">
        <p14:creationId xmlns:p14="http://schemas.microsoft.com/office/powerpoint/2010/main" val="9259581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44BDA09-96D2-4278-AA4A-E51794D3A2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Interfaccia: esempio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5794195-A29B-4F15-B7F9-D96617CCB4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it-IT" dirty="0">
                <a:latin typeface="Courier New" panose="02070309020205020404" pitchFamily="49" charset="0"/>
                <a:cs typeface="Courier New" panose="02070309020205020404" pitchFamily="49" charset="0"/>
              </a:rPr>
              <a:t> max (</a:t>
            </a:r>
            <a:r>
              <a:rPr lang="it-IT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it-IT" dirty="0">
                <a:latin typeface="Courier New" panose="02070309020205020404" pitchFamily="49" charset="0"/>
                <a:cs typeface="Courier New" panose="02070309020205020404" pitchFamily="49" charset="0"/>
              </a:rPr>
              <a:t> x, </a:t>
            </a:r>
            <a:r>
              <a:rPr lang="it-IT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it-IT" dirty="0">
                <a:latin typeface="Courier New" panose="02070309020205020404" pitchFamily="49" charset="0"/>
                <a:cs typeface="Courier New" panose="02070309020205020404" pitchFamily="49" charset="0"/>
              </a:rPr>
              <a:t> y) /* interfaccia */</a:t>
            </a:r>
          </a:p>
          <a:p>
            <a:pPr marL="0" indent="0">
              <a:buNone/>
            </a:pPr>
            <a:r>
              <a:rPr lang="it-IT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274320" lvl="1" indent="0">
              <a:buNone/>
            </a:pPr>
            <a:r>
              <a:rPr lang="it-IT" dirty="0" err="1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it-IT" dirty="0">
                <a:latin typeface="Courier New" panose="02070309020205020404" pitchFamily="49" charset="0"/>
                <a:cs typeface="Courier New" panose="02070309020205020404" pitchFamily="49" charset="0"/>
              </a:rPr>
              <a:t> (x&gt;y) </a:t>
            </a:r>
          </a:p>
          <a:p>
            <a:pPr marL="274320" lvl="1" indent="0">
              <a:buNone/>
            </a:pPr>
            <a:r>
              <a:rPr lang="it-IT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it-IT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it-IT" dirty="0">
                <a:latin typeface="Courier New" panose="02070309020205020404" pitchFamily="49" charset="0"/>
                <a:cs typeface="Courier New" panose="02070309020205020404" pitchFamily="49" charset="0"/>
              </a:rPr>
              <a:t> x;</a:t>
            </a:r>
          </a:p>
          <a:p>
            <a:pPr marL="274320" lvl="1" indent="0">
              <a:buNone/>
            </a:pPr>
            <a:r>
              <a:rPr lang="it-IT" dirty="0">
                <a:latin typeface="Courier New" panose="02070309020205020404" pitchFamily="49" charset="0"/>
                <a:cs typeface="Courier New" panose="02070309020205020404" pitchFamily="49" charset="0"/>
              </a:rPr>
              <a:t>else </a:t>
            </a:r>
          </a:p>
          <a:p>
            <a:pPr marL="274320" lvl="1" indent="0">
              <a:buNone/>
            </a:pPr>
            <a:r>
              <a:rPr lang="it-IT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it-IT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it-IT" dirty="0">
                <a:latin typeface="Courier New" panose="02070309020205020404" pitchFamily="49" charset="0"/>
                <a:cs typeface="Courier New" panose="02070309020205020404" pitchFamily="49" charset="0"/>
              </a:rPr>
              <a:t> y;</a:t>
            </a:r>
          </a:p>
          <a:p>
            <a:pPr marL="0" indent="0">
              <a:buNone/>
            </a:pPr>
            <a:r>
              <a:rPr lang="it-IT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lvl="1"/>
            <a:r>
              <a:rPr lang="it-IT" dirty="0"/>
              <a:t>Il simbolo </a:t>
            </a:r>
            <a:r>
              <a:rPr lang="it-IT" b="1" dirty="0">
                <a:solidFill>
                  <a:srgbClr val="FFC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max</a:t>
            </a:r>
            <a:r>
              <a:rPr lang="it-IT" dirty="0">
                <a:solidFill>
                  <a:srgbClr val="FFC000"/>
                </a:solidFill>
              </a:rPr>
              <a:t> </a:t>
            </a:r>
            <a:r>
              <a:rPr lang="it-IT" dirty="0"/>
              <a:t>denota il </a:t>
            </a:r>
            <a:r>
              <a:rPr lang="it-IT" b="1" dirty="0"/>
              <a:t>nome</a:t>
            </a:r>
            <a:r>
              <a:rPr lang="it-IT" dirty="0"/>
              <a:t> della funzione</a:t>
            </a:r>
          </a:p>
          <a:p>
            <a:pPr lvl="1"/>
            <a:r>
              <a:rPr lang="it-IT" dirty="0"/>
              <a:t>Le variabili intere </a:t>
            </a:r>
            <a:r>
              <a:rPr lang="it-IT" dirty="0">
                <a:solidFill>
                  <a:srgbClr val="FFC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it-IT" dirty="0"/>
              <a:t> e </a:t>
            </a:r>
            <a:r>
              <a:rPr lang="it-IT" dirty="0">
                <a:solidFill>
                  <a:srgbClr val="FFC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</a:t>
            </a:r>
            <a:r>
              <a:rPr lang="it-IT" dirty="0"/>
              <a:t> sono i </a:t>
            </a:r>
            <a:r>
              <a:rPr lang="it-IT" b="1" dirty="0">
                <a:solidFill>
                  <a:schemeClr val="bg1"/>
                </a:solidFill>
              </a:rPr>
              <a:t>parametri</a:t>
            </a:r>
            <a:r>
              <a:rPr lang="it-IT" b="1" dirty="0">
                <a:solidFill>
                  <a:srgbClr val="FF0000"/>
                </a:solidFill>
              </a:rPr>
              <a:t> </a:t>
            </a:r>
            <a:r>
              <a:rPr lang="it-IT" dirty="0"/>
              <a:t>della funzione</a:t>
            </a:r>
          </a:p>
          <a:p>
            <a:pPr lvl="1"/>
            <a:r>
              <a:rPr lang="it-IT" dirty="0"/>
              <a:t>Il valore </a:t>
            </a:r>
            <a:r>
              <a:rPr lang="it-IT" b="1" dirty="0"/>
              <a:t>restituito</a:t>
            </a:r>
            <a:r>
              <a:rPr lang="it-IT" dirty="0"/>
              <a:t> è un intero </a:t>
            </a:r>
            <a:r>
              <a:rPr lang="it-IT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it-IT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6180243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F9E27EE-FB14-4DE1-8C5D-37B91B0B4B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/>
              <a:t>Comunicazione client server	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D9A7BA5-7863-41FB-AD2E-37C4D7471B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La </a:t>
            </a:r>
            <a:r>
              <a:rPr lang="it-IT" b="1" dirty="0"/>
              <a:t>comunicazione</a:t>
            </a:r>
            <a:r>
              <a:rPr lang="it-IT" dirty="0"/>
              <a:t> client server avviene attraverso i </a:t>
            </a:r>
            <a:r>
              <a:rPr lang="it-IT" b="1" dirty="0">
                <a:solidFill>
                  <a:srgbClr val="FFC000"/>
                </a:solidFill>
              </a:rPr>
              <a:t>parametri</a:t>
            </a:r>
            <a:r>
              <a:rPr lang="it-IT" dirty="0"/>
              <a:t>.</a:t>
            </a:r>
          </a:p>
          <a:p>
            <a:endParaRPr lang="it-IT" dirty="0"/>
          </a:p>
          <a:p>
            <a:r>
              <a:rPr lang="it-IT" b="1" dirty="0"/>
              <a:t>Parametri formali</a:t>
            </a:r>
            <a:r>
              <a:rPr lang="it-IT" dirty="0"/>
              <a:t>:</a:t>
            </a:r>
          </a:p>
          <a:p>
            <a:pPr lvl="1"/>
            <a:r>
              <a:rPr lang="it-IT" dirty="0"/>
              <a:t>Sono specificati nell’interfaccia del server</a:t>
            </a:r>
          </a:p>
          <a:p>
            <a:pPr lvl="1"/>
            <a:r>
              <a:rPr lang="it-IT" dirty="0"/>
              <a:t>Indicano cosa il server si aspetta dal client</a:t>
            </a:r>
          </a:p>
          <a:p>
            <a:r>
              <a:rPr lang="it-IT" b="1" dirty="0"/>
              <a:t>Parametri attuali</a:t>
            </a:r>
            <a:r>
              <a:rPr lang="it-IT" dirty="0"/>
              <a:t>:</a:t>
            </a:r>
          </a:p>
          <a:p>
            <a:pPr lvl="1"/>
            <a:r>
              <a:rPr lang="it-IT" dirty="0"/>
              <a:t>Sono trasmessi dal client all’atto della chiamata</a:t>
            </a:r>
          </a:p>
          <a:p>
            <a:pPr lvl="1"/>
            <a:r>
              <a:rPr lang="it-IT" dirty="0"/>
              <a:t>Devono corrispondere ai parametri formali in </a:t>
            </a:r>
            <a:r>
              <a:rPr lang="it-IT" b="1" dirty="0">
                <a:solidFill>
                  <a:srgbClr val="FFC000"/>
                </a:solidFill>
              </a:rPr>
              <a:t>numero</a:t>
            </a:r>
            <a:r>
              <a:rPr lang="it-IT" dirty="0"/>
              <a:t>, </a:t>
            </a:r>
            <a:r>
              <a:rPr lang="it-IT" b="1" dirty="0">
                <a:solidFill>
                  <a:srgbClr val="FFC000"/>
                </a:solidFill>
              </a:rPr>
              <a:t>posizione</a:t>
            </a:r>
            <a:r>
              <a:rPr lang="it-IT" dirty="0"/>
              <a:t> e </a:t>
            </a:r>
            <a:r>
              <a:rPr lang="it-IT" b="1" dirty="0">
                <a:solidFill>
                  <a:srgbClr val="FFC000"/>
                </a:solidFill>
              </a:rPr>
              <a:t>tipo</a:t>
            </a:r>
            <a:r>
              <a:rPr lang="it-IT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3212456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CB27295-961A-479E-B75D-7B204701A2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Esempio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3D74D16-8782-4EFB-BD05-6C9533232C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it-IT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it-IT" dirty="0">
                <a:latin typeface="Courier New" panose="02070309020205020404" pitchFamily="49" charset="0"/>
                <a:cs typeface="Courier New" panose="02070309020205020404" pitchFamily="49" charset="0"/>
              </a:rPr>
              <a:t> max (</a:t>
            </a:r>
            <a:r>
              <a:rPr lang="it-IT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it-IT" dirty="0">
                <a:latin typeface="Courier New" panose="02070309020205020404" pitchFamily="49" charset="0"/>
                <a:cs typeface="Courier New" panose="02070309020205020404" pitchFamily="49" charset="0"/>
              </a:rPr>
              <a:t> x, </a:t>
            </a:r>
            <a:r>
              <a:rPr lang="it-IT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it-IT" dirty="0">
                <a:latin typeface="Courier New" panose="02070309020205020404" pitchFamily="49" charset="0"/>
                <a:cs typeface="Courier New" panose="02070309020205020404" pitchFamily="49" charset="0"/>
              </a:rPr>
              <a:t> y){ </a:t>
            </a:r>
          </a:p>
          <a:p>
            <a:pPr marL="0" indent="0">
              <a:buNone/>
            </a:pPr>
            <a:r>
              <a:rPr lang="it-IT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it-IT" dirty="0" err="1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it-IT" dirty="0">
                <a:latin typeface="Courier New" panose="02070309020205020404" pitchFamily="49" charset="0"/>
                <a:cs typeface="Courier New" panose="02070309020205020404" pitchFamily="49" charset="0"/>
              </a:rPr>
              <a:t> (x&gt;y)</a:t>
            </a:r>
          </a:p>
          <a:p>
            <a:pPr marL="0" indent="0">
              <a:buNone/>
            </a:pPr>
            <a:r>
              <a:rPr lang="it-IT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it-IT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it-IT" dirty="0">
                <a:latin typeface="Courier New" panose="02070309020205020404" pitchFamily="49" charset="0"/>
                <a:cs typeface="Courier New" panose="02070309020205020404" pitchFamily="49" charset="0"/>
              </a:rPr>
              <a:t> x;</a:t>
            </a:r>
          </a:p>
          <a:p>
            <a:pPr marL="0" indent="0">
              <a:buNone/>
            </a:pPr>
            <a:r>
              <a:rPr lang="it-IT" dirty="0">
                <a:latin typeface="Courier New" panose="02070309020205020404" pitchFamily="49" charset="0"/>
                <a:cs typeface="Courier New" panose="02070309020205020404" pitchFamily="49" charset="0"/>
              </a:rPr>
              <a:t>	else </a:t>
            </a:r>
          </a:p>
          <a:p>
            <a:pPr marL="0" indent="0">
              <a:buNone/>
            </a:pPr>
            <a:r>
              <a:rPr lang="it-IT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it-IT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it-IT" dirty="0">
                <a:latin typeface="Courier New" panose="02070309020205020404" pitchFamily="49" charset="0"/>
                <a:cs typeface="Courier New" panose="02070309020205020404" pitchFamily="49" charset="0"/>
              </a:rPr>
              <a:t> y;</a:t>
            </a:r>
          </a:p>
          <a:p>
            <a:pPr marL="0" indent="0">
              <a:buNone/>
            </a:pPr>
            <a:r>
              <a:rPr lang="it-IT" dirty="0">
                <a:latin typeface="Courier New" panose="02070309020205020404" pitchFamily="49" charset="0"/>
                <a:cs typeface="Courier New" panose="02070309020205020404" pitchFamily="49" charset="0"/>
              </a:rPr>
              <a:t>	}</a:t>
            </a:r>
          </a:p>
          <a:p>
            <a:pPr marL="0" indent="0">
              <a:buNone/>
            </a:pPr>
            <a:endParaRPr lang="it-IT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it-IT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it-IT" dirty="0">
                <a:latin typeface="Courier New" panose="02070309020205020404" pitchFamily="49" charset="0"/>
                <a:cs typeface="Courier New" panose="02070309020205020404" pitchFamily="49" charset="0"/>
              </a:rPr>
              <a:t>(){</a:t>
            </a:r>
          </a:p>
          <a:p>
            <a:pPr marL="0" indent="0">
              <a:buNone/>
            </a:pPr>
            <a:r>
              <a:rPr lang="it-IT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it-IT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it-IT" dirty="0">
                <a:latin typeface="Courier New" panose="02070309020205020404" pitchFamily="49" charset="0"/>
                <a:cs typeface="Courier New" panose="02070309020205020404" pitchFamily="49" charset="0"/>
              </a:rPr>
              <a:t> z = 8;</a:t>
            </a:r>
          </a:p>
          <a:p>
            <a:pPr marL="0" indent="0">
              <a:buNone/>
            </a:pPr>
            <a:r>
              <a:rPr lang="it-IT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it-IT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it-IT" dirty="0">
                <a:latin typeface="Courier New" panose="02070309020205020404" pitchFamily="49" charset="0"/>
                <a:cs typeface="Courier New" panose="02070309020205020404" pitchFamily="49" charset="0"/>
              </a:rPr>
              <a:t> m;</a:t>
            </a:r>
          </a:p>
          <a:p>
            <a:pPr marL="0" indent="0">
              <a:buNone/>
            </a:pPr>
            <a:r>
              <a:rPr lang="it-IT" dirty="0">
                <a:latin typeface="Courier New" panose="02070309020205020404" pitchFamily="49" charset="0"/>
                <a:cs typeface="Courier New" panose="02070309020205020404" pitchFamily="49" charset="0"/>
              </a:rPr>
              <a:t>	m = max(z, 4);</a:t>
            </a:r>
          </a:p>
          <a:p>
            <a:pPr marL="0" indent="0">
              <a:buNone/>
            </a:pPr>
            <a:r>
              <a:rPr lang="it-IT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4" name="Rettangolo 3">
            <a:extLst>
              <a:ext uri="{FF2B5EF4-FFF2-40B4-BE49-F238E27FC236}">
                <a16:creationId xmlns:a16="http://schemas.microsoft.com/office/drawing/2014/main" id="{35DEB7BE-3DD1-42C9-AD93-180ACA089BFD}"/>
              </a:ext>
            </a:extLst>
          </p:cNvPr>
          <p:cNvSpPr/>
          <p:nvPr/>
        </p:nvSpPr>
        <p:spPr>
          <a:xfrm>
            <a:off x="1143000" y="2014194"/>
            <a:ext cx="3381375" cy="2205381"/>
          </a:xfrm>
          <a:prstGeom prst="rect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Rettangolo 4">
            <a:extLst>
              <a:ext uri="{FF2B5EF4-FFF2-40B4-BE49-F238E27FC236}">
                <a16:creationId xmlns:a16="http://schemas.microsoft.com/office/drawing/2014/main" id="{08C67ABF-7819-4437-9E51-08DDF369A84D}"/>
              </a:ext>
            </a:extLst>
          </p:cNvPr>
          <p:cNvSpPr/>
          <p:nvPr/>
        </p:nvSpPr>
        <p:spPr>
          <a:xfrm>
            <a:off x="1143000" y="4308501"/>
            <a:ext cx="3381375" cy="1726539"/>
          </a:xfrm>
          <a:prstGeom prst="rect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Ovale 5">
            <a:extLst>
              <a:ext uri="{FF2B5EF4-FFF2-40B4-BE49-F238E27FC236}">
                <a16:creationId xmlns:a16="http://schemas.microsoft.com/office/drawing/2014/main" id="{7F116071-71E9-42C3-9842-F84A326875E8}"/>
              </a:ext>
            </a:extLst>
          </p:cNvPr>
          <p:cNvSpPr/>
          <p:nvPr/>
        </p:nvSpPr>
        <p:spPr>
          <a:xfrm>
            <a:off x="2790825" y="2103120"/>
            <a:ext cx="333375" cy="32575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Ovale 6">
            <a:extLst>
              <a:ext uri="{FF2B5EF4-FFF2-40B4-BE49-F238E27FC236}">
                <a16:creationId xmlns:a16="http://schemas.microsoft.com/office/drawing/2014/main" id="{262EEF6D-6BA5-4231-AEFD-24AFDF9800E4}"/>
              </a:ext>
            </a:extLst>
          </p:cNvPr>
          <p:cNvSpPr/>
          <p:nvPr/>
        </p:nvSpPr>
        <p:spPr>
          <a:xfrm>
            <a:off x="3695700" y="2084070"/>
            <a:ext cx="333375" cy="32575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1BECD35E-23AB-4A9A-BECF-1AE4137D1550}"/>
              </a:ext>
            </a:extLst>
          </p:cNvPr>
          <p:cNvSpPr txBox="1"/>
          <p:nvPr/>
        </p:nvSpPr>
        <p:spPr>
          <a:xfrm>
            <a:off x="2771775" y="1706880"/>
            <a:ext cx="17335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rgbClr val="FF0000"/>
                </a:solidFill>
              </a:rPr>
              <a:t>Parametri formali</a:t>
            </a:r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29E5DF2B-98CC-4489-998A-911C1BEF6DD7}"/>
              </a:ext>
            </a:extLst>
          </p:cNvPr>
          <p:cNvSpPr txBox="1"/>
          <p:nvPr/>
        </p:nvSpPr>
        <p:spPr>
          <a:xfrm>
            <a:off x="5414962" y="2409825"/>
            <a:ext cx="151447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>
                <a:solidFill>
                  <a:schemeClr val="bg1"/>
                </a:solidFill>
              </a:rPr>
              <a:t>SERVER: definizione della funzione</a:t>
            </a:r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88704C06-8084-4825-A644-DB66BEB30B72}"/>
              </a:ext>
            </a:extLst>
          </p:cNvPr>
          <p:cNvSpPr txBox="1"/>
          <p:nvPr/>
        </p:nvSpPr>
        <p:spPr>
          <a:xfrm>
            <a:off x="5414962" y="4448175"/>
            <a:ext cx="151447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>
                <a:solidFill>
                  <a:schemeClr val="bg1"/>
                </a:solidFill>
              </a:rPr>
              <a:t>CLIENT: chiamata della funzione</a:t>
            </a:r>
          </a:p>
        </p:txBody>
      </p:sp>
      <p:sp>
        <p:nvSpPr>
          <p:cNvPr id="13" name="Ovale 12">
            <a:extLst>
              <a:ext uri="{FF2B5EF4-FFF2-40B4-BE49-F238E27FC236}">
                <a16:creationId xmlns:a16="http://schemas.microsoft.com/office/drawing/2014/main" id="{B2C0BF1A-5027-4C11-B43D-664DAF5BDC46}"/>
              </a:ext>
            </a:extLst>
          </p:cNvPr>
          <p:cNvSpPr/>
          <p:nvPr/>
        </p:nvSpPr>
        <p:spPr>
          <a:xfrm>
            <a:off x="3038475" y="5313045"/>
            <a:ext cx="333375" cy="32575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4" name="Ovale 13">
            <a:extLst>
              <a:ext uri="{FF2B5EF4-FFF2-40B4-BE49-F238E27FC236}">
                <a16:creationId xmlns:a16="http://schemas.microsoft.com/office/drawing/2014/main" id="{98CE2B11-E82D-4D6B-AAB4-C09F01D71E99}"/>
              </a:ext>
            </a:extLst>
          </p:cNvPr>
          <p:cNvSpPr/>
          <p:nvPr/>
        </p:nvSpPr>
        <p:spPr>
          <a:xfrm>
            <a:off x="3438525" y="5303520"/>
            <a:ext cx="333375" cy="32575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5" name="CasellaDiTesto 14">
            <a:extLst>
              <a:ext uri="{FF2B5EF4-FFF2-40B4-BE49-F238E27FC236}">
                <a16:creationId xmlns:a16="http://schemas.microsoft.com/office/drawing/2014/main" id="{D1F59EAB-DE78-4ACD-BD1B-173BA8BE7B19}"/>
              </a:ext>
            </a:extLst>
          </p:cNvPr>
          <p:cNvSpPr txBox="1"/>
          <p:nvPr/>
        </p:nvSpPr>
        <p:spPr>
          <a:xfrm>
            <a:off x="2771775" y="6145530"/>
            <a:ext cx="17335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rgbClr val="FF0000"/>
                </a:solidFill>
              </a:rPr>
              <a:t>Parametri attuali</a:t>
            </a:r>
          </a:p>
        </p:txBody>
      </p:sp>
    </p:spTree>
    <p:extLst>
      <p:ext uri="{BB962C8B-B14F-4D97-AF65-F5344CB8AC3E}">
        <p14:creationId xmlns:p14="http://schemas.microsoft.com/office/powerpoint/2010/main" val="21481886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/>
      <p:bldP spid="13" grpId="0" animBg="1"/>
      <p:bldP spid="14" grpId="0" animBg="1"/>
      <p:bldP spid="1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89668C1-155B-4219-BE5D-AE51FAEF3E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Comunicazione client server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42A3EA3-F4EB-452D-A49D-F120A07BE3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L’associazione tra i parametri attuali e i parametri formali viene fatta al momento della chiamata, in modo </a:t>
            </a:r>
            <a:r>
              <a:rPr lang="it-IT" b="1" dirty="0"/>
              <a:t>dinamico</a:t>
            </a:r>
            <a:r>
              <a:rPr lang="it-IT" dirty="0"/>
              <a:t>.</a:t>
            </a:r>
          </a:p>
          <a:p>
            <a:endParaRPr lang="it-IT" dirty="0"/>
          </a:p>
          <a:p>
            <a:r>
              <a:rPr lang="it-IT" dirty="0"/>
              <a:t>Tale legame</a:t>
            </a:r>
          </a:p>
          <a:p>
            <a:pPr lvl="1"/>
            <a:r>
              <a:rPr lang="it-IT" dirty="0"/>
              <a:t>Vale solo per l’invocazione corrente</a:t>
            </a:r>
          </a:p>
          <a:p>
            <a:pPr lvl="1"/>
            <a:r>
              <a:rPr lang="it-IT" dirty="0"/>
              <a:t>Vale solo per la durata dell’esecuzione della funzione</a:t>
            </a:r>
          </a:p>
        </p:txBody>
      </p:sp>
    </p:spTree>
    <p:extLst>
      <p:ext uri="{BB962C8B-B14F-4D97-AF65-F5344CB8AC3E}">
        <p14:creationId xmlns:p14="http://schemas.microsoft.com/office/powerpoint/2010/main" val="221263377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CB27295-961A-479E-B75D-7B204701A2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Esempio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3D74D16-8782-4EFB-BD05-6C9533232C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lnSpc>
                <a:spcPts val="1440"/>
              </a:lnSpc>
              <a:spcBef>
                <a:spcPts val="0"/>
              </a:spcBef>
              <a:buNone/>
            </a:pPr>
            <a:r>
              <a:rPr lang="it-IT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it-IT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max (</a:t>
            </a:r>
            <a:r>
              <a:rPr lang="it-IT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it-IT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x, </a:t>
            </a:r>
            <a:r>
              <a:rPr lang="it-IT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it-IT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y){ </a:t>
            </a:r>
          </a:p>
          <a:p>
            <a:pPr marL="0" indent="0">
              <a:lnSpc>
                <a:spcPts val="1440"/>
              </a:lnSpc>
              <a:spcBef>
                <a:spcPts val="0"/>
              </a:spcBef>
              <a:buNone/>
            </a:pPr>
            <a:r>
              <a:rPr lang="it-IT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it-IT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it-IT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(x&gt;y)</a:t>
            </a:r>
          </a:p>
          <a:p>
            <a:pPr marL="0" indent="0">
              <a:lnSpc>
                <a:spcPts val="1440"/>
              </a:lnSpc>
              <a:spcBef>
                <a:spcPts val="0"/>
              </a:spcBef>
              <a:buNone/>
            </a:pPr>
            <a:r>
              <a:rPr lang="it-IT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it-IT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it-IT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x;</a:t>
            </a:r>
          </a:p>
          <a:p>
            <a:pPr marL="0" indent="0">
              <a:lnSpc>
                <a:spcPts val="1440"/>
              </a:lnSpc>
              <a:spcBef>
                <a:spcPts val="0"/>
              </a:spcBef>
              <a:buNone/>
            </a:pPr>
            <a:r>
              <a:rPr lang="it-IT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	else </a:t>
            </a:r>
          </a:p>
          <a:p>
            <a:pPr marL="0" indent="0">
              <a:lnSpc>
                <a:spcPts val="1440"/>
              </a:lnSpc>
              <a:spcBef>
                <a:spcPts val="0"/>
              </a:spcBef>
              <a:buNone/>
            </a:pPr>
            <a:r>
              <a:rPr lang="it-IT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it-IT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it-IT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y;</a:t>
            </a:r>
          </a:p>
          <a:p>
            <a:pPr marL="0" indent="0">
              <a:lnSpc>
                <a:spcPts val="1440"/>
              </a:lnSpc>
              <a:spcBef>
                <a:spcPts val="0"/>
              </a:spcBef>
              <a:buNone/>
            </a:pPr>
            <a:r>
              <a:rPr lang="it-IT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	}</a:t>
            </a:r>
          </a:p>
          <a:p>
            <a:pPr marL="0" indent="0">
              <a:lnSpc>
                <a:spcPts val="1440"/>
              </a:lnSpc>
              <a:buNone/>
            </a:pPr>
            <a:endParaRPr lang="it-IT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ts val="1440"/>
              </a:lnSpc>
              <a:buNone/>
            </a:pPr>
            <a:endParaRPr lang="it-IT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ts val="1440"/>
              </a:lnSpc>
              <a:buNone/>
            </a:pPr>
            <a:endParaRPr lang="it-IT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ts val="1440"/>
              </a:lnSpc>
              <a:buNone/>
            </a:pPr>
            <a:r>
              <a:rPr lang="it-IT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it-IT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(){</a:t>
            </a:r>
          </a:p>
          <a:p>
            <a:pPr marL="0" indent="0">
              <a:lnSpc>
                <a:spcPts val="1440"/>
              </a:lnSpc>
              <a:buNone/>
            </a:pPr>
            <a:r>
              <a:rPr lang="it-IT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it-IT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it-IT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z = 8;</a:t>
            </a:r>
          </a:p>
          <a:p>
            <a:pPr marL="0" indent="0">
              <a:lnSpc>
                <a:spcPts val="1440"/>
              </a:lnSpc>
              <a:buNone/>
            </a:pPr>
            <a:r>
              <a:rPr lang="it-IT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it-IT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it-IT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m;</a:t>
            </a:r>
          </a:p>
          <a:p>
            <a:pPr marL="0" indent="0">
              <a:lnSpc>
                <a:spcPts val="1440"/>
              </a:lnSpc>
              <a:buNone/>
            </a:pPr>
            <a:r>
              <a:rPr lang="it-IT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	m1 = max(z, 4);</a:t>
            </a:r>
          </a:p>
          <a:p>
            <a:pPr marL="0" indent="0">
              <a:lnSpc>
                <a:spcPts val="1440"/>
              </a:lnSpc>
              <a:buNone/>
            </a:pPr>
            <a:r>
              <a:rPr lang="it-IT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	m1 = max(z, 4);</a:t>
            </a:r>
          </a:p>
          <a:p>
            <a:pPr marL="0" indent="0">
              <a:lnSpc>
                <a:spcPts val="1440"/>
              </a:lnSpc>
              <a:buNone/>
            </a:pPr>
            <a:r>
              <a:rPr lang="it-IT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4" name="Rettangolo 3">
            <a:extLst>
              <a:ext uri="{FF2B5EF4-FFF2-40B4-BE49-F238E27FC236}">
                <a16:creationId xmlns:a16="http://schemas.microsoft.com/office/drawing/2014/main" id="{35DEB7BE-3DD1-42C9-AD93-180ACA089BFD}"/>
              </a:ext>
            </a:extLst>
          </p:cNvPr>
          <p:cNvSpPr/>
          <p:nvPr/>
        </p:nvSpPr>
        <p:spPr>
          <a:xfrm>
            <a:off x="1143000" y="2014195"/>
            <a:ext cx="3381375" cy="1898676"/>
          </a:xfrm>
          <a:prstGeom prst="rect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Rettangolo 4">
            <a:extLst>
              <a:ext uri="{FF2B5EF4-FFF2-40B4-BE49-F238E27FC236}">
                <a16:creationId xmlns:a16="http://schemas.microsoft.com/office/drawing/2014/main" id="{08C67ABF-7819-4437-9E51-08DDF369A84D}"/>
              </a:ext>
            </a:extLst>
          </p:cNvPr>
          <p:cNvSpPr/>
          <p:nvPr/>
        </p:nvSpPr>
        <p:spPr>
          <a:xfrm>
            <a:off x="1143000" y="4136365"/>
            <a:ext cx="3381375" cy="1898676"/>
          </a:xfrm>
          <a:prstGeom prst="rect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88704C06-8084-4825-A644-DB66BEB30B72}"/>
              </a:ext>
            </a:extLst>
          </p:cNvPr>
          <p:cNvSpPr txBox="1"/>
          <p:nvPr/>
        </p:nvSpPr>
        <p:spPr>
          <a:xfrm>
            <a:off x="5414962" y="4136365"/>
            <a:ext cx="1514475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>
                <a:solidFill>
                  <a:schemeClr val="bg1"/>
                </a:solidFill>
              </a:rPr>
              <a:t>All’atto di questa chiamata di effettua un legame tra: </a:t>
            </a:r>
          </a:p>
          <a:p>
            <a:r>
              <a:rPr lang="it-IT" sz="1600" dirty="0">
                <a:solidFill>
                  <a:schemeClr val="bg1"/>
                </a:solidFill>
              </a:rPr>
              <a:t>x e z</a:t>
            </a:r>
          </a:p>
          <a:p>
            <a:r>
              <a:rPr lang="it-IT" sz="1600" dirty="0">
                <a:solidFill>
                  <a:schemeClr val="bg1"/>
                </a:solidFill>
              </a:rPr>
              <a:t>y e 4</a:t>
            </a:r>
          </a:p>
        </p:txBody>
      </p:sp>
      <p:sp>
        <p:nvSpPr>
          <p:cNvPr id="9" name="Ovale 8">
            <a:extLst>
              <a:ext uri="{FF2B5EF4-FFF2-40B4-BE49-F238E27FC236}">
                <a16:creationId xmlns:a16="http://schemas.microsoft.com/office/drawing/2014/main" id="{2292113E-E677-4A80-B22B-F66032E313F1}"/>
              </a:ext>
            </a:extLst>
          </p:cNvPr>
          <p:cNvSpPr/>
          <p:nvPr/>
        </p:nvSpPr>
        <p:spPr>
          <a:xfrm>
            <a:off x="1797450" y="5288594"/>
            <a:ext cx="2238375" cy="333375"/>
          </a:xfrm>
          <a:prstGeom prst="ellipse">
            <a:avLst/>
          </a:prstGeom>
          <a:noFill/>
          <a:ln w="254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6" name="Connettore 2 15">
            <a:extLst>
              <a:ext uri="{FF2B5EF4-FFF2-40B4-BE49-F238E27FC236}">
                <a16:creationId xmlns:a16="http://schemas.microsoft.com/office/drawing/2014/main" id="{DB2B6C68-77E9-4F6A-81A1-2021FC020B06}"/>
              </a:ext>
            </a:extLst>
          </p:cNvPr>
          <p:cNvCxnSpPr>
            <a:stCxn id="9" idx="6"/>
          </p:cNvCxnSpPr>
          <p:nvPr/>
        </p:nvCxnSpPr>
        <p:spPr>
          <a:xfrm>
            <a:off x="4035825" y="5455282"/>
            <a:ext cx="1476375" cy="4762"/>
          </a:xfrm>
          <a:prstGeom prst="straightConnector1">
            <a:avLst/>
          </a:prstGeom>
          <a:ln w="25400">
            <a:solidFill>
              <a:schemeClr val="bg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0783967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92248A4-23E3-446D-B7A9-7604D59BDB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Programmi C con funzioni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97A9FD0-7B4F-49FA-A641-34E001718E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Ogni funzione viene realizzata mediante la </a:t>
            </a:r>
            <a:r>
              <a:rPr lang="it-IT" b="1" dirty="0"/>
              <a:t>definizione</a:t>
            </a:r>
            <a:r>
              <a:rPr lang="it-IT" dirty="0"/>
              <a:t> di una unità di programma distinta dal programma principale (</a:t>
            </a:r>
            <a:r>
              <a:rPr lang="it-IT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it-IT" dirty="0"/>
              <a:t>)</a:t>
            </a:r>
          </a:p>
          <a:p>
            <a:r>
              <a:rPr lang="it-IT" dirty="0"/>
              <a:t>Generalizziamo la struttura di un programma C:</a:t>
            </a:r>
          </a:p>
          <a:p>
            <a:pPr lvl="1"/>
            <a:r>
              <a:rPr lang="it-IT" dirty="0"/>
              <a:t>Il programma è una </a:t>
            </a:r>
            <a:r>
              <a:rPr lang="it-IT" b="1" dirty="0"/>
              <a:t>collezione</a:t>
            </a:r>
            <a:r>
              <a:rPr lang="it-IT" dirty="0"/>
              <a:t> di </a:t>
            </a:r>
            <a:r>
              <a:rPr lang="it-IT" b="1" dirty="0"/>
              <a:t>unità di programma</a:t>
            </a:r>
            <a:r>
              <a:rPr lang="it-IT" dirty="0"/>
              <a:t>, tra le quali compare sempre l’unità </a:t>
            </a:r>
            <a:r>
              <a:rPr lang="it-IT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it-IT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it-IT" dirty="0"/>
              <a:t>.</a:t>
            </a:r>
          </a:p>
          <a:p>
            <a:r>
              <a:rPr lang="it-IT" dirty="0"/>
              <a:t>Prima di utilizzare un identificatore è necessario che sia già stato definito.</a:t>
            </a:r>
          </a:p>
          <a:p>
            <a:r>
              <a:rPr lang="it-IT" dirty="0"/>
              <a:t>All’interno del file sorgente vengono specificate prima le definizioni delle funzioni ed infine viene esplicitato il </a:t>
            </a:r>
            <a:r>
              <a:rPr lang="it-IT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it-IT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it-IT" dirty="0"/>
              <a:t>.</a:t>
            </a:r>
          </a:p>
          <a:p>
            <a:r>
              <a:rPr lang="it-IT" dirty="0"/>
              <a:t>Anche il </a:t>
            </a:r>
            <a:r>
              <a:rPr lang="it-IT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it-IT" dirty="0">
                <a:latin typeface="Courier New" panose="02070309020205020404" pitchFamily="49" charset="0"/>
                <a:cs typeface="Courier New" panose="02070309020205020404" pitchFamily="49" charset="0"/>
              </a:rPr>
              <a:t>() </a:t>
            </a:r>
            <a:r>
              <a:rPr lang="it-IT" dirty="0"/>
              <a:t>è una funzione: essa viene invocata per prima, quando il programma viene messo in esecuzione.</a:t>
            </a:r>
          </a:p>
        </p:txBody>
      </p:sp>
    </p:spTree>
    <p:extLst>
      <p:ext uri="{BB962C8B-B14F-4D97-AF65-F5344CB8AC3E}">
        <p14:creationId xmlns:p14="http://schemas.microsoft.com/office/powerpoint/2010/main" val="11966214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AAA3959-1ABD-4E99-8836-71DAF77810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Sottoprogrammi	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4AA56EE-A804-472D-A5BE-D5FA8E8F33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Può capitare che in programmi diversi, o nello stesso programma, si abbia la necessità di replicare più volte lo stesso blocco di istruzioni, che implementa una </a:t>
            </a:r>
            <a:r>
              <a:rPr lang="it-IT" b="1" dirty="0">
                <a:solidFill>
                  <a:srgbClr val="FF0000"/>
                </a:solidFill>
              </a:rPr>
              <a:t>specifica logica</a:t>
            </a:r>
            <a:r>
              <a:rPr lang="it-IT" dirty="0"/>
              <a:t>.</a:t>
            </a:r>
          </a:p>
          <a:p>
            <a:r>
              <a:rPr lang="it-IT" dirty="0"/>
              <a:t>Un </a:t>
            </a:r>
            <a:r>
              <a:rPr lang="it-IT" b="1" dirty="0">
                <a:solidFill>
                  <a:srgbClr val="FF0000"/>
                </a:solidFill>
              </a:rPr>
              <a:t>sottoprogramma</a:t>
            </a:r>
            <a:r>
              <a:rPr lang="it-IT" dirty="0"/>
              <a:t> permette di raggruppare blocchi di istruzioni che rappresentano una specifica logica implementativa, rendendola </a:t>
            </a:r>
            <a:r>
              <a:rPr lang="it-IT" b="1" dirty="0">
                <a:solidFill>
                  <a:srgbClr val="FF0000"/>
                </a:solidFill>
              </a:rPr>
              <a:t>parametrica</a:t>
            </a:r>
            <a:r>
              <a:rPr lang="it-IT" dirty="0"/>
              <a:t>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76153135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9E920B9-5E1E-4981-8782-F5315A9790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3A771BA-BADD-4323-AACD-058F81335B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>
                <a:latin typeface="Courier New" panose="02070309020205020404" pitchFamily="49" charset="0"/>
                <a:cs typeface="Courier New" panose="02070309020205020404" pitchFamily="49" charset="0"/>
              </a:rPr>
              <a:t>&lt;definizione funzione 1&gt;</a:t>
            </a:r>
          </a:p>
          <a:p>
            <a:pPr marL="0" indent="0">
              <a:buNone/>
            </a:pPr>
            <a:r>
              <a:rPr lang="it-IT" dirty="0">
                <a:latin typeface="Courier New" panose="02070309020205020404" pitchFamily="49" charset="0"/>
                <a:cs typeface="Courier New" panose="02070309020205020404" pitchFamily="49" charset="0"/>
              </a:rPr>
              <a:t>&lt;definizione funzione 2&gt;</a:t>
            </a:r>
          </a:p>
          <a:p>
            <a:pPr marL="0" indent="0">
              <a:buNone/>
            </a:pPr>
            <a:r>
              <a:rPr lang="it-IT" dirty="0">
                <a:latin typeface="Courier New" panose="02070309020205020404" pitchFamily="49" charset="0"/>
                <a:cs typeface="Courier New" panose="02070309020205020404" pitchFamily="49" charset="0"/>
              </a:rPr>
              <a:t>…</a:t>
            </a:r>
          </a:p>
          <a:p>
            <a:pPr marL="0" indent="0">
              <a:buNone/>
            </a:pPr>
            <a:r>
              <a:rPr lang="it-IT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it-IT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0" indent="0">
              <a:buNone/>
            </a:pPr>
            <a:r>
              <a:rPr lang="it-IT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buNone/>
            </a:pPr>
            <a:r>
              <a:rPr lang="it-IT" dirty="0">
                <a:latin typeface="Courier New" panose="02070309020205020404" pitchFamily="49" charset="0"/>
                <a:cs typeface="Courier New" panose="02070309020205020404" pitchFamily="49" charset="0"/>
              </a:rPr>
              <a:t>…</a:t>
            </a:r>
          </a:p>
          <a:p>
            <a:pPr marL="0" indent="0">
              <a:buNone/>
            </a:pPr>
            <a:r>
              <a:rPr lang="it-IT" dirty="0">
                <a:latin typeface="Courier New" panose="02070309020205020404" pitchFamily="49" charset="0"/>
                <a:cs typeface="Courier New" panose="02070309020205020404" pitchFamily="49" charset="0"/>
              </a:rPr>
              <a:t>&lt;chiamata di funzione 1&gt;</a:t>
            </a:r>
          </a:p>
          <a:p>
            <a:pPr marL="0" indent="0">
              <a:buNone/>
            </a:pPr>
            <a:r>
              <a:rPr lang="it-IT" dirty="0">
                <a:latin typeface="Courier New" panose="02070309020205020404" pitchFamily="49" charset="0"/>
                <a:cs typeface="Courier New" panose="02070309020205020404" pitchFamily="49" charset="0"/>
              </a:rPr>
              <a:t>&lt;chiamata di funzione 2&gt;</a:t>
            </a:r>
          </a:p>
          <a:p>
            <a:pPr marL="0" indent="0">
              <a:buNone/>
            </a:pPr>
            <a:r>
              <a:rPr lang="it-IT" dirty="0">
                <a:latin typeface="Courier New" panose="02070309020205020404" pitchFamily="49" charset="0"/>
                <a:cs typeface="Courier New" panose="02070309020205020404" pitchFamily="49" charset="0"/>
              </a:rPr>
              <a:t>…</a:t>
            </a:r>
          </a:p>
          <a:p>
            <a:pPr marL="0" indent="0">
              <a:buNone/>
            </a:pPr>
            <a:r>
              <a:rPr lang="it-IT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79476396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3BEBDBC-580D-4BE0-939B-1DE6F434C4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Definizione di funzione in C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198D619-1120-445E-BDE2-0D3986ED19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it-IT" dirty="0">
                <a:latin typeface="Courier New" panose="02070309020205020404" pitchFamily="49" charset="0"/>
                <a:cs typeface="Courier New" panose="02070309020205020404" pitchFamily="49" charset="0"/>
              </a:rPr>
              <a:t>&lt;definizione-di-funzione&gt;::=</a:t>
            </a:r>
          </a:p>
          <a:p>
            <a:pPr marL="0" indent="0">
              <a:buNone/>
            </a:pPr>
            <a:r>
              <a:rPr lang="it-IT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it-IT" dirty="0" err="1">
                <a:latin typeface="Courier New" panose="02070309020205020404" pitchFamily="49" charset="0"/>
                <a:cs typeface="Courier New" panose="02070309020205020404" pitchFamily="49" charset="0"/>
              </a:rPr>
              <a:t>tipoValore</a:t>
            </a:r>
            <a:r>
              <a:rPr lang="it-IT" dirty="0">
                <a:latin typeface="Courier New" panose="02070309020205020404" pitchFamily="49" charset="0"/>
                <a:cs typeface="Courier New" panose="02070309020205020404" pitchFamily="49" charset="0"/>
              </a:rPr>
              <a:t>&gt; &lt;nome&gt;(&lt;parametri-formali&gt;)</a:t>
            </a:r>
          </a:p>
          <a:p>
            <a:pPr marL="0" indent="0">
              <a:buNone/>
            </a:pPr>
            <a:r>
              <a:rPr lang="it-IT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buNone/>
            </a:pPr>
            <a:r>
              <a:rPr lang="it-IT" dirty="0">
                <a:latin typeface="Courier New" panose="02070309020205020404" pitchFamily="49" charset="0"/>
                <a:cs typeface="Courier New" panose="02070309020205020404" pitchFamily="49" charset="0"/>
              </a:rPr>
              <a:t>	&lt;corpo&gt;;</a:t>
            </a:r>
          </a:p>
          <a:p>
            <a:pPr marL="0" indent="0">
              <a:buNone/>
            </a:pPr>
            <a:r>
              <a:rPr lang="it-IT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/>
              <a:t>Dove:</a:t>
            </a:r>
          </a:p>
          <a:p>
            <a:pPr marL="0" indent="0">
              <a:buNone/>
            </a:pPr>
            <a:r>
              <a:rPr lang="it-IT" dirty="0">
                <a:latin typeface="Courier New" panose="02070309020205020404" pitchFamily="49" charset="0"/>
                <a:cs typeface="Courier New" panose="02070309020205020404" pitchFamily="49" charset="0"/>
              </a:rPr>
              <a:t>&lt;parametri-formali&gt;</a:t>
            </a:r>
          </a:p>
          <a:p>
            <a:pPr marL="0" indent="0">
              <a:buNone/>
            </a:pPr>
            <a:r>
              <a:rPr lang="it-IT" dirty="0"/>
              <a:t>	lista (eventualmente vuota) di variabili, visibili dentro il corpo della funzione.</a:t>
            </a:r>
          </a:p>
          <a:p>
            <a:pPr marL="0" indent="0">
              <a:buNone/>
            </a:pPr>
            <a:r>
              <a:rPr lang="it-IT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it-IT" dirty="0" err="1">
                <a:latin typeface="Courier New" panose="02070309020205020404" pitchFamily="49" charset="0"/>
                <a:cs typeface="Courier New" panose="02070309020205020404" pitchFamily="49" charset="0"/>
              </a:rPr>
              <a:t>tipoValore</a:t>
            </a:r>
            <a:r>
              <a:rPr lang="it-IT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marL="0" indent="0">
              <a:buNone/>
            </a:pPr>
            <a:r>
              <a:rPr lang="it-IT" dirty="0"/>
              <a:t>	deve coincidere con il tipo del valore risultato della funzione: può essere di tipo semplice (</a:t>
            </a:r>
            <a:r>
              <a:rPr lang="it-IT" dirty="0" err="1"/>
              <a:t>int</a:t>
            </a:r>
            <a:r>
              <a:rPr lang="it-IT" dirty="0"/>
              <a:t>, </a:t>
            </a:r>
            <a:r>
              <a:rPr lang="it-IT" dirty="0" err="1"/>
              <a:t>char</a:t>
            </a:r>
            <a:r>
              <a:rPr lang="it-IT" dirty="0"/>
              <a:t>, float o double), di tipo </a:t>
            </a:r>
            <a:r>
              <a:rPr lang="it-IT" dirty="0" err="1"/>
              <a:t>struct</a:t>
            </a:r>
            <a:r>
              <a:rPr lang="it-IT" dirty="0"/>
              <a:t>, oppure di tipo puntatore.</a:t>
            </a:r>
          </a:p>
        </p:txBody>
      </p:sp>
    </p:spTree>
    <p:extLst>
      <p:ext uri="{BB962C8B-B14F-4D97-AF65-F5344CB8AC3E}">
        <p14:creationId xmlns:p14="http://schemas.microsoft.com/office/powerpoint/2010/main" val="267383221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642468A-1161-4D18-85F4-55D549E8AB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6BF34E1-08D2-4895-A3F9-ADC4FEABE1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Nella parte </a:t>
            </a:r>
            <a:r>
              <a:rPr lang="it-IT" dirty="0">
                <a:latin typeface="Courier New" panose="02070309020205020404" pitchFamily="49" charset="0"/>
                <a:cs typeface="Courier New" panose="02070309020205020404" pitchFamily="49" charset="0"/>
              </a:rPr>
              <a:t>&lt;corpo&gt; </a:t>
            </a:r>
            <a:r>
              <a:rPr lang="it-IT" dirty="0"/>
              <a:t>possono essere presenti definizione e/o dichiarazioni locali (</a:t>
            </a:r>
            <a:r>
              <a:rPr lang="it-IT" b="1" dirty="0"/>
              <a:t>parte dichiarazioni</a:t>
            </a:r>
            <a:r>
              <a:rPr lang="it-IT" dirty="0"/>
              <a:t>) ed un insieme di istruzioni (</a:t>
            </a:r>
            <a:r>
              <a:rPr lang="it-IT" b="1" dirty="0"/>
              <a:t>parte istruzioni</a:t>
            </a:r>
            <a:r>
              <a:rPr lang="it-IT" dirty="0"/>
              <a:t>):</a:t>
            </a:r>
          </a:p>
          <a:p>
            <a:r>
              <a:rPr lang="it-IT" dirty="0"/>
              <a:t>I dati riferiti nel corpo possono essere costanti, variabili, oppure parametri formali.</a:t>
            </a:r>
          </a:p>
          <a:p>
            <a:r>
              <a:rPr lang="it-IT" dirty="0"/>
              <a:t>All’interno del corpo, i </a:t>
            </a:r>
            <a:r>
              <a:rPr lang="it-IT" b="1" dirty="0"/>
              <a:t>parametri formali </a:t>
            </a:r>
            <a:r>
              <a:rPr lang="it-IT" dirty="0"/>
              <a:t>vengono trattati come variabili.</a:t>
            </a:r>
          </a:p>
        </p:txBody>
      </p:sp>
    </p:spTree>
    <p:extLst>
      <p:ext uri="{BB962C8B-B14F-4D97-AF65-F5344CB8AC3E}">
        <p14:creationId xmlns:p14="http://schemas.microsoft.com/office/powerpoint/2010/main" val="93385807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A00F0DA-3042-45FF-B975-7598034543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Meccanismo di chiamata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451B1BD-6192-407F-9DDE-F69E2122C7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All’atto della chiamata, l’esecuzione del client viene sospesa e il controllo passa al server</a:t>
            </a:r>
          </a:p>
          <a:p>
            <a:r>
              <a:rPr lang="it-IT" dirty="0"/>
              <a:t>Il server vive solo per il tempo necessario a svolgere il servizio</a:t>
            </a:r>
          </a:p>
          <a:p>
            <a:r>
              <a:rPr lang="it-IT" dirty="0"/>
              <a:t>Al termine il server muore e l’esecuzione torna al client.</a:t>
            </a:r>
          </a:p>
          <a:p>
            <a:r>
              <a:rPr lang="it-IT" dirty="0"/>
              <a:t>La chiamata della funzione è nella forma:</a:t>
            </a:r>
          </a:p>
          <a:p>
            <a:pPr marL="274320" lvl="1" indent="0">
              <a:buNone/>
            </a:pPr>
            <a:r>
              <a:rPr lang="it-IT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it-IT" dirty="0" err="1">
                <a:latin typeface="Courier New" panose="02070309020205020404" pitchFamily="49" charset="0"/>
                <a:cs typeface="Courier New" panose="02070309020205020404" pitchFamily="49" charset="0"/>
              </a:rPr>
              <a:t>nomefunzione</a:t>
            </a:r>
            <a:r>
              <a:rPr lang="it-IT" dirty="0">
                <a:latin typeface="Courier New" panose="02070309020205020404" pitchFamily="49" charset="0"/>
                <a:cs typeface="Courier New" panose="02070309020205020404" pitchFamily="49" charset="0"/>
              </a:rPr>
              <a:t>&gt; ( &lt;parametri-attuali&gt;)</a:t>
            </a:r>
          </a:p>
          <a:p>
            <a:pPr marL="0" indent="0">
              <a:buNone/>
            </a:pPr>
            <a:r>
              <a:rPr lang="it-IT" dirty="0">
                <a:latin typeface="Courier New" panose="02070309020205020404" pitchFamily="49" charset="0"/>
                <a:cs typeface="Courier New" panose="02070309020205020404" pitchFamily="49" charset="0"/>
              </a:rPr>
              <a:t>Dove:</a:t>
            </a:r>
          </a:p>
          <a:p>
            <a:pPr marL="0" indent="0">
              <a:buNone/>
            </a:pPr>
            <a:r>
              <a:rPr lang="it-IT" dirty="0">
                <a:latin typeface="Courier New" panose="02070309020205020404" pitchFamily="49" charset="0"/>
                <a:cs typeface="Courier New" panose="02070309020205020404" pitchFamily="49" charset="0"/>
              </a:rPr>
              <a:t>	&lt;parametri-attuali&gt; ::= [ &lt;espressione&gt;] {,&lt;espressione&gt;}</a:t>
            </a:r>
          </a:p>
        </p:txBody>
      </p:sp>
    </p:spTree>
    <p:extLst>
      <p:ext uri="{BB962C8B-B14F-4D97-AF65-F5344CB8AC3E}">
        <p14:creationId xmlns:p14="http://schemas.microsoft.com/office/powerpoint/2010/main" val="415394505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CB27295-961A-479E-B75D-7B204701A2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Esempio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3D74D16-8782-4EFB-BD05-6C9533232C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it-IT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it-IT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max (</a:t>
            </a:r>
            <a:r>
              <a:rPr lang="it-IT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it-IT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x, </a:t>
            </a:r>
            <a:r>
              <a:rPr lang="it-IT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it-IT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y){ </a:t>
            </a:r>
          </a:p>
          <a:p>
            <a:pPr marL="0" indent="0">
              <a:spcBef>
                <a:spcPts val="0"/>
              </a:spcBef>
              <a:buNone/>
            </a:pPr>
            <a:r>
              <a:rPr lang="it-IT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it-IT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it-IT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(x&gt;y)</a:t>
            </a:r>
          </a:p>
          <a:p>
            <a:pPr marL="0" indent="0">
              <a:spcBef>
                <a:spcPts val="0"/>
              </a:spcBef>
              <a:buNone/>
            </a:pPr>
            <a:r>
              <a:rPr lang="it-IT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it-IT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it-IT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x;</a:t>
            </a:r>
          </a:p>
          <a:p>
            <a:pPr marL="0" indent="0">
              <a:spcBef>
                <a:spcPts val="0"/>
              </a:spcBef>
              <a:buNone/>
            </a:pPr>
            <a:r>
              <a:rPr lang="it-IT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	else </a:t>
            </a:r>
          </a:p>
          <a:p>
            <a:pPr marL="0" indent="0">
              <a:spcBef>
                <a:spcPts val="0"/>
              </a:spcBef>
              <a:buNone/>
            </a:pPr>
            <a:r>
              <a:rPr lang="it-IT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it-IT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it-IT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y;</a:t>
            </a:r>
          </a:p>
          <a:p>
            <a:pPr marL="0" indent="0">
              <a:spcBef>
                <a:spcPts val="0"/>
              </a:spcBef>
              <a:buNone/>
            </a:pPr>
            <a:r>
              <a:rPr lang="it-IT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	}</a:t>
            </a:r>
          </a:p>
          <a:p>
            <a:pPr marL="0" indent="0">
              <a:spcBef>
                <a:spcPts val="0"/>
              </a:spcBef>
              <a:buNone/>
            </a:pPr>
            <a:endParaRPr lang="it-IT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it-IT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it-IT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it-IT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it-IT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(){</a:t>
            </a:r>
          </a:p>
          <a:p>
            <a:pPr marL="0" indent="0">
              <a:spcBef>
                <a:spcPts val="0"/>
              </a:spcBef>
              <a:buNone/>
            </a:pPr>
            <a:r>
              <a:rPr lang="it-IT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it-IT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it-IT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z = 8;</a:t>
            </a:r>
          </a:p>
          <a:p>
            <a:pPr marL="0" indent="0">
              <a:spcBef>
                <a:spcPts val="0"/>
              </a:spcBef>
              <a:buNone/>
            </a:pPr>
            <a:r>
              <a:rPr lang="it-IT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it-IT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it-IT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m1, m2;</a:t>
            </a:r>
          </a:p>
          <a:p>
            <a:pPr marL="0" indent="0">
              <a:spcBef>
                <a:spcPts val="0"/>
              </a:spcBef>
              <a:buNone/>
            </a:pPr>
            <a:r>
              <a:rPr lang="it-IT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	m1 = max(z, 4);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it-IT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	m2 = max(z, 10);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it-IT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4" name="Rettangolo 3">
            <a:extLst>
              <a:ext uri="{FF2B5EF4-FFF2-40B4-BE49-F238E27FC236}">
                <a16:creationId xmlns:a16="http://schemas.microsoft.com/office/drawing/2014/main" id="{35DEB7BE-3DD1-42C9-AD93-180ACA089BFD}"/>
              </a:ext>
            </a:extLst>
          </p:cNvPr>
          <p:cNvSpPr/>
          <p:nvPr/>
        </p:nvSpPr>
        <p:spPr>
          <a:xfrm>
            <a:off x="1123025" y="2103119"/>
            <a:ext cx="3381375" cy="1898676"/>
          </a:xfrm>
          <a:prstGeom prst="rect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Rettangolo 4">
            <a:extLst>
              <a:ext uri="{FF2B5EF4-FFF2-40B4-BE49-F238E27FC236}">
                <a16:creationId xmlns:a16="http://schemas.microsoft.com/office/drawing/2014/main" id="{08C67ABF-7819-4437-9E51-08DDF369A84D}"/>
              </a:ext>
            </a:extLst>
          </p:cNvPr>
          <p:cNvSpPr/>
          <p:nvPr/>
        </p:nvSpPr>
        <p:spPr>
          <a:xfrm>
            <a:off x="1143000" y="4136365"/>
            <a:ext cx="3381375" cy="1898676"/>
          </a:xfrm>
          <a:prstGeom prst="rect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88704C06-8084-4825-A644-DB66BEB30B72}"/>
              </a:ext>
            </a:extLst>
          </p:cNvPr>
          <p:cNvSpPr txBox="1"/>
          <p:nvPr/>
        </p:nvSpPr>
        <p:spPr>
          <a:xfrm>
            <a:off x="5462587" y="4431254"/>
            <a:ext cx="151447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>
                <a:solidFill>
                  <a:schemeClr val="bg1"/>
                </a:solidFill>
              </a:rPr>
              <a:t>CLIENT:</a:t>
            </a:r>
          </a:p>
          <a:p>
            <a:r>
              <a:rPr lang="it-IT" sz="1600" dirty="0">
                <a:solidFill>
                  <a:schemeClr val="bg1"/>
                </a:solidFill>
              </a:rPr>
              <a:t>Chiamata della funzione</a:t>
            </a:r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807CA002-2945-45AA-B995-5F52FBF49634}"/>
              </a:ext>
            </a:extLst>
          </p:cNvPr>
          <p:cNvSpPr txBox="1"/>
          <p:nvPr/>
        </p:nvSpPr>
        <p:spPr>
          <a:xfrm>
            <a:off x="5338762" y="2526254"/>
            <a:ext cx="151447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>
                <a:solidFill>
                  <a:schemeClr val="bg1"/>
                </a:solidFill>
              </a:rPr>
              <a:t>SERVER:</a:t>
            </a:r>
          </a:p>
          <a:p>
            <a:r>
              <a:rPr lang="it-IT" sz="1600" dirty="0">
                <a:solidFill>
                  <a:schemeClr val="bg1"/>
                </a:solidFill>
              </a:rPr>
              <a:t>Definizione della funzione</a:t>
            </a:r>
          </a:p>
        </p:txBody>
      </p:sp>
    </p:spTree>
    <p:extLst>
      <p:ext uri="{BB962C8B-B14F-4D97-AF65-F5344CB8AC3E}">
        <p14:creationId xmlns:p14="http://schemas.microsoft.com/office/powerpoint/2010/main" val="284361431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13DB2F2-1BC8-483A-ADB3-C610E690B5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Risultato di una funzione: </a:t>
            </a:r>
            <a:r>
              <a:rPr lang="it-IT" dirty="0" err="1"/>
              <a:t>return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21F3793-00C3-42F8-9ADF-EAA722CF26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L’istruzione</a:t>
            </a:r>
          </a:p>
          <a:p>
            <a:pPr lvl="1"/>
            <a:r>
              <a:rPr lang="it-IT" dirty="0" err="1"/>
              <a:t>return</a:t>
            </a:r>
            <a:r>
              <a:rPr lang="it-IT" dirty="0"/>
              <a:t> &lt;espressione&gt;</a:t>
            </a:r>
          </a:p>
          <a:p>
            <a:r>
              <a:rPr lang="it-IT" dirty="0"/>
              <a:t>Provoca la terminazione dell’attivazione della funzione (il server muore) e la restituzione del controllo al client, unitamente al valore dell’espressione che la segue.</a:t>
            </a:r>
          </a:p>
          <a:p>
            <a:r>
              <a:rPr lang="it-IT" dirty="0"/>
              <a:t>Eventualmente istruzioni successive alla </a:t>
            </a:r>
            <a:r>
              <a:rPr lang="it-IT" dirty="0" err="1"/>
              <a:t>return</a:t>
            </a:r>
            <a:r>
              <a:rPr lang="it-IT" dirty="0"/>
              <a:t> non saranno mai eseguite.</a:t>
            </a:r>
          </a:p>
          <a:p>
            <a:pPr marL="0" indent="0">
              <a:buNone/>
            </a:pPr>
            <a:r>
              <a:rPr lang="it-IT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it-IT" dirty="0">
                <a:latin typeface="Courier New" panose="02070309020205020404" pitchFamily="49" charset="0"/>
                <a:cs typeface="Courier New" panose="02070309020205020404" pitchFamily="49" charset="0"/>
              </a:rPr>
              <a:t> max (</a:t>
            </a:r>
            <a:r>
              <a:rPr lang="it-IT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it-IT" dirty="0">
                <a:latin typeface="Courier New" panose="02070309020205020404" pitchFamily="49" charset="0"/>
                <a:cs typeface="Courier New" panose="02070309020205020404" pitchFamily="49" charset="0"/>
              </a:rPr>
              <a:t> x, </a:t>
            </a:r>
            <a:r>
              <a:rPr lang="it-IT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it-IT" dirty="0">
                <a:latin typeface="Courier New" panose="02070309020205020404" pitchFamily="49" charset="0"/>
                <a:cs typeface="Courier New" panose="02070309020205020404" pitchFamily="49" charset="0"/>
              </a:rPr>
              <a:t> y) {</a:t>
            </a:r>
          </a:p>
          <a:p>
            <a:pPr marL="274320" lvl="1" indent="0">
              <a:buNone/>
            </a:pPr>
            <a:r>
              <a:rPr lang="it-IT" dirty="0" err="1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it-IT" dirty="0">
                <a:latin typeface="Courier New" panose="02070309020205020404" pitchFamily="49" charset="0"/>
                <a:cs typeface="Courier New" panose="02070309020205020404" pitchFamily="49" charset="0"/>
              </a:rPr>
              <a:t> (x&gt;y) </a:t>
            </a:r>
          </a:p>
          <a:p>
            <a:pPr marL="274320" lvl="1" indent="0">
              <a:buNone/>
            </a:pPr>
            <a:r>
              <a:rPr lang="it-IT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it-IT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it-IT" dirty="0">
                <a:latin typeface="Courier New" panose="02070309020205020404" pitchFamily="49" charset="0"/>
                <a:cs typeface="Courier New" panose="02070309020205020404" pitchFamily="49" charset="0"/>
              </a:rPr>
              <a:t> x;</a:t>
            </a:r>
          </a:p>
          <a:p>
            <a:pPr marL="274320" lvl="1" indent="0">
              <a:buNone/>
            </a:pPr>
            <a:r>
              <a:rPr lang="it-IT" dirty="0">
                <a:latin typeface="Courier New" panose="02070309020205020404" pitchFamily="49" charset="0"/>
                <a:cs typeface="Courier New" panose="02070309020205020404" pitchFamily="49" charset="0"/>
              </a:rPr>
              <a:t>else </a:t>
            </a:r>
            <a:r>
              <a:rPr lang="it-IT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it-IT" dirty="0">
                <a:latin typeface="Courier New" panose="02070309020205020404" pitchFamily="49" charset="0"/>
                <a:cs typeface="Courier New" panose="02070309020205020404" pitchFamily="49" charset="0"/>
              </a:rPr>
              <a:t> y;</a:t>
            </a:r>
          </a:p>
          <a:p>
            <a:pPr marL="274320" lvl="1" indent="0">
              <a:buNone/>
            </a:pPr>
            <a:r>
              <a:rPr lang="it-IT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it-IT" dirty="0">
                <a:latin typeface="Courier New" panose="02070309020205020404" pitchFamily="49" charset="0"/>
                <a:cs typeface="Courier New" panose="02070309020205020404" pitchFamily="49" charset="0"/>
              </a:rPr>
              <a:t>(«ciao!»); /*mai eseguita ! */</a:t>
            </a:r>
          </a:p>
          <a:p>
            <a:pPr marL="274320" lvl="1" indent="0">
              <a:buNone/>
            </a:pPr>
            <a:r>
              <a:rPr lang="it-IT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428209138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CB27295-961A-479E-B75D-7B204701A2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Esempio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3D74D16-8782-4EFB-BD05-6C9533232C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it-IT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it-IT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max (</a:t>
            </a:r>
            <a:r>
              <a:rPr lang="it-IT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it-IT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x, </a:t>
            </a:r>
            <a:r>
              <a:rPr lang="it-IT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it-IT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y){ </a:t>
            </a:r>
          </a:p>
          <a:p>
            <a:pPr marL="0" indent="0">
              <a:buNone/>
            </a:pPr>
            <a:r>
              <a:rPr lang="it-IT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it-IT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it-IT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(x&gt;y)</a:t>
            </a:r>
          </a:p>
          <a:p>
            <a:pPr marL="0" indent="0">
              <a:buNone/>
            </a:pPr>
            <a:r>
              <a:rPr lang="it-IT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it-IT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it-IT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x;</a:t>
            </a:r>
          </a:p>
          <a:p>
            <a:pPr marL="0" indent="0">
              <a:buNone/>
            </a:pPr>
            <a:r>
              <a:rPr lang="it-IT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else </a:t>
            </a:r>
          </a:p>
          <a:p>
            <a:pPr marL="0" indent="0">
              <a:buNone/>
            </a:pPr>
            <a:r>
              <a:rPr lang="it-IT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it-IT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it-IT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y;</a:t>
            </a:r>
          </a:p>
          <a:p>
            <a:pPr marL="0" indent="0">
              <a:buNone/>
            </a:pPr>
            <a:r>
              <a:rPr lang="it-IT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}</a:t>
            </a:r>
          </a:p>
          <a:p>
            <a:pPr marL="0" indent="0">
              <a:buNone/>
            </a:pPr>
            <a:endParaRPr lang="it-IT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it-IT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it-IT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(){</a:t>
            </a:r>
          </a:p>
          <a:p>
            <a:pPr marL="0" indent="0">
              <a:buNone/>
            </a:pPr>
            <a:r>
              <a:rPr lang="it-IT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it-IT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it-IT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z = 8;</a:t>
            </a:r>
          </a:p>
          <a:p>
            <a:pPr marL="0" indent="0">
              <a:buNone/>
            </a:pPr>
            <a:r>
              <a:rPr lang="it-IT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it-IT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it-IT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m1, m2;</a:t>
            </a:r>
          </a:p>
          <a:p>
            <a:pPr marL="0" indent="0">
              <a:buNone/>
            </a:pPr>
            <a:r>
              <a:rPr lang="it-IT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m1 = max(z, 4);</a:t>
            </a:r>
          </a:p>
          <a:p>
            <a:pPr marL="0" indent="0">
              <a:buNone/>
            </a:pPr>
            <a:r>
              <a:rPr lang="it-IT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m2 = max(z, 10);</a:t>
            </a:r>
          </a:p>
          <a:p>
            <a:pPr marL="0" indent="0">
              <a:buNone/>
            </a:pPr>
            <a:r>
              <a:rPr lang="it-IT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4" name="Rettangolo 3">
            <a:extLst>
              <a:ext uri="{FF2B5EF4-FFF2-40B4-BE49-F238E27FC236}">
                <a16:creationId xmlns:a16="http://schemas.microsoft.com/office/drawing/2014/main" id="{35DEB7BE-3DD1-42C9-AD93-180ACA089BFD}"/>
              </a:ext>
            </a:extLst>
          </p:cNvPr>
          <p:cNvSpPr/>
          <p:nvPr/>
        </p:nvSpPr>
        <p:spPr>
          <a:xfrm>
            <a:off x="1143000" y="2014195"/>
            <a:ext cx="3381375" cy="1898676"/>
          </a:xfrm>
          <a:prstGeom prst="rect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Rettangolo 4">
            <a:extLst>
              <a:ext uri="{FF2B5EF4-FFF2-40B4-BE49-F238E27FC236}">
                <a16:creationId xmlns:a16="http://schemas.microsoft.com/office/drawing/2014/main" id="{08C67ABF-7819-4437-9E51-08DDF369A84D}"/>
              </a:ext>
            </a:extLst>
          </p:cNvPr>
          <p:cNvSpPr/>
          <p:nvPr/>
        </p:nvSpPr>
        <p:spPr>
          <a:xfrm>
            <a:off x="1143000" y="4136365"/>
            <a:ext cx="3381375" cy="1898676"/>
          </a:xfrm>
          <a:prstGeom prst="rect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88704C06-8084-4825-A644-DB66BEB30B72}"/>
              </a:ext>
            </a:extLst>
          </p:cNvPr>
          <p:cNvSpPr txBox="1"/>
          <p:nvPr/>
        </p:nvSpPr>
        <p:spPr>
          <a:xfrm>
            <a:off x="5462587" y="4431254"/>
            <a:ext cx="151447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>
                <a:solidFill>
                  <a:schemeClr val="bg1"/>
                </a:solidFill>
              </a:rPr>
              <a:t>CLIENT:</a:t>
            </a:r>
          </a:p>
          <a:p>
            <a:r>
              <a:rPr lang="it-IT" sz="1600" dirty="0">
                <a:solidFill>
                  <a:schemeClr val="bg1"/>
                </a:solidFill>
              </a:rPr>
              <a:t>Chiamata della funzione</a:t>
            </a:r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807CA002-2945-45AA-B995-5F52FBF49634}"/>
              </a:ext>
            </a:extLst>
          </p:cNvPr>
          <p:cNvSpPr txBox="1"/>
          <p:nvPr/>
        </p:nvSpPr>
        <p:spPr>
          <a:xfrm>
            <a:off x="5338762" y="2526254"/>
            <a:ext cx="151447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>
                <a:solidFill>
                  <a:schemeClr val="bg1"/>
                </a:solidFill>
              </a:rPr>
              <a:t>SERVER:</a:t>
            </a:r>
          </a:p>
          <a:p>
            <a:r>
              <a:rPr lang="it-IT" sz="1600" dirty="0">
                <a:solidFill>
                  <a:schemeClr val="bg1"/>
                </a:solidFill>
              </a:rPr>
              <a:t>Definizione della funzione</a:t>
            </a:r>
          </a:p>
        </p:txBody>
      </p:sp>
      <p:sp>
        <p:nvSpPr>
          <p:cNvPr id="6" name="Ovale 5">
            <a:extLst>
              <a:ext uri="{FF2B5EF4-FFF2-40B4-BE49-F238E27FC236}">
                <a16:creationId xmlns:a16="http://schemas.microsoft.com/office/drawing/2014/main" id="{D5457A2E-ABEF-48A0-9B33-B7FCBF5643F6}"/>
              </a:ext>
            </a:extLst>
          </p:cNvPr>
          <p:cNvSpPr/>
          <p:nvPr/>
        </p:nvSpPr>
        <p:spPr>
          <a:xfrm>
            <a:off x="1933575" y="5133974"/>
            <a:ext cx="428625" cy="190500"/>
          </a:xfrm>
          <a:prstGeom prst="ellipse">
            <a:avLst/>
          </a:prstGeom>
          <a:noFill/>
          <a:ln w="254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AD284512-33A5-40C2-A2DD-B674579AD6A8}"/>
              </a:ext>
            </a:extLst>
          </p:cNvPr>
          <p:cNvSpPr txBox="1"/>
          <p:nvPr/>
        </p:nvSpPr>
        <p:spPr>
          <a:xfrm>
            <a:off x="285750" y="5085703"/>
            <a:ext cx="70485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100" b="1" dirty="0"/>
              <a:t>risultato</a:t>
            </a:r>
          </a:p>
        </p:txBody>
      </p:sp>
      <p:cxnSp>
        <p:nvCxnSpPr>
          <p:cNvPr id="9" name="Connettore 2 8">
            <a:extLst>
              <a:ext uri="{FF2B5EF4-FFF2-40B4-BE49-F238E27FC236}">
                <a16:creationId xmlns:a16="http://schemas.microsoft.com/office/drawing/2014/main" id="{CC60E1AF-95E8-4A05-B42A-500D45492A3C}"/>
              </a:ext>
            </a:extLst>
          </p:cNvPr>
          <p:cNvCxnSpPr>
            <a:stCxn id="6" idx="2"/>
            <a:endCxn id="7" idx="3"/>
          </p:cNvCxnSpPr>
          <p:nvPr/>
        </p:nvCxnSpPr>
        <p:spPr>
          <a:xfrm flipH="1" flipV="1">
            <a:off x="990600" y="5216508"/>
            <a:ext cx="942975" cy="12716"/>
          </a:xfrm>
          <a:prstGeom prst="straightConnector1">
            <a:avLst/>
          </a:prstGeom>
          <a:ln w="25400">
            <a:solidFill>
              <a:schemeClr val="bg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6205001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CB3D8E1-8DDB-453F-B699-FC811EE994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Esempio completo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C5786DB-1716-4D09-9242-70256320F1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it-IT" dirty="0">
                <a:latin typeface="Courier New" panose="02070309020205020404" pitchFamily="49" charset="0"/>
                <a:cs typeface="Courier New" panose="02070309020205020404" pitchFamily="49" charset="0"/>
              </a:rPr>
              <a:t>#include &lt;</a:t>
            </a:r>
            <a:r>
              <a:rPr lang="it-IT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stdio.h</a:t>
            </a:r>
            <a:r>
              <a:rPr lang="it-IT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marL="0" indent="0">
              <a:buNone/>
            </a:pPr>
            <a:r>
              <a:rPr lang="it-IT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it-IT" dirty="0">
                <a:latin typeface="Courier New" panose="02070309020205020404" pitchFamily="49" charset="0"/>
                <a:cs typeface="Courier New" panose="02070309020205020404" pitchFamily="49" charset="0"/>
              </a:rPr>
              <a:t> max (</a:t>
            </a:r>
            <a:r>
              <a:rPr lang="it-IT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it-IT" dirty="0">
                <a:latin typeface="Courier New" panose="02070309020205020404" pitchFamily="49" charset="0"/>
                <a:cs typeface="Courier New" panose="02070309020205020404" pitchFamily="49" charset="0"/>
              </a:rPr>
              <a:t> x, </a:t>
            </a:r>
            <a:r>
              <a:rPr lang="it-IT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it-IT" dirty="0">
                <a:latin typeface="Courier New" panose="02070309020205020404" pitchFamily="49" charset="0"/>
                <a:cs typeface="Courier New" panose="02070309020205020404" pitchFamily="49" charset="0"/>
              </a:rPr>
              <a:t> y ) { </a:t>
            </a:r>
          </a:p>
          <a:p>
            <a:pPr marL="0" indent="0">
              <a:buNone/>
            </a:pPr>
            <a:r>
              <a:rPr lang="it-IT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it-IT" dirty="0" err="1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it-IT" dirty="0">
                <a:latin typeface="Courier New" panose="02070309020205020404" pitchFamily="49" charset="0"/>
                <a:cs typeface="Courier New" panose="02070309020205020404" pitchFamily="49" charset="0"/>
              </a:rPr>
              <a:t> (x&gt;y) </a:t>
            </a:r>
            <a:r>
              <a:rPr lang="it-IT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it-IT" dirty="0">
                <a:latin typeface="Courier New" panose="02070309020205020404" pitchFamily="49" charset="0"/>
                <a:cs typeface="Courier New" panose="02070309020205020404" pitchFamily="49" charset="0"/>
              </a:rPr>
              <a:t> x; </a:t>
            </a:r>
          </a:p>
          <a:p>
            <a:pPr marL="0" indent="0">
              <a:buNone/>
            </a:pPr>
            <a:r>
              <a:rPr lang="it-IT" dirty="0">
                <a:latin typeface="Courier New" panose="02070309020205020404" pitchFamily="49" charset="0"/>
                <a:cs typeface="Courier New" panose="02070309020205020404" pitchFamily="49" charset="0"/>
              </a:rPr>
              <a:t>	else </a:t>
            </a:r>
            <a:r>
              <a:rPr lang="it-IT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it-IT" dirty="0">
                <a:latin typeface="Courier New" panose="02070309020205020404" pitchFamily="49" charset="0"/>
                <a:cs typeface="Courier New" panose="02070309020205020404" pitchFamily="49" charset="0"/>
              </a:rPr>
              <a:t> y; </a:t>
            </a:r>
          </a:p>
          <a:p>
            <a:pPr marL="0" indent="0">
              <a:buNone/>
            </a:pPr>
            <a:r>
              <a:rPr lang="it-IT" dirty="0">
                <a:latin typeface="Courier New" panose="02070309020205020404" pitchFamily="49" charset="0"/>
                <a:cs typeface="Courier New" panose="02070309020205020404" pitchFamily="49" charset="0"/>
              </a:rPr>
              <a:t>} </a:t>
            </a:r>
          </a:p>
          <a:p>
            <a:pPr marL="0" indent="0">
              <a:buNone/>
            </a:pPr>
            <a:r>
              <a:rPr lang="it-IT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it-IT" dirty="0">
                <a:latin typeface="Courier New" panose="02070309020205020404" pitchFamily="49" charset="0"/>
                <a:cs typeface="Courier New" panose="02070309020205020404" pitchFamily="49" charset="0"/>
              </a:rPr>
              <a:t>() { </a:t>
            </a:r>
          </a:p>
          <a:p>
            <a:pPr marL="0" indent="0">
              <a:buNone/>
            </a:pPr>
            <a:r>
              <a:rPr lang="it-IT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it-IT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it-IT" dirty="0">
                <a:latin typeface="Courier New" panose="02070309020205020404" pitchFamily="49" charset="0"/>
                <a:cs typeface="Courier New" panose="02070309020205020404" pitchFamily="49" charset="0"/>
              </a:rPr>
              <a:t> z = 8; </a:t>
            </a:r>
          </a:p>
          <a:p>
            <a:pPr marL="0" indent="0">
              <a:buNone/>
            </a:pPr>
            <a:r>
              <a:rPr lang="it-IT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it-IT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it-IT" dirty="0">
                <a:latin typeface="Courier New" panose="02070309020205020404" pitchFamily="49" charset="0"/>
                <a:cs typeface="Courier New" panose="02070309020205020404" pitchFamily="49" charset="0"/>
              </a:rPr>
              <a:t> m; </a:t>
            </a:r>
          </a:p>
          <a:p>
            <a:pPr marL="0" indent="0">
              <a:buNone/>
            </a:pPr>
            <a:r>
              <a:rPr lang="it-IT" dirty="0">
                <a:latin typeface="Courier New" panose="02070309020205020404" pitchFamily="49" charset="0"/>
                <a:cs typeface="Courier New" panose="02070309020205020404" pitchFamily="49" charset="0"/>
              </a:rPr>
              <a:t>	m = max(z , 4); </a:t>
            </a:r>
          </a:p>
          <a:p>
            <a:pPr marL="0" indent="0">
              <a:buNone/>
            </a:pPr>
            <a:r>
              <a:rPr lang="it-IT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it-IT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it-IT" dirty="0">
                <a:latin typeface="Courier New" panose="02070309020205020404" pitchFamily="49" charset="0"/>
                <a:cs typeface="Courier New" panose="02070309020205020404" pitchFamily="49" charset="0"/>
              </a:rPr>
              <a:t>("Risultato: %d\n", m); </a:t>
            </a:r>
          </a:p>
          <a:p>
            <a:pPr marL="0" indent="0">
              <a:buNone/>
            </a:pPr>
            <a:r>
              <a:rPr lang="it-IT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409747116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B44FF2B-BC01-42CE-AC0E-8B60B44ED1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/>
              <a:t>Binding</a:t>
            </a:r>
            <a:r>
              <a:rPr lang="it-IT" dirty="0"/>
              <a:t> &amp; </a:t>
            </a:r>
            <a:r>
              <a:rPr lang="it-IT" dirty="0" err="1"/>
              <a:t>environment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2BF9EFD-C8BB-417C-9BD4-A14AA65D5A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err="1"/>
              <a:t>return</a:t>
            </a:r>
            <a:r>
              <a:rPr lang="it-IT" dirty="0"/>
              <a:t> x;            devo sapere cosa dentro il simbolo x</a:t>
            </a:r>
          </a:p>
          <a:p>
            <a:endParaRPr lang="it-IT" dirty="0"/>
          </a:p>
          <a:p>
            <a:r>
              <a:rPr lang="it-IT" dirty="0"/>
              <a:t>La conoscenza di cosa un simbolo denota viene espressa da un legame (</a:t>
            </a:r>
            <a:r>
              <a:rPr lang="it-IT" b="1" dirty="0" err="1"/>
              <a:t>binding</a:t>
            </a:r>
            <a:r>
              <a:rPr lang="it-IT" dirty="0"/>
              <a:t>) tra il simbolo ed il valore</a:t>
            </a:r>
          </a:p>
          <a:p>
            <a:r>
              <a:rPr lang="it-IT" dirty="0"/>
              <a:t>L’insieme dei </a:t>
            </a:r>
            <a:r>
              <a:rPr lang="it-IT" dirty="0" err="1"/>
              <a:t>binding</a:t>
            </a:r>
            <a:r>
              <a:rPr lang="it-IT" dirty="0"/>
              <a:t> validi in (un certo punto di) un programma si chiama </a:t>
            </a:r>
            <a:r>
              <a:rPr lang="it-IT" b="1" dirty="0" err="1"/>
              <a:t>environment</a:t>
            </a:r>
            <a:r>
              <a:rPr lang="it-IT" dirty="0"/>
              <a:t>.</a:t>
            </a:r>
          </a:p>
        </p:txBody>
      </p:sp>
      <p:sp>
        <p:nvSpPr>
          <p:cNvPr id="4" name="Freccia a destra 3">
            <a:extLst>
              <a:ext uri="{FF2B5EF4-FFF2-40B4-BE49-F238E27FC236}">
                <a16:creationId xmlns:a16="http://schemas.microsoft.com/office/drawing/2014/main" id="{89372C83-3860-473E-A642-952228E8DDDE}"/>
              </a:ext>
            </a:extLst>
          </p:cNvPr>
          <p:cNvSpPr/>
          <p:nvPr/>
        </p:nvSpPr>
        <p:spPr>
          <a:xfrm>
            <a:off x="2343150" y="2238375"/>
            <a:ext cx="571500" cy="16192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4919033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8DB3802-EDEC-4278-84FA-EDCF544F36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9E60A8E-F1FF-488D-A617-949EC352F0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it-IT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(){</a:t>
            </a:r>
          </a:p>
          <a:p>
            <a:pPr marL="0" indent="0">
              <a:buNone/>
            </a:pPr>
            <a:r>
              <a:rPr lang="it-IT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it-IT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it-IT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z = 8;</a:t>
            </a:r>
          </a:p>
          <a:p>
            <a:pPr marL="0" indent="0">
              <a:buNone/>
            </a:pPr>
            <a:r>
              <a:rPr lang="it-IT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it-IT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it-IT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m1, m2;</a:t>
            </a:r>
          </a:p>
          <a:p>
            <a:pPr marL="0" indent="0">
              <a:buNone/>
            </a:pPr>
            <a:r>
              <a:rPr lang="it-IT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	m1 = max(z, 4);</a:t>
            </a:r>
          </a:p>
          <a:p>
            <a:pPr marL="0" indent="0">
              <a:buNone/>
            </a:pPr>
            <a:r>
              <a:rPr lang="it-IT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	m2 = max(z, 10); /* </a:t>
            </a:r>
            <a:r>
              <a:rPr lang="it-IT" dirty="0"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it-IT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*/</a:t>
            </a:r>
          </a:p>
          <a:p>
            <a:pPr marL="0" indent="0">
              <a:buNone/>
            </a:pPr>
            <a:r>
              <a:rPr lang="it-IT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r>
              <a:rPr lang="it-IT" dirty="0"/>
              <a:t>Consideriamo il punto x: in questo </a:t>
            </a:r>
            <a:r>
              <a:rPr lang="it-IT" dirty="0" err="1"/>
              <a:t>environment</a:t>
            </a:r>
            <a:r>
              <a:rPr lang="it-IT" dirty="0"/>
              <a:t> il simbolo z è legato al valore 8 tramite l’inizializzazione, mentre il simbolo y è legato al valore 10. Pertanto i parametri di cui la funzione max ha bisogno per calcolare il risultato sono noti all’atto dell’invocazione della funzione.</a:t>
            </a:r>
          </a:p>
        </p:txBody>
      </p:sp>
      <p:sp>
        <p:nvSpPr>
          <p:cNvPr id="4" name="Rettangolo 3">
            <a:extLst>
              <a:ext uri="{FF2B5EF4-FFF2-40B4-BE49-F238E27FC236}">
                <a16:creationId xmlns:a16="http://schemas.microsoft.com/office/drawing/2014/main" id="{03FFD2BF-1CBC-49C8-9E41-8300A417B2AD}"/>
              </a:ext>
            </a:extLst>
          </p:cNvPr>
          <p:cNvSpPr/>
          <p:nvPr/>
        </p:nvSpPr>
        <p:spPr>
          <a:xfrm>
            <a:off x="1143000" y="2014195"/>
            <a:ext cx="4562475" cy="2395880"/>
          </a:xfrm>
          <a:prstGeom prst="rect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090839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02215C8-B312-42F6-8E07-B050CF0F47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Esempio: algoritmo </a:t>
            </a:r>
            <a:r>
              <a:rPr lang="it-IT" dirty="0" err="1"/>
              <a:t>naive</a:t>
            </a:r>
            <a:r>
              <a:rPr lang="it-IT" dirty="0"/>
              <a:t> sort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B26DA9F-9475-4061-A8E5-41F0DD1955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it-IT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#include &lt;</a:t>
            </a:r>
            <a:r>
              <a:rPr lang="it-IT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stdio.h</a:t>
            </a:r>
            <a:r>
              <a:rPr lang="it-IT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marL="0" indent="0">
              <a:spcBef>
                <a:spcPts val="0"/>
              </a:spcBef>
              <a:buNone/>
            </a:pPr>
            <a:r>
              <a:rPr lang="it-IT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#define </a:t>
            </a:r>
            <a:r>
              <a:rPr lang="it-IT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dim</a:t>
            </a:r>
            <a:r>
              <a:rPr lang="it-IT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 10 </a:t>
            </a:r>
          </a:p>
          <a:p>
            <a:pPr marL="0" indent="0">
              <a:spcBef>
                <a:spcPts val="0"/>
              </a:spcBef>
              <a:buNone/>
            </a:pPr>
            <a:r>
              <a:rPr lang="it-IT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it-IT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() { </a:t>
            </a:r>
          </a:p>
          <a:p>
            <a:pPr marL="274320" lvl="1" indent="0">
              <a:spcBef>
                <a:spcPts val="0"/>
              </a:spcBef>
              <a:buNone/>
            </a:pPr>
            <a:r>
              <a:rPr lang="it-IT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it-IT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 V[</a:t>
            </a:r>
            <a:r>
              <a:rPr lang="it-IT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dim</a:t>
            </a:r>
            <a:r>
              <a:rPr lang="it-IT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], </a:t>
            </a:r>
            <a:r>
              <a:rPr lang="it-IT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i,j</a:t>
            </a:r>
            <a:r>
              <a:rPr lang="it-IT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, max, </a:t>
            </a:r>
            <a:r>
              <a:rPr lang="it-IT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tmp</a:t>
            </a:r>
            <a:r>
              <a:rPr lang="it-IT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</a:p>
          <a:p>
            <a:pPr marL="274320" lvl="1" indent="0">
              <a:spcBef>
                <a:spcPts val="0"/>
              </a:spcBef>
              <a:buNone/>
            </a:pPr>
            <a:r>
              <a:rPr lang="it-IT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/* lettura dei dati */</a:t>
            </a:r>
          </a:p>
          <a:p>
            <a:pPr marL="274320" lvl="1" indent="0">
              <a:spcBef>
                <a:spcPts val="0"/>
              </a:spcBef>
              <a:buNone/>
            </a:pPr>
            <a:r>
              <a:rPr lang="nn-NO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for (i=0; i&lt;dim; i++)</a:t>
            </a:r>
          </a:p>
          <a:p>
            <a:pPr marL="274320" lvl="1" indent="0">
              <a:spcBef>
                <a:spcPts val="0"/>
              </a:spcBef>
              <a:buNone/>
            </a:pPr>
            <a:r>
              <a:rPr lang="it-IT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{ 	</a:t>
            </a:r>
            <a:r>
              <a:rPr lang="it-IT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it-IT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("valore n. %d: ",i);</a:t>
            </a:r>
          </a:p>
          <a:p>
            <a:pPr marL="274320" lvl="1" indent="0">
              <a:spcBef>
                <a:spcPts val="0"/>
              </a:spcBef>
              <a:buNone/>
            </a:pPr>
            <a:r>
              <a:rPr lang="it-IT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it-IT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scanf</a:t>
            </a:r>
            <a:r>
              <a:rPr lang="it-IT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("%d", &amp;V[i]);</a:t>
            </a:r>
          </a:p>
          <a:p>
            <a:pPr marL="274320" lvl="1" indent="0">
              <a:spcBef>
                <a:spcPts val="0"/>
              </a:spcBef>
              <a:buNone/>
            </a:pPr>
            <a:r>
              <a:rPr lang="it-IT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} </a:t>
            </a:r>
          </a:p>
          <a:p>
            <a:pPr marL="274320" lvl="1" indent="0">
              <a:spcBef>
                <a:spcPts val="0"/>
              </a:spcBef>
              <a:buNone/>
            </a:pPr>
            <a:r>
              <a:rPr lang="it-IT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/*ordinamento */</a:t>
            </a:r>
          </a:p>
          <a:p>
            <a:pPr marL="274320" lvl="1" indent="0">
              <a:spcBef>
                <a:spcPts val="0"/>
              </a:spcBef>
              <a:buNone/>
            </a:pPr>
            <a:r>
              <a:rPr lang="nn-NO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for(i=dim-1; i&gt;1; i--)</a:t>
            </a:r>
          </a:p>
          <a:p>
            <a:pPr marL="274320" lvl="1" indent="0">
              <a:spcBef>
                <a:spcPts val="0"/>
              </a:spcBef>
              <a:buNone/>
            </a:pPr>
            <a:r>
              <a:rPr lang="it-IT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{ 	max=i;</a:t>
            </a:r>
          </a:p>
          <a:p>
            <a:pPr marL="274320" lvl="1" indent="0">
              <a:spcBef>
                <a:spcPts val="0"/>
              </a:spcBef>
              <a:buNone/>
            </a:pPr>
            <a:r>
              <a:rPr lang="it-IT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	for( j=0; j&lt;i; </a:t>
            </a:r>
            <a:r>
              <a:rPr lang="it-IT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j++</a:t>
            </a:r>
            <a:r>
              <a:rPr lang="it-IT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274320" lvl="1" indent="0">
              <a:spcBef>
                <a:spcPts val="0"/>
              </a:spcBef>
              <a:buNone/>
            </a:pP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		if (V[j]&gt;V[max])</a:t>
            </a:r>
          </a:p>
          <a:p>
            <a:pPr marL="274320" lvl="1" indent="0">
              <a:spcBef>
                <a:spcPts val="0"/>
              </a:spcBef>
              <a:buNone/>
            </a:pPr>
            <a:r>
              <a:rPr lang="it-IT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		  max=j;</a:t>
            </a:r>
          </a:p>
          <a:p>
            <a:pPr marL="274320" lvl="1" indent="0">
              <a:spcBef>
                <a:spcPts val="0"/>
              </a:spcBef>
              <a:buNone/>
            </a:pPr>
            <a:r>
              <a:rPr lang="it-IT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it-IT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it-IT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 (max!=i) /*scambio */</a:t>
            </a:r>
          </a:p>
          <a:p>
            <a:pPr marL="274320" lvl="1" indent="0">
              <a:spcBef>
                <a:spcPts val="0"/>
              </a:spcBef>
              <a:buNone/>
            </a:pPr>
            <a:r>
              <a:rPr lang="it-IT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		{ </a:t>
            </a:r>
            <a:r>
              <a:rPr lang="it-IT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tmp</a:t>
            </a:r>
            <a:r>
              <a:rPr lang="it-IT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=V[i];</a:t>
            </a:r>
          </a:p>
          <a:p>
            <a:pPr marL="274320" lvl="1" indent="0">
              <a:spcBef>
                <a:spcPts val="0"/>
              </a:spcBef>
              <a:buNone/>
            </a:pPr>
            <a:r>
              <a:rPr lang="it-IT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		  V[i]=V[max];</a:t>
            </a:r>
          </a:p>
          <a:p>
            <a:pPr marL="274320" lvl="1" indent="0">
              <a:spcBef>
                <a:spcPts val="0"/>
              </a:spcBef>
              <a:buNone/>
            </a:pPr>
            <a:r>
              <a:rPr lang="it-IT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		  V[max]=</a:t>
            </a:r>
            <a:r>
              <a:rPr lang="it-IT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tmp</a:t>
            </a:r>
            <a:r>
              <a:rPr lang="it-IT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274320" lvl="1" indent="0">
              <a:spcBef>
                <a:spcPts val="0"/>
              </a:spcBef>
              <a:buNone/>
            </a:pPr>
            <a:r>
              <a:rPr lang="it-IT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		}</a:t>
            </a:r>
          </a:p>
          <a:p>
            <a:pPr marL="274320" lvl="1" indent="0">
              <a:spcBef>
                <a:spcPts val="0"/>
              </a:spcBef>
              <a:buNone/>
            </a:pPr>
            <a:r>
              <a:rPr lang="it-IT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} </a:t>
            </a:r>
          </a:p>
          <a:p>
            <a:pPr marL="1097280" lvl="4" indent="0">
              <a:spcBef>
                <a:spcPts val="0"/>
              </a:spcBef>
              <a:buNone/>
            </a:pPr>
            <a:r>
              <a:rPr lang="it-IT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/* stampa */ for (i=0; i&lt;</a:t>
            </a:r>
            <a:r>
              <a:rPr lang="it-IT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dim</a:t>
            </a:r>
            <a:r>
              <a:rPr lang="it-IT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; i++)</a:t>
            </a:r>
          </a:p>
          <a:p>
            <a:pPr marL="1371400" lvl="5" indent="0">
              <a:spcBef>
                <a:spcPts val="0"/>
              </a:spcBef>
              <a:buNone/>
            </a:pPr>
            <a:r>
              <a:rPr lang="it-IT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it-IT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(«\</a:t>
            </a:r>
            <a:r>
              <a:rPr lang="it-IT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n%d</a:t>
            </a:r>
            <a:r>
              <a:rPr lang="it-IT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», V[i]);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it-IT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76607180-0332-4429-B26E-F91362AFDD47}"/>
              </a:ext>
            </a:extLst>
          </p:cNvPr>
          <p:cNvSpPr txBox="1"/>
          <p:nvPr/>
        </p:nvSpPr>
        <p:spPr>
          <a:xfrm>
            <a:off x="7140058" y="2222420"/>
            <a:ext cx="3665989" cy="3693319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Limiti</a:t>
            </a:r>
            <a:r>
              <a:rPr lang="it-IT" dirty="0"/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/>
              <a:t>Difficile leggibilità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/>
              <a:t>Funziona solo con i vettori di 10 elementi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/>
              <a:t>Non è riutilizzabile</a:t>
            </a:r>
          </a:p>
          <a:p>
            <a:r>
              <a:rPr lang="it-IT" dirty="0">
                <a:solidFill>
                  <a:srgbClr val="FF0000"/>
                </a:solidFill>
              </a:rPr>
              <a:t>Soluzione</a:t>
            </a:r>
            <a:r>
              <a:rPr lang="it-IT" dirty="0"/>
              <a:t>:</a:t>
            </a:r>
          </a:p>
          <a:p>
            <a:r>
              <a:rPr lang="it-IT" dirty="0"/>
              <a:t>Si può assegnare un nome ad ogni parte del programma, racchiudendone le istruzione che la definiscono all’interno di un componente software riutilizzabile:</a:t>
            </a:r>
          </a:p>
          <a:p>
            <a:pPr algn="ctr"/>
            <a:r>
              <a:rPr lang="it-IT" dirty="0">
                <a:solidFill>
                  <a:srgbClr val="FF0000"/>
                </a:solidFill>
              </a:rPr>
              <a:t>Il sottoprogramma</a:t>
            </a:r>
          </a:p>
        </p:txBody>
      </p:sp>
    </p:spTree>
    <p:extLst>
      <p:ext uri="{BB962C8B-B14F-4D97-AF65-F5344CB8AC3E}">
        <p14:creationId xmlns:p14="http://schemas.microsoft.com/office/powerpoint/2010/main" val="98834364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8DB3802-EDEC-4278-84FA-EDCF544F36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9E60A8E-F1FF-488D-A617-949EC352F0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it-IT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(){</a:t>
            </a:r>
          </a:p>
          <a:p>
            <a:pPr marL="0" indent="0">
              <a:buNone/>
            </a:pPr>
            <a:r>
              <a:rPr lang="it-IT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it-IT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it-IT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z = 8;</a:t>
            </a:r>
          </a:p>
          <a:p>
            <a:pPr marL="0" indent="0">
              <a:buNone/>
            </a:pPr>
            <a:r>
              <a:rPr lang="it-IT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it-IT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it-IT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y, m;</a:t>
            </a:r>
          </a:p>
          <a:p>
            <a:pPr marL="0" indent="0">
              <a:buNone/>
            </a:pPr>
            <a:r>
              <a:rPr lang="it-IT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	m = max(z, </a:t>
            </a:r>
            <a:r>
              <a:rPr lang="it-IT" dirty="0">
                <a:latin typeface="Courier New" panose="02070309020205020404" pitchFamily="49" charset="0"/>
                <a:cs typeface="Courier New" panose="02070309020205020404" pitchFamily="49" charset="0"/>
              </a:rPr>
              <a:t>y</a:t>
            </a:r>
            <a:r>
              <a:rPr lang="it-IT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); /* </a:t>
            </a:r>
            <a:r>
              <a:rPr lang="it-IT" dirty="0"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it-IT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*/</a:t>
            </a:r>
          </a:p>
          <a:p>
            <a:pPr marL="0" indent="0">
              <a:buNone/>
            </a:pPr>
            <a:r>
              <a:rPr lang="it-IT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it-IT" dirty="0"/>
          </a:p>
          <a:p>
            <a:r>
              <a:rPr lang="it-IT" dirty="0"/>
              <a:t>Consideriamo il punto x: in questo </a:t>
            </a:r>
            <a:r>
              <a:rPr lang="it-IT" dirty="0" err="1"/>
              <a:t>environment</a:t>
            </a:r>
            <a:r>
              <a:rPr lang="it-IT" dirty="0"/>
              <a:t> il simbolo z è legato al valore 8 tramite l’inizializzazione, mentre il simbolo y non è legato ad alcun valore. Pertanto i parametri di cui la funzione max ha bisogno per calcolare il risultato NON sono noti all’atto dell’invocazione della funzione e la funzione non può essere valutata correttamente.</a:t>
            </a:r>
          </a:p>
        </p:txBody>
      </p:sp>
      <p:sp>
        <p:nvSpPr>
          <p:cNvPr id="4" name="Rettangolo 3">
            <a:extLst>
              <a:ext uri="{FF2B5EF4-FFF2-40B4-BE49-F238E27FC236}">
                <a16:creationId xmlns:a16="http://schemas.microsoft.com/office/drawing/2014/main" id="{03FFD2BF-1CBC-49C8-9E41-8300A417B2AD}"/>
              </a:ext>
            </a:extLst>
          </p:cNvPr>
          <p:cNvSpPr/>
          <p:nvPr/>
        </p:nvSpPr>
        <p:spPr>
          <a:xfrm>
            <a:off x="1143000" y="2014195"/>
            <a:ext cx="4562475" cy="2395880"/>
          </a:xfrm>
          <a:prstGeom prst="rect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1376768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B55F511-D3AE-4DD3-AB29-8DBF121849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esempio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5C0E626-A388-49F4-A7D3-2941A78968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/>
            <a:r>
              <a:rPr lang="it-IT" sz="1800" b="1" i="0" u="none" strike="noStrike" baseline="0" dirty="0">
                <a:solidFill>
                  <a:schemeClr val="bg1"/>
                </a:solidFill>
              </a:rPr>
              <a:t>Il servitore...</a:t>
            </a:r>
          </a:p>
          <a:p>
            <a:pPr marL="274320" lvl="1" indent="0">
              <a:buNone/>
            </a:pPr>
            <a:r>
              <a:rPr lang="fr-FR" b="1" i="0" u="none" strike="noStrike" baseline="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fr-FR" b="1" i="0" u="none" strike="noStrike" baseline="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max (</a:t>
            </a:r>
            <a:r>
              <a:rPr lang="fr-FR" b="1" i="0" u="none" strike="noStrike" baseline="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fr-FR" b="1" i="0" u="none" strike="noStrike" baseline="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x, </a:t>
            </a:r>
            <a:r>
              <a:rPr lang="fr-FR" b="1" i="0" u="none" strike="noStrike" baseline="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fr-FR" b="1" i="0" u="none" strike="noStrike" baseline="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y ){</a:t>
            </a:r>
          </a:p>
          <a:p>
            <a:pPr marL="274320" lvl="1" indent="0">
              <a:buNone/>
            </a:pPr>
            <a:r>
              <a:rPr lang="en-US" b="1" i="0" u="none" strike="noStrike" baseline="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if (x&gt;y) return x;</a:t>
            </a:r>
          </a:p>
          <a:p>
            <a:pPr marL="274320" lvl="1" indent="0">
              <a:buNone/>
            </a:pPr>
            <a:r>
              <a:rPr lang="it-IT" b="1" i="0" u="none" strike="noStrike" baseline="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else </a:t>
            </a:r>
            <a:r>
              <a:rPr lang="it-IT" b="1" i="0" u="none" strike="noStrike" baseline="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it-IT" b="1" i="0" u="none" strike="noStrike" baseline="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y;</a:t>
            </a:r>
          </a:p>
          <a:p>
            <a:pPr marL="274320" lvl="1" indent="0">
              <a:buNone/>
            </a:pPr>
            <a:r>
              <a:rPr lang="it-IT" b="1" i="0" u="none" strike="noStrike" baseline="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r>
              <a:rPr lang="it-IT" sz="1800" b="0" i="0" u="none" strike="noStrike" baseline="0" dirty="0">
                <a:solidFill>
                  <a:schemeClr val="bg1"/>
                </a:solidFill>
                <a:latin typeface="Symbol" panose="05050102010706020507" pitchFamily="18" charset="2"/>
              </a:rPr>
              <a:t> </a:t>
            </a:r>
            <a:r>
              <a:rPr lang="it-IT" b="1" dirty="0">
                <a:solidFill>
                  <a:schemeClr val="bg1"/>
                </a:solidFill>
              </a:rPr>
              <a:t>… e un possibile cliente:</a:t>
            </a:r>
          </a:p>
          <a:p>
            <a:pPr marL="274320" lvl="1" indent="0">
              <a:buNone/>
            </a:pPr>
            <a:r>
              <a:rPr lang="it-IT" b="1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it-IT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(){</a:t>
            </a:r>
          </a:p>
          <a:p>
            <a:pPr marL="274320" lvl="1" indent="0">
              <a:buNone/>
            </a:pPr>
            <a:r>
              <a:rPr lang="it-IT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it-IT" b="1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it-IT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z = 8;</a:t>
            </a:r>
          </a:p>
          <a:p>
            <a:pPr marL="274320" lvl="1" indent="0">
              <a:buNone/>
            </a:pPr>
            <a:r>
              <a:rPr lang="it-IT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it-IT" b="1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it-IT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m;</a:t>
            </a:r>
          </a:p>
          <a:p>
            <a:pPr marL="274320" lvl="1" indent="0">
              <a:buNone/>
            </a:pPr>
            <a:r>
              <a:rPr lang="it-IT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pl-PL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 = max(2*z,13);</a:t>
            </a:r>
          </a:p>
          <a:p>
            <a:pPr marL="274320" lvl="1" indent="0">
              <a:buNone/>
            </a:pPr>
            <a:r>
              <a:rPr lang="it-IT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grpSp>
        <p:nvGrpSpPr>
          <p:cNvPr id="7" name="Gruppo 6">
            <a:extLst>
              <a:ext uri="{FF2B5EF4-FFF2-40B4-BE49-F238E27FC236}">
                <a16:creationId xmlns:a16="http://schemas.microsoft.com/office/drawing/2014/main" id="{9FCDD65E-29CF-4B1C-AB1F-9FCA1ED5DF58}"/>
              </a:ext>
            </a:extLst>
          </p:cNvPr>
          <p:cNvGrpSpPr/>
          <p:nvPr/>
        </p:nvGrpSpPr>
        <p:grpSpPr>
          <a:xfrm>
            <a:off x="4066162" y="4057095"/>
            <a:ext cx="5796929" cy="1079109"/>
            <a:chOff x="4066162" y="4057095"/>
            <a:chExt cx="5796929" cy="1079109"/>
          </a:xfrm>
        </p:grpSpPr>
        <p:sp>
          <p:nvSpPr>
            <p:cNvPr id="4" name="CasellaDiTesto 3">
              <a:extLst>
                <a:ext uri="{FF2B5EF4-FFF2-40B4-BE49-F238E27FC236}">
                  <a16:creationId xmlns:a16="http://schemas.microsoft.com/office/drawing/2014/main" id="{4CCC2E9A-D7E2-469A-8F10-D13C8604B284}"/>
                </a:ext>
              </a:extLst>
            </p:cNvPr>
            <p:cNvSpPr txBox="1"/>
            <p:nvPr/>
          </p:nvSpPr>
          <p:spPr>
            <a:xfrm>
              <a:off x="6010183" y="4057095"/>
              <a:ext cx="3852908" cy="923330"/>
            </a:xfrm>
            <a:prstGeom prst="rect">
              <a:avLst/>
            </a:prstGeom>
            <a:noFill/>
            <a:ln w="25400">
              <a:solidFill>
                <a:schemeClr val="accent2">
                  <a:lumMod val="75000"/>
                </a:schemeClr>
              </a:solidFill>
              <a:prstDash val="dash"/>
            </a:ln>
          </p:spPr>
          <p:txBody>
            <a:bodyPr wrap="square" rtlCol="0">
              <a:spAutoFit/>
            </a:bodyPr>
            <a:lstStyle/>
            <a:p>
              <a:r>
                <a:rPr lang="it-IT" dirty="0">
                  <a:solidFill>
                    <a:schemeClr val="bg1"/>
                  </a:solidFill>
                </a:rPr>
                <a:t>Valutazione del simbolo z </a:t>
              </a:r>
              <a:r>
                <a:rPr lang="it-IT" dirty="0" err="1">
                  <a:solidFill>
                    <a:schemeClr val="bg1"/>
                  </a:solidFill>
                </a:rPr>
                <a:t>nell’environment</a:t>
              </a:r>
              <a:r>
                <a:rPr lang="it-IT" dirty="0">
                  <a:solidFill>
                    <a:schemeClr val="bg1"/>
                  </a:solidFill>
                </a:rPr>
                <a:t> corrente z vale 8</a:t>
              </a:r>
            </a:p>
          </p:txBody>
        </p:sp>
        <p:cxnSp>
          <p:nvCxnSpPr>
            <p:cNvPr id="6" name="Connettore 2 5">
              <a:extLst>
                <a:ext uri="{FF2B5EF4-FFF2-40B4-BE49-F238E27FC236}">
                  <a16:creationId xmlns:a16="http://schemas.microsoft.com/office/drawing/2014/main" id="{FDFA48E5-E2AB-4B8D-9EF5-CEDC615B8297}"/>
                </a:ext>
              </a:extLst>
            </p:cNvPr>
            <p:cNvCxnSpPr>
              <a:stCxn id="4" idx="1"/>
            </p:cNvCxnSpPr>
            <p:nvPr/>
          </p:nvCxnSpPr>
          <p:spPr>
            <a:xfrm flipH="1">
              <a:off x="4066162" y="4518760"/>
              <a:ext cx="1944021" cy="617444"/>
            </a:xfrm>
            <a:prstGeom prst="straightConnector1">
              <a:avLst/>
            </a:prstGeom>
            <a:ln w="25400">
              <a:solidFill>
                <a:schemeClr val="accent2">
                  <a:lumMod val="75000"/>
                </a:schemeClr>
              </a:solidFill>
              <a:prstDash val="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4887853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B55F511-D3AE-4DD3-AB29-8DBF121849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esempio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5C0E626-A388-49F4-A7D3-2941A78968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/>
            <a:r>
              <a:rPr lang="it-IT" sz="1800" b="1" i="0" u="none" strike="noStrike" baseline="0" dirty="0">
                <a:solidFill>
                  <a:schemeClr val="bg1"/>
                </a:solidFill>
              </a:rPr>
              <a:t>Il servitore...</a:t>
            </a:r>
          </a:p>
          <a:p>
            <a:pPr marL="274320" lvl="1" indent="0">
              <a:buNone/>
            </a:pPr>
            <a:r>
              <a:rPr lang="fr-FR" b="1" i="0" u="none" strike="noStrike" baseline="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fr-FR" b="1" i="0" u="none" strike="noStrike" baseline="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max (</a:t>
            </a:r>
            <a:r>
              <a:rPr lang="fr-FR" b="1" i="0" u="none" strike="noStrike" baseline="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fr-FR" b="1" i="0" u="none" strike="noStrike" baseline="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x, </a:t>
            </a:r>
            <a:r>
              <a:rPr lang="fr-FR" b="1" i="0" u="none" strike="noStrike" baseline="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fr-FR" b="1" i="0" u="none" strike="noStrike" baseline="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y ){</a:t>
            </a:r>
          </a:p>
          <a:p>
            <a:pPr marL="274320" lvl="1" indent="0">
              <a:buNone/>
            </a:pPr>
            <a:r>
              <a:rPr lang="en-US" b="1" i="0" u="none" strike="noStrike" baseline="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if (x&gt;y) return x;</a:t>
            </a:r>
          </a:p>
          <a:p>
            <a:pPr marL="274320" lvl="1" indent="0">
              <a:buNone/>
            </a:pPr>
            <a:r>
              <a:rPr lang="it-IT" b="1" i="0" u="none" strike="noStrike" baseline="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else </a:t>
            </a:r>
            <a:r>
              <a:rPr lang="it-IT" b="1" i="0" u="none" strike="noStrike" baseline="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it-IT" b="1" i="0" u="none" strike="noStrike" baseline="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y;</a:t>
            </a:r>
          </a:p>
          <a:p>
            <a:pPr marL="274320" lvl="1" indent="0">
              <a:buNone/>
            </a:pPr>
            <a:r>
              <a:rPr lang="it-IT" b="1" i="0" u="none" strike="noStrike" baseline="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r>
              <a:rPr lang="it-IT" sz="1800" b="0" i="0" u="none" strike="noStrike" baseline="0" dirty="0">
                <a:solidFill>
                  <a:schemeClr val="bg1"/>
                </a:solidFill>
                <a:latin typeface="Symbol" panose="05050102010706020507" pitchFamily="18" charset="2"/>
              </a:rPr>
              <a:t> </a:t>
            </a:r>
            <a:r>
              <a:rPr lang="it-IT" b="1" dirty="0">
                <a:solidFill>
                  <a:schemeClr val="bg1"/>
                </a:solidFill>
              </a:rPr>
              <a:t>… e un possibile cliente:</a:t>
            </a:r>
          </a:p>
          <a:p>
            <a:pPr marL="274320" lvl="1" indent="0">
              <a:buNone/>
            </a:pPr>
            <a:r>
              <a:rPr lang="it-IT" b="1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it-IT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(){</a:t>
            </a:r>
          </a:p>
          <a:p>
            <a:pPr marL="274320" lvl="1" indent="0">
              <a:buNone/>
            </a:pPr>
            <a:r>
              <a:rPr lang="it-IT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it-IT" b="1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it-IT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z = 8;</a:t>
            </a:r>
          </a:p>
          <a:p>
            <a:pPr marL="274320" lvl="1" indent="0">
              <a:buNone/>
            </a:pPr>
            <a:r>
              <a:rPr lang="it-IT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it-IT" b="1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it-IT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m;</a:t>
            </a:r>
          </a:p>
          <a:p>
            <a:pPr marL="274320" lvl="1" indent="0">
              <a:buNone/>
            </a:pPr>
            <a:r>
              <a:rPr lang="it-IT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pl-PL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 = max(2*z,13);</a:t>
            </a:r>
          </a:p>
          <a:p>
            <a:pPr marL="274320" lvl="1" indent="0">
              <a:buNone/>
            </a:pPr>
            <a:r>
              <a:rPr lang="it-IT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grpSp>
        <p:nvGrpSpPr>
          <p:cNvPr id="7" name="Gruppo 6">
            <a:extLst>
              <a:ext uri="{FF2B5EF4-FFF2-40B4-BE49-F238E27FC236}">
                <a16:creationId xmlns:a16="http://schemas.microsoft.com/office/drawing/2014/main" id="{9FCDD65E-29CF-4B1C-AB1F-9FCA1ED5DF58}"/>
              </a:ext>
            </a:extLst>
          </p:cNvPr>
          <p:cNvGrpSpPr/>
          <p:nvPr/>
        </p:nvGrpSpPr>
        <p:grpSpPr>
          <a:xfrm>
            <a:off x="4066163" y="4057095"/>
            <a:ext cx="5796928" cy="1079109"/>
            <a:chOff x="4066163" y="4057095"/>
            <a:chExt cx="5796928" cy="1079109"/>
          </a:xfrm>
        </p:grpSpPr>
        <p:sp>
          <p:nvSpPr>
            <p:cNvPr id="4" name="CasellaDiTesto 3">
              <a:extLst>
                <a:ext uri="{FF2B5EF4-FFF2-40B4-BE49-F238E27FC236}">
                  <a16:creationId xmlns:a16="http://schemas.microsoft.com/office/drawing/2014/main" id="{4CCC2E9A-D7E2-469A-8F10-D13C8604B284}"/>
                </a:ext>
              </a:extLst>
            </p:cNvPr>
            <p:cNvSpPr txBox="1"/>
            <p:nvPr/>
          </p:nvSpPr>
          <p:spPr>
            <a:xfrm>
              <a:off x="6010183" y="4057095"/>
              <a:ext cx="3852908" cy="923330"/>
            </a:xfrm>
            <a:prstGeom prst="rect">
              <a:avLst/>
            </a:prstGeom>
            <a:noFill/>
            <a:ln w="25400">
              <a:solidFill>
                <a:schemeClr val="accent2">
                  <a:lumMod val="75000"/>
                </a:schemeClr>
              </a:solidFill>
              <a:prstDash val="dash"/>
            </a:ln>
          </p:spPr>
          <p:txBody>
            <a:bodyPr wrap="square" rtlCol="0">
              <a:spAutoFit/>
            </a:bodyPr>
            <a:lstStyle/>
            <a:p>
              <a:r>
                <a:rPr lang="it-IT" dirty="0">
                  <a:solidFill>
                    <a:schemeClr val="bg1"/>
                  </a:solidFill>
                </a:rPr>
                <a:t>Calcolo dell’espressione 2*z </a:t>
              </a:r>
              <a:r>
                <a:rPr lang="it-IT" dirty="0" err="1">
                  <a:solidFill>
                    <a:schemeClr val="bg1"/>
                  </a:solidFill>
                </a:rPr>
                <a:t>nell’environment</a:t>
              </a:r>
              <a:r>
                <a:rPr lang="it-IT" dirty="0">
                  <a:solidFill>
                    <a:schemeClr val="bg1"/>
                  </a:solidFill>
                </a:rPr>
                <a:t> corrente, 2*z vale 16</a:t>
              </a:r>
            </a:p>
          </p:txBody>
        </p:sp>
        <p:cxnSp>
          <p:nvCxnSpPr>
            <p:cNvPr id="6" name="Connettore 2 5">
              <a:extLst>
                <a:ext uri="{FF2B5EF4-FFF2-40B4-BE49-F238E27FC236}">
                  <a16:creationId xmlns:a16="http://schemas.microsoft.com/office/drawing/2014/main" id="{FDFA48E5-E2AB-4B8D-9EF5-CEDC615B8297}"/>
                </a:ext>
              </a:extLst>
            </p:cNvPr>
            <p:cNvCxnSpPr>
              <a:stCxn id="4" idx="1"/>
            </p:cNvCxnSpPr>
            <p:nvPr/>
          </p:nvCxnSpPr>
          <p:spPr>
            <a:xfrm flipH="1">
              <a:off x="4066163" y="4518760"/>
              <a:ext cx="1944020" cy="617444"/>
            </a:xfrm>
            <a:prstGeom prst="straightConnector1">
              <a:avLst/>
            </a:prstGeom>
            <a:ln w="25400">
              <a:solidFill>
                <a:schemeClr val="accent2">
                  <a:lumMod val="75000"/>
                </a:schemeClr>
              </a:solidFill>
              <a:prstDash val="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388910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B55F511-D3AE-4DD3-AB29-8DBF121849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esempio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5C0E626-A388-49F4-A7D3-2941A78968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/>
            <a:r>
              <a:rPr lang="it-IT" sz="1800" b="1" i="0" u="none" strike="noStrike" baseline="0" dirty="0">
                <a:solidFill>
                  <a:schemeClr val="bg1"/>
                </a:solidFill>
              </a:rPr>
              <a:t>Il servitore...</a:t>
            </a:r>
          </a:p>
          <a:p>
            <a:pPr marL="274320" lvl="1" indent="0">
              <a:buNone/>
            </a:pPr>
            <a:r>
              <a:rPr lang="fr-FR" b="1" i="0" u="none" strike="noStrike" baseline="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fr-FR" b="1" i="0" u="none" strike="noStrike" baseline="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max (</a:t>
            </a:r>
            <a:r>
              <a:rPr lang="fr-FR" b="1" i="0" u="none" strike="noStrike" baseline="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fr-FR" b="1" i="0" u="none" strike="noStrike" baseline="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x, </a:t>
            </a:r>
            <a:r>
              <a:rPr lang="fr-FR" b="1" i="0" u="none" strike="noStrike" baseline="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fr-FR" b="1" i="0" u="none" strike="noStrike" baseline="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y ){</a:t>
            </a:r>
          </a:p>
          <a:p>
            <a:pPr marL="274320" lvl="1" indent="0">
              <a:buNone/>
            </a:pPr>
            <a:r>
              <a:rPr lang="en-US" b="1" i="0" u="none" strike="noStrike" baseline="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if (x&gt;y) return x;</a:t>
            </a:r>
          </a:p>
          <a:p>
            <a:pPr marL="274320" lvl="1" indent="0">
              <a:buNone/>
            </a:pPr>
            <a:r>
              <a:rPr lang="it-IT" b="1" i="0" u="none" strike="noStrike" baseline="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else </a:t>
            </a:r>
            <a:r>
              <a:rPr lang="it-IT" b="1" i="0" u="none" strike="noStrike" baseline="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it-IT" b="1" i="0" u="none" strike="noStrike" baseline="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y;</a:t>
            </a:r>
          </a:p>
          <a:p>
            <a:pPr marL="274320" lvl="1" indent="0">
              <a:buNone/>
            </a:pPr>
            <a:r>
              <a:rPr lang="it-IT" b="1" i="0" u="none" strike="noStrike" baseline="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r>
              <a:rPr lang="it-IT" sz="1800" b="0" i="0" u="none" strike="noStrike" baseline="0" dirty="0">
                <a:solidFill>
                  <a:schemeClr val="bg1"/>
                </a:solidFill>
                <a:latin typeface="Symbol" panose="05050102010706020507" pitchFamily="18" charset="2"/>
              </a:rPr>
              <a:t> </a:t>
            </a:r>
            <a:r>
              <a:rPr lang="it-IT" b="1" dirty="0">
                <a:solidFill>
                  <a:schemeClr val="bg1"/>
                </a:solidFill>
              </a:rPr>
              <a:t>… e un possibile cliente:</a:t>
            </a:r>
          </a:p>
          <a:p>
            <a:pPr marL="274320" lvl="1" indent="0">
              <a:buNone/>
            </a:pPr>
            <a:r>
              <a:rPr lang="it-IT" b="1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it-IT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(){</a:t>
            </a:r>
          </a:p>
          <a:p>
            <a:pPr marL="274320" lvl="1" indent="0">
              <a:buNone/>
            </a:pPr>
            <a:r>
              <a:rPr lang="it-IT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it-IT" b="1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it-IT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z = 8;</a:t>
            </a:r>
          </a:p>
          <a:p>
            <a:pPr marL="274320" lvl="1" indent="0">
              <a:buNone/>
            </a:pPr>
            <a:r>
              <a:rPr lang="it-IT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it-IT" b="1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it-IT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m;</a:t>
            </a:r>
          </a:p>
          <a:p>
            <a:pPr marL="274320" lvl="1" indent="0">
              <a:buNone/>
            </a:pPr>
            <a:r>
              <a:rPr lang="it-IT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pl-PL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 = max(2*z,13);</a:t>
            </a:r>
          </a:p>
          <a:p>
            <a:pPr marL="274320" lvl="1" indent="0">
              <a:buNone/>
            </a:pPr>
            <a:r>
              <a:rPr lang="it-IT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4CCC2E9A-D7E2-469A-8F10-D13C8604B284}"/>
              </a:ext>
            </a:extLst>
          </p:cNvPr>
          <p:cNvSpPr txBox="1"/>
          <p:nvPr/>
        </p:nvSpPr>
        <p:spPr>
          <a:xfrm>
            <a:off x="6010183" y="4057095"/>
            <a:ext cx="3852908" cy="1200329"/>
          </a:xfrm>
          <a:prstGeom prst="rect">
            <a:avLst/>
          </a:prstGeom>
          <a:noFill/>
          <a:ln w="25400">
            <a:solidFill>
              <a:schemeClr val="accent2">
                <a:lumMod val="75000"/>
              </a:schemeClr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chemeClr val="bg1"/>
                </a:solidFill>
              </a:rPr>
              <a:t>Invocazione della chiamata a </a:t>
            </a:r>
            <a:r>
              <a:rPr lang="it-IT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max</a:t>
            </a:r>
            <a:r>
              <a:rPr lang="it-IT" dirty="0">
                <a:solidFill>
                  <a:schemeClr val="bg1"/>
                </a:solidFill>
              </a:rPr>
              <a:t> con parametri attuali 16 e 13 -&gt; il </a:t>
            </a:r>
            <a:r>
              <a:rPr lang="it-IT" b="1" dirty="0">
                <a:solidFill>
                  <a:schemeClr val="bg1"/>
                </a:solidFill>
              </a:rPr>
              <a:t>CONTROLLO</a:t>
            </a:r>
            <a:r>
              <a:rPr lang="it-IT" dirty="0">
                <a:solidFill>
                  <a:schemeClr val="bg1"/>
                </a:solidFill>
              </a:rPr>
              <a:t> passa al server</a:t>
            </a:r>
          </a:p>
        </p:txBody>
      </p:sp>
    </p:spTree>
    <p:extLst>
      <p:ext uri="{BB962C8B-B14F-4D97-AF65-F5344CB8AC3E}">
        <p14:creationId xmlns:p14="http://schemas.microsoft.com/office/powerpoint/2010/main" val="245591259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B55F511-D3AE-4DD3-AB29-8DBF121849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esempio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5C0E626-A388-49F4-A7D3-2941A78968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/>
            <a:r>
              <a:rPr lang="it-IT" sz="1800" b="1" i="0" u="none" strike="noStrike" baseline="0" dirty="0">
                <a:solidFill>
                  <a:schemeClr val="bg1"/>
                </a:solidFill>
              </a:rPr>
              <a:t>Il servitore...</a:t>
            </a:r>
          </a:p>
          <a:p>
            <a:pPr marL="274320" lvl="1" indent="0">
              <a:buNone/>
            </a:pPr>
            <a:r>
              <a:rPr lang="fr-FR" b="1" i="0" u="none" strike="noStrike" baseline="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fr-FR" b="1" i="0" u="none" strike="noStrike" baseline="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max (</a:t>
            </a:r>
            <a:r>
              <a:rPr lang="fr-FR" b="1" i="0" u="none" strike="noStrike" baseline="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fr-FR" b="1" i="0" u="none" strike="noStrike" baseline="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x, </a:t>
            </a:r>
            <a:r>
              <a:rPr lang="fr-FR" b="1" i="0" u="none" strike="noStrike" baseline="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fr-FR" b="1" i="0" u="none" strike="noStrike" baseline="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y ){</a:t>
            </a:r>
          </a:p>
          <a:p>
            <a:pPr marL="274320" lvl="1" indent="0">
              <a:buNone/>
            </a:pPr>
            <a:r>
              <a:rPr lang="en-US" b="1" i="0" u="none" strike="noStrike" baseline="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if (x&gt;y) return x;</a:t>
            </a:r>
          </a:p>
          <a:p>
            <a:pPr marL="274320" lvl="1" indent="0">
              <a:buNone/>
            </a:pPr>
            <a:r>
              <a:rPr lang="it-IT" b="1" i="0" u="none" strike="noStrike" baseline="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else </a:t>
            </a:r>
            <a:r>
              <a:rPr lang="it-IT" b="1" i="0" u="none" strike="noStrike" baseline="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it-IT" b="1" i="0" u="none" strike="noStrike" baseline="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y;</a:t>
            </a:r>
          </a:p>
          <a:p>
            <a:pPr marL="274320" lvl="1" indent="0">
              <a:buNone/>
            </a:pPr>
            <a:r>
              <a:rPr lang="it-IT" b="1" i="0" u="none" strike="noStrike" baseline="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r>
              <a:rPr lang="it-IT" sz="1800" b="0" i="0" u="none" strike="noStrike" baseline="0" dirty="0">
                <a:solidFill>
                  <a:schemeClr val="bg1"/>
                </a:solidFill>
                <a:latin typeface="Symbol" panose="05050102010706020507" pitchFamily="18" charset="2"/>
              </a:rPr>
              <a:t> </a:t>
            </a:r>
            <a:r>
              <a:rPr lang="it-IT" b="1" dirty="0">
                <a:solidFill>
                  <a:schemeClr val="bg1"/>
                </a:solidFill>
              </a:rPr>
              <a:t>… e un possibile cliente:</a:t>
            </a:r>
          </a:p>
          <a:p>
            <a:pPr marL="274320" lvl="1" indent="0">
              <a:buNone/>
            </a:pPr>
            <a:r>
              <a:rPr lang="it-IT" b="1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it-IT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(){</a:t>
            </a:r>
          </a:p>
          <a:p>
            <a:pPr marL="274320" lvl="1" indent="0">
              <a:buNone/>
            </a:pPr>
            <a:r>
              <a:rPr lang="it-IT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it-IT" b="1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it-IT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z = 8;</a:t>
            </a:r>
          </a:p>
          <a:p>
            <a:pPr marL="274320" lvl="1" indent="0">
              <a:buNone/>
            </a:pPr>
            <a:r>
              <a:rPr lang="it-IT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it-IT" b="1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it-IT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m;</a:t>
            </a:r>
          </a:p>
          <a:p>
            <a:pPr marL="274320" lvl="1" indent="0">
              <a:buNone/>
            </a:pPr>
            <a:r>
              <a:rPr lang="it-IT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pl-PL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 = max(2*z,13);</a:t>
            </a:r>
          </a:p>
          <a:p>
            <a:pPr marL="274320" lvl="1" indent="0">
              <a:buNone/>
            </a:pPr>
            <a:r>
              <a:rPr lang="it-IT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4CCC2E9A-D7E2-469A-8F10-D13C8604B284}"/>
              </a:ext>
            </a:extLst>
          </p:cNvPr>
          <p:cNvSpPr txBox="1"/>
          <p:nvPr/>
        </p:nvSpPr>
        <p:spPr>
          <a:xfrm>
            <a:off x="5942090" y="2868751"/>
            <a:ext cx="3852908" cy="1200329"/>
          </a:xfrm>
          <a:prstGeom prst="rect">
            <a:avLst/>
          </a:prstGeom>
          <a:noFill/>
          <a:ln w="25400">
            <a:solidFill>
              <a:schemeClr val="accent2">
                <a:lumMod val="75000"/>
              </a:schemeClr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chemeClr val="bg1"/>
                </a:solidFill>
              </a:rPr>
              <a:t>Viene effettuato il legame dei parametri formali x e y con quelli attuali 16 e 13.</a:t>
            </a:r>
          </a:p>
          <a:p>
            <a:r>
              <a:rPr lang="it-IT" dirty="0">
                <a:solidFill>
                  <a:schemeClr val="bg1"/>
                </a:solidFill>
              </a:rPr>
              <a:t>Inizia l’esecuzione del server</a:t>
            </a:r>
          </a:p>
        </p:txBody>
      </p:sp>
    </p:spTree>
    <p:extLst>
      <p:ext uri="{BB962C8B-B14F-4D97-AF65-F5344CB8AC3E}">
        <p14:creationId xmlns:p14="http://schemas.microsoft.com/office/powerpoint/2010/main" val="206007033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B55F511-D3AE-4DD3-AB29-8DBF121849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esempio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5C0E626-A388-49F4-A7D3-2941A78968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/>
            <a:r>
              <a:rPr lang="it-IT" sz="1800" b="1" i="0" u="none" strike="noStrike" baseline="0" dirty="0">
                <a:solidFill>
                  <a:schemeClr val="bg1"/>
                </a:solidFill>
              </a:rPr>
              <a:t>Il servitore...</a:t>
            </a:r>
          </a:p>
          <a:p>
            <a:pPr marL="274320" lvl="1" indent="0">
              <a:buNone/>
            </a:pPr>
            <a:r>
              <a:rPr lang="fr-FR" b="1" i="0" u="none" strike="noStrike" baseline="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fr-FR" b="1" i="0" u="none" strike="noStrike" baseline="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max (</a:t>
            </a:r>
            <a:r>
              <a:rPr lang="fr-FR" b="1" i="0" u="none" strike="noStrike" baseline="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fr-FR" b="1" i="0" u="none" strike="noStrike" baseline="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x, </a:t>
            </a:r>
            <a:r>
              <a:rPr lang="fr-FR" b="1" i="0" u="none" strike="noStrike" baseline="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fr-FR" b="1" i="0" u="none" strike="noStrike" baseline="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y ){</a:t>
            </a:r>
          </a:p>
          <a:p>
            <a:pPr marL="274320" lvl="1" indent="0">
              <a:buNone/>
            </a:pPr>
            <a:r>
              <a:rPr lang="en-US" b="1" i="0" u="none" strike="noStrike" baseline="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if (x&gt;y) return x;</a:t>
            </a:r>
          </a:p>
          <a:p>
            <a:pPr marL="274320" lvl="1" indent="0">
              <a:buNone/>
            </a:pPr>
            <a:r>
              <a:rPr lang="it-IT" b="1" i="0" u="none" strike="noStrike" baseline="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else </a:t>
            </a:r>
            <a:r>
              <a:rPr lang="it-IT" b="1" i="0" u="none" strike="noStrike" baseline="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it-IT" b="1" i="0" u="none" strike="noStrike" baseline="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y;</a:t>
            </a:r>
          </a:p>
          <a:p>
            <a:pPr marL="274320" lvl="1" indent="0">
              <a:buNone/>
            </a:pPr>
            <a:r>
              <a:rPr lang="it-IT" b="1" i="0" u="none" strike="noStrike" baseline="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r>
              <a:rPr lang="it-IT" sz="1800" b="0" i="0" u="none" strike="noStrike" baseline="0" dirty="0">
                <a:solidFill>
                  <a:schemeClr val="bg1"/>
                </a:solidFill>
                <a:latin typeface="Symbol" panose="05050102010706020507" pitchFamily="18" charset="2"/>
              </a:rPr>
              <a:t> </a:t>
            </a:r>
            <a:r>
              <a:rPr lang="it-IT" b="1" dirty="0">
                <a:solidFill>
                  <a:schemeClr val="bg1"/>
                </a:solidFill>
              </a:rPr>
              <a:t>… e un possibile cliente:</a:t>
            </a:r>
          </a:p>
          <a:p>
            <a:pPr marL="274320" lvl="1" indent="0">
              <a:buNone/>
            </a:pPr>
            <a:r>
              <a:rPr lang="it-IT" b="1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it-IT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(){</a:t>
            </a:r>
          </a:p>
          <a:p>
            <a:pPr marL="274320" lvl="1" indent="0">
              <a:buNone/>
            </a:pPr>
            <a:r>
              <a:rPr lang="it-IT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it-IT" b="1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it-IT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z = 8;</a:t>
            </a:r>
          </a:p>
          <a:p>
            <a:pPr marL="274320" lvl="1" indent="0">
              <a:buNone/>
            </a:pPr>
            <a:r>
              <a:rPr lang="it-IT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it-IT" b="1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it-IT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m;</a:t>
            </a:r>
          </a:p>
          <a:p>
            <a:pPr marL="274320" lvl="1" indent="0">
              <a:buNone/>
            </a:pPr>
            <a:r>
              <a:rPr lang="it-IT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pl-PL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 = max(2*z,13);</a:t>
            </a:r>
          </a:p>
          <a:p>
            <a:pPr marL="274320" lvl="1" indent="0">
              <a:buNone/>
            </a:pPr>
            <a:r>
              <a:rPr lang="it-IT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4CCC2E9A-D7E2-469A-8F10-D13C8604B284}"/>
              </a:ext>
            </a:extLst>
          </p:cNvPr>
          <p:cNvSpPr txBox="1"/>
          <p:nvPr/>
        </p:nvSpPr>
        <p:spPr>
          <a:xfrm>
            <a:off x="6096000" y="2675767"/>
            <a:ext cx="3852908" cy="1200329"/>
          </a:xfrm>
          <a:prstGeom prst="rect">
            <a:avLst/>
          </a:prstGeom>
          <a:noFill/>
          <a:ln w="25400">
            <a:solidFill>
              <a:schemeClr val="accent2">
                <a:lumMod val="75000"/>
              </a:schemeClr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chemeClr val="bg1"/>
                </a:solidFill>
              </a:rPr>
              <a:t>Viene valutata l’istruzione </a:t>
            </a:r>
            <a:r>
              <a:rPr lang="it-IT" dirty="0" err="1">
                <a:solidFill>
                  <a:schemeClr val="bg1"/>
                </a:solidFill>
              </a:rPr>
              <a:t>if</a:t>
            </a:r>
            <a:r>
              <a:rPr lang="it-IT" dirty="0">
                <a:solidFill>
                  <a:schemeClr val="bg1"/>
                </a:solidFill>
              </a:rPr>
              <a:t>(16&gt;13) che </a:t>
            </a:r>
            <a:r>
              <a:rPr lang="it-IT" dirty="0" err="1">
                <a:solidFill>
                  <a:schemeClr val="bg1"/>
                </a:solidFill>
              </a:rPr>
              <a:t>nell’environment</a:t>
            </a:r>
            <a:r>
              <a:rPr lang="it-IT" dirty="0">
                <a:solidFill>
                  <a:schemeClr val="bg1"/>
                </a:solidFill>
              </a:rPr>
              <a:t> corrente è vera. Pertanto viene selezionato il ramo </a:t>
            </a:r>
            <a:r>
              <a:rPr lang="it-IT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it-IT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x</a:t>
            </a:r>
          </a:p>
        </p:txBody>
      </p:sp>
    </p:spTree>
    <p:extLst>
      <p:ext uri="{BB962C8B-B14F-4D97-AF65-F5344CB8AC3E}">
        <p14:creationId xmlns:p14="http://schemas.microsoft.com/office/powerpoint/2010/main" val="12120462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B55F511-D3AE-4DD3-AB29-8DBF121849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esempio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5C0E626-A388-49F4-A7D3-2941A78968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/>
            <a:r>
              <a:rPr lang="it-IT" sz="1800" b="1" i="0" u="none" strike="noStrike" baseline="0" dirty="0">
                <a:solidFill>
                  <a:schemeClr val="bg1"/>
                </a:solidFill>
              </a:rPr>
              <a:t>Il servitore...</a:t>
            </a:r>
          </a:p>
          <a:p>
            <a:pPr marL="274320" lvl="1" indent="0">
              <a:buNone/>
            </a:pPr>
            <a:r>
              <a:rPr lang="fr-FR" b="1" i="0" u="none" strike="noStrike" baseline="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fr-FR" b="1" i="0" u="none" strike="noStrike" baseline="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max (</a:t>
            </a:r>
            <a:r>
              <a:rPr lang="fr-FR" b="1" i="0" u="none" strike="noStrike" baseline="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fr-FR" b="1" i="0" u="none" strike="noStrike" baseline="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x, </a:t>
            </a:r>
            <a:r>
              <a:rPr lang="fr-FR" b="1" i="0" u="none" strike="noStrike" baseline="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fr-FR" b="1" i="0" u="none" strike="noStrike" baseline="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y ){</a:t>
            </a:r>
          </a:p>
          <a:p>
            <a:pPr marL="274320" lvl="1" indent="0">
              <a:buNone/>
            </a:pPr>
            <a:r>
              <a:rPr lang="en-US" b="1" i="0" u="none" strike="noStrike" baseline="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if (x&gt;y) return x;</a:t>
            </a:r>
          </a:p>
          <a:p>
            <a:pPr marL="274320" lvl="1" indent="0">
              <a:buNone/>
            </a:pPr>
            <a:r>
              <a:rPr lang="it-IT" b="1" i="0" u="none" strike="noStrike" baseline="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else </a:t>
            </a:r>
            <a:r>
              <a:rPr lang="it-IT" b="1" i="0" u="none" strike="noStrike" baseline="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it-IT" b="1" i="0" u="none" strike="noStrike" baseline="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y;</a:t>
            </a:r>
          </a:p>
          <a:p>
            <a:pPr marL="274320" lvl="1" indent="0">
              <a:buNone/>
            </a:pPr>
            <a:r>
              <a:rPr lang="it-IT" b="1" i="0" u="none" strike="noStrike" baseline="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r>
              <a:rPr lang="it-IT" sz="1800" b="0" i="0" u="none" strike="noStrike" baseline="0" dirty="0">
                <a:solidFill>
                  <a:schemeClr val="bg1"/>
                </a:solidFill>
                <a:latin typeface="Symbol" panose="05050102010706020507" pitchFamily="18" charset="2"/>
              </a:rPr>
              <a:t> </a:t>
            </a:r>
            <a:r>
              <a:rPr lang="it-IT" b="1" dirty="0">
                <a:solidFill>
                  <a:schemeClr val="bg1"/>
                </a:solidFill>
              </a:rPr>
              <a:t>… e un possibile cliente:</a:t>
            </a:r>
          </a:p>
          <a:p>
            <a:pPr marL="274320" lvl="1" indent="0">
              <a:buNone/>
            </a:pPr>
            <a:r>
              <a:rPr lang="it-IT" b="1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it-IT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(){</a:t>
            </a:r>
          </a:p>
          <a:p>
            <a:pPr marL="274320" lvl="1" indent="0">
              <a:buNone/>
            </a:pPr>
            <a:r>
              <a:rPr lang="it-IT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it-IT" b="1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it-IT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z = 8;</a:t>
            </a:r>
          </a:p>
          <a:p>
            <a:pPr marL="274320" lvl="1" indent="0">
              <a:buNone/>
            </a:pPr>
            <a:r>
              <a:rPr lang="it-IT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it-IT" b="1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it-IT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m;</a:t>
            </a:r>
          </a:p>
          <a:p>
            <a:pPr marL="274320" lvl="1" indent="0">
              <a:buNone/>
            </a:pPr>
            <a:r>
              <a:rPr lang="it-IT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pl-PL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 = max(2*z,13);</a:t>
            </a:r>
          </a:p>
          <a:p>
            <a:pPr marL="274320" lvl="1" indent="0">
              <a:buNone/>
            </a:pPr>
            <a:r>
              <a:rPr lang="it-IT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4CCC2E9A-D7E2-469A-8F10-D13C8604B284}"/>
              </a:ext>
            </a:extLst>
          </p:cNvPr>
          <p:cNvSpPr txBox="1"/>
          <p:nvPr/>
        </p:nvSpPr>
        <p:spPr>
          <a:xfrm>
            <a:off x="6096000" y="2666040"/>
            <a:ext cx="3852908" cy="1477328"/>
          </a:xfrm>
          <a:prstGeom prst="rect">
            <a:avLst/>
          </a:prstGeom>
          <a:noFill/>
          <a:ln w="25400">
            <a:solidFill>
              <a:schemeClr val="accent2">
                <a:lumMod val="75000"/>
              </a:schemeClr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chemeClr val="bg1"/>
                </a:solidFill>
              </a:rPr>
              <a:t>Il valore 16 viene restituito al client. Il Server termina e il controllo passa al </a:t>
            </a:r>
            <a:r>
              <a:rPr lang="it-IT" dirty="0" err="1">
                <a:solidFill>
                  <a:schemeClr val="bg1"/>
                </a:solidFill>
              </a:rPr>
              <a:t>cllient</a:t>
            </a:r>
            <a:r>
              <a:rPr lang="it-IT" dirty="0">
                <a:solidFill>
                  <a:schemeClr val="bg1"/>
                </a:solidFill>
              </a:rPr>
              <a:t>.</a:t>
            </a:r>
          </a:p>
          <a:p>
            <a:r>
              <a:rPr lang="it-IT" dirty="0">
                <a:solidFill>
                  <a:schemeClr val="bg1"/>
                </a:solidFill>
              </a:rPr>
              <a:t>NOTA: i </a:t>
            </a:r>
            <a:r>
              <a:rPr lang="it-IT" dirty="0" err="1">
                <a:solidFill>
                  <a:schemeClr val="bg1"/>
                </a:solidFill>
              </a:rPr>
              <a:t>binding</a:t>
            </a:r>
            <a:r>
              <a:rPr lang="it-IT" dirty="0">
                <a:solidFill>
                  <a:schemeClr val="bg1"/>
                </a:solidFill>
              </a:rPr>
              <a:t> di x e y vengono distrutti</a:t>
            </a:r>
          </a:p>
        </p:txBody>
      </p:sp>
    </p:spTree>
    <p:extLst>
      <p:ext uri="{BB962C8B-B14F-4D97-AF65-F5344CB8AC3E}">
        <p14:creationId xmlns:p14="http://schemas.microsoft.com/office/powerpoint/2010/main" val="352498607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B55F511-D3AE-4DD3-AB29-8DBF121849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esempio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5C0E626-A388-49F4-A7D3-2941A78968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/>
            <a:r>
              <a:rPr lang="it-IT" sz="1800" b="1" i="0" u="none" strike="noStrike" baseline="0" dirty="0">
                <a:solidFill>
                  <a:schemeClr val="bg1"/>
                </a:solidFill>
              </a:rPr>
              <a:t>Il servitore...</a:t>
            </a:r>
          </a:p>
          <a:p>
            <a:pPr marL="274320" lvl="1" indent="0">
              <a:buNone/>
            </a:pPr>
            <a:r>
              <a:rPr lang="fr-FR" b="1" i="0" u="none" strike="noStrike" baseline="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fr-FR" b="1" i="0" u="none" strike="noStrike" baseline="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max (</a:t>
            </a:r>
            <a:r>
              <a:rPr lang="fr-FR" b="1" i="0" u="none" strike="noStrike" baseline="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fr-FR" b="1" i="0" u="none" strike="noStrike" baseline="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x, </a:t>
            </a:r>
            <a:r>
              <a:rPr lang="fr-FR" b="1" i="0" u="none" strike="noStrike" baseline="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fr-FR" b="1" i="0" u="none" strike="noStrike" baseline="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y ){</a:t>
            </a:r>
          </a:p>
          <a:p>
            <a:pPr marL="274320" lvl="1" indent="0">
              <a:buNone/>
            </a:pPr>
            <a:r>
              <a:rPr lang="en-US" b="1" i="0" u="none" strike="noStrike" baseline="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if (x&gt;y) return x;</a:t>
            </a:r>
          </a:p>
          <a:p>
            <a:pPr marL="274320" lvl="1" indent="0">
              <a:buNone/>
            </a:pPr>
            <a:r>
              <a:rPr lang="it-IT" b="1" i="0" u="none" strike="noStrike" baseline="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else </a:t>
            </a:r>
            <a:r>
              <a:rPr lang="it-IT" b="1" i="0" u="none" strike="noStrike" baseline="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it-IT" b="1" i="0" u="none" strike="noStrike" baseline="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y;</a:t>
            </a:r>
          </a:p>
          <a:p>
            <a:pPr marL="274320" lvl="1" indent="0">
              <a:buNone/>
            </a:pPr>
            <a:r>
              <a:rPr lang="it-IT" b="1" i="0" u="none" strike="noStrike" baseline="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r>
              <a:rPr lang="it-IT" sz="1800" b="0" i="0" u="none" strike="noStrike" baseline="0" dirty="0">
                <a:solidFill>
                  <a:schemeClr val="bg1"/>
                </a:solidFill>
                <a:latin typeface="Symbol" panose="05050102010706020507" pitchFamily="18" charset="2"/>
              </a:rPr>
              <a:t> </a:t>
            </a:r>
            <a:r>
              <a:rPr lang="it-IT" b="1" dirty="0">
                <a:solidFill>
                  <a:schemeClr val="bg1"/>
                </a:solidFill>
              </a:rPr>
              <a:t>… e un possibile cliente:</a:t>
            </a:r>
          </a:p>
          <a:p>
            <a:pPr marL="274320" lvl="1" indent="0">
              <a:buNone/>
            </a:pPr>
            <a:r>
              <a:rPr lang="it-IT" b="1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it-IT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(){</a:t>
            </a:r>
          </a:p>
          <a:p>
            <a:pPr marL="274320" lvl="1" indent="0">
              <a:buNone/>
            </a:pPr>
            <a:r>
              <a:rPr lang="it-IT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it-IT" b="1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it-IT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z = 8;</a:t>
            </a:r>
          </a:p>
          <a:p>
            <a:pPr marL="274320" lvl="1" indent="0">
              <a:buNone/>
            </a:pPr>
            <a:r>
              <a:rPr lang="it-IT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it-IT" b="1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it-IT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m;</a:t>
            </a:r>
          </a:p>
          <a:p>
            <a:pPr marL="274320" lvl="1" indent="0">
              <a:buNone/>
            </a:pPr>
            <a:r>
              <a:rPr lang="it-IT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pl-PL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 = max(2*z,13);</a:t>
            </a:r>
          </a:p>
          <a:p>
            <a:pPr marL="274320" lvl="1" indent="0">
              <a:buNone/>
            </a:pPr>
            <a:r>
              <a:rPr lang="it-IT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4CCC2E9A-D7E2-469A-8F10-D13C8604B284}"/>
              </a:ext>
            </a:extLst>
          </p:cNvPr>
          <p:cNvSpPr txBox="1"/>
          <p:nvPr/>
        </p:nvSpPr>
        <p:spPr>
          <a:xfrm>
            <a:off x="6096000" y="2666040"/>
            <a:ext cx="3852908" cy="923330"/>
          </a:xfrm>
          <a:prstGeom prst="rect">
            <a:avLst/>
          </a:prstGeom>
          <a:noFill/>
          <a:ln w="25400">
            <a:solidFill>
              <a:schemeClr val="accent2">
                <a:lumMod val="75000"/>
              </a:schemeClr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chemeClr val="bg1"/>
                </a:solidFill>
              </a:rPr>
              <a:t>Il valore restituito (16) viene assegnato alla variabile </a:t>
            </a:r>
            <a:r>
              <a:rPr lang="it-IT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</a:t>
            </a:r>
            <a:r>
              <a:rPr lang="it-IT" dirty="0">
                <a:solidFill>
                  <a:schemeClr val="bg1"/>
                </a:solidFill>
              </a:rPr>
              <a:t> </a:t>
            </a:r>
            <a:r>
              <a:rPr lang="it-IT" dirty="0" err="1">
                <a:solidFill>
                  <a:schemeClr val="bg1"/>
                </a:solidFill>
              </a:rPr>
              <a:t>nell’environment</a:t>
            </a:r>
            <a:r>
              <a:rPr lang="it-IT" dirty="0">
                <a:solidFill>
                  <a:schemeClr val="bg1"/>
                </a:solidFill>
              </a:rPr>
              <a:t> del client.</a:t>
            </a:r>
          </a:p>
        </p:txBody>
      </p:sp>
    </p:spTree>
    <p:extLst>
      <p:ext uri="{BB962C8B-B14F-4D97-AF65-F5344CB8AC3E}">
        <p14:creationId xmlns:p14="http://schemas.microsoft.com/office/powerpoint/2010/main" val="314599267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B55F511-D3AE-4DD3-AB29-8DBF121849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Riassumendo…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5C0E626-A388-49F4-A7D3-2941A78968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/>
            <a:r>
              <a:rPr lang="it-IT" sz="1800" i="0" u="none" strike="noStrike" baseline="0" dirty="0">
                <a:solidFill>
                  <a:schemeClr val="bg1"/>
                </a:solidFill>
                <a:latin typeface="+mj-lt"/>
              </a:rPr>
              <a:t>All’atto dell’invocazione di una funzione:</a:t>
            </a:r>
          </a:p>
          <a:p>
            <a:pPr marL="617220" lvl="1" indent="-342900">
              <a:buFont typeface="+mj-lt"/>
              <a:buAutoNum type="arabicPeriod"/>
            </a:pPr>
            <a:r>
              <a:rPr lang="it-IT" dirty="0">
                <a:solidFill>
                  <a:schemeClr val="bg1"/>
                </a:solidFill>
                <a:latin typeface="+mj-lt"/>
                <a:cs typeface="Courier New" panose="02070309020205020404" pitchFamily="49" charset="0"/>
              </a:rPr>
              <a:t>Si crea una nuova attivazione (istanza) del server</a:t>
            </a:r>
          </a:p>
          <a:p>
            <a:pPr marL="617220" lvl="1" indent="-342900">
              <a:buFont typeface="+mj-lt"/>
              <a:buAutoNum type="arabicPeriod"/>
            </a:pPr>
            <a:r>
              <a:rPr lang="it-IT" dirty="0">
                <a:solidFill>
                  <a:schemeClr val="bg1"/>
                </a:solidFill>
                <a:latin typeface="+mj-lt"/>
                <a:cs typeface="Courier New" panose="02070309020205020404" pitchFamily="49" charset="0"/>
              </a:rPr>
              <a:t>Si alloca la memoria per i parametri ed eventuali variabili locali</a:t>
            </a:r>
          </a:p>
          <a:p>
            <a:pPr marL="617220" lvl="1" indent="-342900">
              <a:buFont typeface="+mj-lt"/>
              <a:buAutoNum type="arabicPeriod"/>
            </a:pPr>
            <a:r>
              <a:rPr lang="it-IT" dirty="0">
                <a:solidFill>
                  <a:schemeClr val="bg1"/>
                </a:solidFill>
                <a:latin typeface="+mj-lt"/>
                <a:cs typeface="Courier New" panose="02070309020205020404" pitchFamily="49" charset="0"/>
              </a:rPr>
              <a:t>Si trasferiscono i parametri al server</a:t>
            </a:r>
          </a:p>
          <a:p>
            <a:pPr marL="617220" lvl="1" indent="-342900">
              <a:buFont typeface="+mj-lt"/>
              <a:buAutoNum type="arabicPeriod"/>
            </a:pPr>
            <a:r>
              <a:rPr lang="it-IT" dirty="0">
                <a:solidFill>
                  <a:schemeClr val="bg1"/>
                </a:solidFill>
                <a:latin typeface="+mj-lt"/>
                <a:cs typeface="Courier New" panose="02070309020205020404" pitchFamily="49" charset="0"/>
              </a:rPr>
              <a:t>Si trasferisce il controllo al server</a:t>
            </a:r>
          </a:p>
          <a:p>
            <a:pPr marL="617220" lvl="1" indent="-342900">
              <a:buFont typeface="+mj-lt"/>
              <a:buAutoNum type="arabicPeriod"/>
            </a:pPr>
            <a:r>
              <a:rPr lang="it-IT" dirty="0">
                <a:solidFill>
                  <a:schemeClr val="bg1"/>
                </a:solidFill>
                <a:latin typeface="+mj-lt"/>
                <a:cs typeface="Courier New" panose="02070309020205020404" pitchFamily="49" charset="0"/>
              </a:rPr>
              <a:t>Si esegue il codice della funzione.</a:t>
            </a:r>
          </a:p>
        </p:txBody>
      </p:sp>
    </p:spTree>
    <p:extLst>
      <p:ext uri="{BB962C8B-B14F-4D97-AF65-F5344CB8AC3E}">
        <p14:creationId xmlns:p14="http://schemas.microsoft.com/office/powerpoint/2010/main" val="136983032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15F838D-5977-4202-A914-57E76C4A96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Procedure in C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8196E0F-8CE6-42DF-9E6B-D853E11127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Formalmente in C esiste solo il concetto di funzione.</a:t>
            </a:r>
          </a:p>
          <a:p>
            <a:r>
              <a:rPr lang="it-IT" dirty="0"/>
              <a:t>E’ possibile costruire delle particolari funzioni che non restituiscono alcun valore:</a:t>
            </a:r>
          </a:p>
          <a:p>
            <a:endParaRPr lang="it-IT" dirty="0"/>
          </a:p>
          <a:p>
            <a:pPr marL="274320" lvl="1" indent="0" algn="ctr">
              <a:buNone/>
            </a:pPr>
            <a:r>
              <a:rPr lang="it-IT" sz="2400" b="1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it-IT" sz="24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proc (</a:t>
            </a:r>
            <a:r>
              <a:rPr lang="it-IT" sz="2400" b="1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it-IT" sz="24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P) {…}</a:t>
            </a:r>
          </a:p>
          <a:p>
            <a:pPr marL="274320" lvl="1" indent="0" algn="ctr">
              <a:buNone/>
            </a:pPr>
            <a:endParaRPr lang="it-IT" sz="2400" dirty="0">
              <a:solidFill>
                <a:srgbClr val="FFC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it-IT" dirty="0"/>
              <a:t>È la definizione di una funzione (</a:t>
            </a:r>
            <a:r>
              <a:rPr lang="it-IT" dirty="0">
                <a:latin typeface="Courier New" panose="02070309020205020404" pitchFamily="49" charset="0"/>
                <a:cs typeface="Courier New" panose="02070309020205020404" pitchFamily="49" charset="0"/>
              </a:rPr>
              <a:t>proc</a:t>
            </a:r>
            <a:r>
              <a:rPr lang="it-IT" dirty="0"/>
              <a:t>) che non restituisce alcun valore:</a:t>
            </a:r>
          </a:p>
          <a:p>
            <a:r>
              <a:rPr lang="it-IT" dirty="0"/>
              <a:t>Void è un identificatore di tipo per classificare dati il cui dominio è l’insieme vuoto.</a:t>
            </a:r>
          </a:p>
        </p:txBody>
      </p:sp>
    </p:spTree>
    <p:extLst>
      <p:ext uri="{BB962C8B-B14F-4D97-AF65-F5344CB8AC3E}">
        <p14:creationId xmlns:p14="http://schemas.microsoft.com/office/powerpoint/2010/main" val="18419862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06E3598-78D9-430E-B10D-1618178ECF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Esempio di algoritmo </a:t>
            </a:r>
            <a:r>
              <a:rPr lang="it-IT" dirty="0" err="1"/>
              <a:t>naive</a:t>
            </a:r>
            <a:r>
              <a:rPr lang="it-IT" dirty="0"/>
              <a:t> sort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2897D5F-75CA-4796-A617-F1060CA103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it-IT" dirty="0">
                <a:latin typeface="Courier New" panose="02070309020205020404" pitchFamily="49" charset="0"/>
                <a:cs typeface="Courier New" panose="02070309020205020404" pitchFamily="49" charset="0"/>
              </a:rPr>
              <a:t>#include &lt;</a:t>
            </a:r>
            <a:r>
              <a:rPr lang="it-IT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stdio.h</a:t>
            </a:r>
            <a:r>
              <a:rPr lang="it-IT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marL="0" indent="0">
              <a:spcBef>
                <a:spcPts val="0"/>
              </a:spcBef>
              <a:buNone/>
            </a:pPr>
            <a:r>
              <a:rPr lang="it-IT" dirty="0">
                <a:latin typeface="Courier New" panose="02070309020205020404" pitchFamily="49" charset="0"/>
                <a:cs typeface="Courier New" panose="02070309020205020404" pitchFamily="49" charset="0"/>
              </a:rPr>
              <a:t>#define </a:t>
            </a:r>
            <a:r>
              <a:rPr lang="it-IT" dirty="0" err="1">
                <a:latin typeface="Courier New" panose="02070309020205020404" pitchFamily="49" charset="0"/>
                <a:cs typeface="Courier New" panose="02070309020205020404" pitchFamily="49" charset="0"/>
              </a:rPr>
              <a:t>dim</a:t>
            </a:r>
            <a:r>
              <a:rPr lang="it-IT" dirty="0">
                <a:latin typeface="Courier New" panose="02070309020205020404" pitchFamily="49" charset="0"/>
                <a:cs typeface="Courier New" panose="02070309020205020404" pitchFamily="49" charset="0"/>
              </a:rPr>
              <a:t> 10</a:t>
            </a:r>
          </a:p>
          <a:p>
            <a:pPr marL="0" indent="0">
              <a:spcBef>
                <a:spcPts val="0"/>
              </a:spcBef>
              <a:buNone/>
            </a:pPr>
            <a:r>
              <a:rPr lang="it-IT" dirty="0">
                <a:latin typeface="Courier New" panose="02070309020205020404" pitchFamily="49" charset="0"/>
                <a:cs typeface="Courier New" panose="02070309020205020404" pitchFamily="49" charset="0"/>
              </a:rPr>
              <a:t>….</a:t>
            </a:r>
          </a:p>
          <a:p>
            <a:pPr marL="0" indent="0">
              <a:spcBef>
                <a:spcPts val="0"/>
              </a:spcBef>
              <a:buNone/>
            </a:pPr>
            <a:r>
              <a:rPr lang="it-IT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it-IT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0" indent="0">
              <a:spcBef>
                <a:spcPts val="0"/>
              </a:spcBef>
              <a:buNone/>
            </a:pPr>
            <a:r>
              <a:rPr lang="it-IT" dirty="0">
                <a:latin typeface="Courier New" panose="02070309020205020404" pitchFamily="49" charset="0"/>
                <a:cs typeface="Courier New" panose="02070309020205020404" pitchFamily="49" charset="0"/>
              </a:rPr>
              <a:t>{	</a:t>
            </a:r>
            <a:r>
              <a:rPr lang="it-IT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it-IT" dirty="0">
                <a:latin typeface="Courier New" panose="02070309020205020404" pitchFamily="49" charset="0"/>
                <a:cs typeface="Courier New" panose="02070309020205020404" pitchFamily="49" charset="0"/>
              </a:rPr>
              <a:t> V[</a:t>
            </a:r>
            <a:r>
              <a:rPr lang="it-IT" dirty="0" err="1">
                <a:latin typeface="Courier New" panose="02070309020205020404" pitchFamily="49" charset="0"/>
                <a:cs typeface="Courier New" panose="02070309020205020404" pitchFamily="49" charset="0"/>
              </a:rPr>
              <a:t>dim</a:t>
            </a:r>
            <a:r>
              <a:rPr lang="it-IT" dirty="0"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</a:p>
          <a:p>
            <a:pPr marL="0" indent="0">
              <a:spcBef>
                <a:spcPts val="0"/>
              </a:spcBef>
              <a:buNone/>
            </a:pPr>
            <a:r>
              <a:rPr lang="it-IT" dirty="0">
                <a:latin typeface="Courier New" panose="02070309020205020404" pitchFamily="49" charset="0"/>
                <a:cs typeface="Courier New" panose="02070309020205020404" pitchFamily="49" charset="0"/>
              </a:rPr>
              <a:t>	/*lettura dei dati */</a:t>
            </a:r>
          </a:p>
          <a:p>
            <a:pPr marL="0" indent="0">
              <a:spcBef>
                <a:spcPts val="0"/>
              </a:spcBef>
              <a:buNone/>
            </a:pPr>
            <a:r>
              <a:rPr lang="it-IT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it-IT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leggi (V, </a:t>
            </a:r>
            <a:r>
              <a:rPr lang="it-IT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dim</a:t>
            </a:r>
            <a:r>
              <a:rPr lang="it-IT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spcBef>
                <a:spcPts val="0"/>
              </a:spcBef>
              <a:buNone/>
            </a:pPr>
            <a:endParaRPr lang="it-IT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it-IT" dirty="0">
                <a:latin typeface="Courier New" panose="02070309020205020404" pitchFamily="49" charset="0"/>
                <a:cs typeface="Courier New" panose="02070309020205020404" pitchFamily="49" charset="0"/>
              </a:rPr>
              <a:t>	/*ordinamento */</a:t>
            </a:r>
          </a:p>
          <a:p>
            <a:pPr marL="0" indent="0">
              <a:spcBef>
                <a:spcPts val="0"/>
              </a:spcBef>
              <a:buNone/>
            </a:pPr>
            <a:r>
              <a:rPr lang="it-IT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it-IT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ordina(V, </a:t>
            </a:r>
            <a:r>
              <a:rPr lang="it-IT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dim</a:t>
            </a:r>
            <a:r>
              <a:rPr lang="it-IT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spcBef>
                <a:spcPts val="0"/>
              </a:spcBef>
              <a:buNone/>
            </a:pPr>
            <a:endParaRPr lang="it-IT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it-IT" dirty="0">
                <a:latin typeface="Courier New" panose="02070309020205020404" pitchFamily="49" charset="0"/>
                <a:cs typeface="Courier New" panose="02070309020205020404" pitchFamily="49" charset="0"/>
              </a:rPr>
              <a:t>	/*stampa */</a:t>
            </a:r>
          </a:p>
          <a:p>
            <a:pPr marL="0" indent="0">
              <a:spcBef>
                <a:spcPts val="0"/>
              </a:spcBef>
              <a:buNone/>
            </a:pPr>
            <a:r>
              <a:rPr lang="it-IT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it-IT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stampa(V, </a:t>
            </a:r>
            <a:r>
              <a:rPr lang="it-IT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dim</a:t>
            </a:r>
            <a:r>
              <a:rPr lang="it-IT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it-IT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F5C978DD-0B41-4598-A2F2-72959DB5358F}"/>
              </a:ext>
            </a:extLst>
          </p:cNvPr>
          <p:cNvSpPr txBox="1"/>
          <p:nvPr/>
        </p:nvSpPr>
        <p:spPr>
          <a:xfrm>
            <a:off x="7140058" y="2222420"/>
            <a:ext cx="3665989" cy="3539430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600" dirty="0">
                <a:solidFill>
                  <a:srgbClr val="FF0000"/>
                </a:solidFill>
              </a:rPr>
              <a:t>Leggi</a:t>
            </a:r>
            <a:r>
              <a:rPr lang="it-IT" sz="1600" dirty="0"/>
              <a:t>,</a:t>
            </a:r>
            <a:r>
              <a:rPr lang="it-IT" sz="1600" dirty="0">
                <a:solidFill>
                  <a:srgbClr val="FF0000"/>
                </a:solidFill>
              </a:rPr>
              <a:t> ordina </a:t>
            </a:r>
            <a:r>
              <a:rPr lang="it-IT" sz="1600" dirty="0"/>
              <a:t>e</a:t>
            </a:r>
            <a:r>
              <a:rPr lang="it-IT" sz="1600" dirty="0">
                <a:solidFill>
                  <a:srgbClr val="FF0000"/>
                </a:solidFill>
              </a:rPr>
              <a:t> stampa </a:t>
            </a:r>
            <a:r>
              <a:rPr lang="it-IT" sz="1600" dirty="0"/>
              <a:t>sono nomi di </a:t>
            </a:r>
            <a:r>
              <a:rPr lang="it-IT" sz="1600" dirty="0">
                <a:solidFill>
                  <a:srgbClr val="FF0000"/>
                </a:solidFill>
              </a:rPr>
              <a:t>sottoprogrammi</a:t>
            </a:r>
            <a:r>
              <a:rPr lang="it-IT" sz="1600" dirty="0"/>
              <a:t>, ognuno dei quali rappresenta una parte del programma (nella prima versione).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600" dirty="0">
                <a:solidFill>
                  <a:srgbClr val="FF0000"/>
                </a:solidFill>
              </a:rPr>
              <a:t>Leggi(V, </a:t>
            </a:r>
            <a:r>
              <a:rPr lang="it-IT" sz="1600" dirty="0" err="1">
                <a:solidFill>
                  <a:srgbClr val="FF0000"/>
                </a:solidFill>
              </a:rPr>
              <a:t>dim</a:t>
            </a:r>
            <a:r>
              <a:rPr lang="it-IT" sz="1600" dirty="0"/>
              <a:t>): V e </a:t>
            </a:r>
            <a:r>
              <a:rPr lang="it-IT" sz="1600" dirty="0" err="1"/>
              <a:t>dim</a:t>
            </a:r>
            <a:r>
              <a:rPr lang="it-IT" sz="1600" dirty="0"/>
              <a:t> sono parametri e rappresentano i dati dell’algoritmo che il sottoprogramma rappresenta</a:t>
            </a:r>
          </a:p>
          <a:p>
            <a:r>
              <a:rPr lang="it-IT" sz="1600" dirty="0">
                <a:solidFill>
                  <a:srgbClr val="FF0000"/>
                </a:solidFill>
              </a:rPr>
              <a:t>Vantaggi</a:t>
            </a:r>
            <a:r>
              <a:rPr lang="it-IT" sz="1600" dirty="0"/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600" dirty="0"/>
              <a:t>leggibilità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600" dirty="0"/>
              <a:t>sintesi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600" dirty="0"/>
              <a:t>riuso</a:t>
            </a:r>
          </a:p>
          <a:p>
            <a:endParaRPr lang="it-IT" sz="1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8800051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600B20E-B967-43FB-9C98-DF7D08A99E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Procedure in C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5058DB1-97FA-4F20-B726-B48571B9DC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La definizione di funzione:</a:t>
            </a:r>
          </a:p>
          <a:p>
            <a:pPr marL="0" indent="0" algn="ctr">
              <a:buNone/>
            </a:pPr>
            <a:r>
              <a:rPr lang="it-IT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 proc (</a:t>
            </a:r>
            <a:r>
              <a:rPr lang="it-IT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 P) {…}</a:t>
            </a:r>
          </a:p>
          <a:p>
            <a:r>
              <a:rPr lang="it-IT" dirty="0"/>
              <a:t>Realizza una procedura.</a:t>
            </a:r>
          </a:p>
          <a:p>
            <a:endParaRPr lang="it-IT" dirty="0"/>
          </a:p>
          <a:p>
            <a:r>
              <a:rPr lang="it-IT" dirty="0"/>
              <a:t>Osservazioni:</a:t>
            </a:r>
          </a:p>
          <a:p>
            <a:pPr lvl="1"/>
            <a:r>
              <a:rPr lang="it-IT" dirty="0"/>
              <a:t>La chiamata di </a:t>
            </a:r>
            <a:r>
              <a:rPr lang="it-IT" dirty="0">
                <a:latin typeface="Courier New" panose="02070309020205020404" pitchFamily="49" charset="0"/>
                <a:cs typeface="Courier New" panose="02070309020205020404" pitchFamily="49" charset="0"/>
              </a:rPr>
              <a:t>proc</a:t>
            </a:r>
            <a:r>
              <a:rPr lang="it-IT" dirty="0"/>
              <a:t> non produce alcun risultato</a:t>
            </a:r>
          </a:p>
          <a:p>
            <a:pPr lvl="1"/>
            <a:r>
              <a:rPr lang="it-IT" dirty="0"/>
              <a:t>Dall’interno del corpo della funzione </a:t>
            </a:r>
            <a:r>
              <a:rPr lang="it-IT" dirty="0">
                <a:latin typeface="Courier New" panose="02070309020205020404" pitchFamily="49" charset="0"/>
                <a:cs typeface="Courier New" panose="02070309020205020404" pitchFamily="49" charset="0"/>
              </a:rPr>
              <a:t>proc</a:t>
            </a:r>
            <a:r>
              <a:rPr lang="it-IT" dirty="0"/>
              <a:t> non verrà restituito alcun risultato al client:</a:t>
            </a:r>
          </a:p>
          <a:p>
            <a:pPr lvl="1"/>
            <a:r>
              <a:rPr lang="it-IT" dirty="0"/>
              <a:t>Il corpo potrà contenere o meno l’istruzione </a:t>
            </a:r>
            <a:r>
              <a:rPr lang="it-IT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it-IT" dirty="0"/>
              <a:t>, eventualmente utilizzata senza argomento: </a:t>
            </a:r>
            <a:r>
              <a:rPr lang="it-IT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it-IT" dirty="0"/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182436327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D4CD596-4C27-4FF1-A5CC-F6C4046D54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Procedure in C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D5100CB-512B-4E72-A1E0-F22D3EDCB3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l">
              <a:buNone/>
            </a:pPr>
            <a:r>
              <a:rPr lang="it-IT" sz="1800" b="1" i="0" u="none" strike="noStrike" baseline="0" dirty="0">
                <a:latin typeface="Courier New" panose="02070309020205020404" pitchFamily="49" charset="0"/>
                <a:cs typeface="Courier New" panose="02070309020205020404" pitchFamily="49" charset="0"/>
              </a:rPr>
              <a:t>#include &lt;</a:t>
            </a:r>
            <a:r>
              <a:rPr lang="it-IT" sz="1800" b="1" i="0" u="none" strike="noStrike" baseline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stdio.h</a:t>
            </a:r>
            <a:r>
              <a:rPr lang="it-IT" sz="1800" b="1" i="0" u="none" strike="noStrike" baseline="0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marL="0" indent="0" algn="l">
              <a:buNone/>
            </a:pPr>
            <a:r>
              <a:rPr lang="it-IT" sz="1800" b="1" i="0" u="none" strike="noStrike" baseline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it-IT" sz="1800" b="1" i="0" u="none" strike="noStrike" baseline="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it-IT" sz="1800" b="1" i="0" u="none" strike="noStrike" baseline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stampafloat</a:t>
            </a:r>
            <a:r>
              <a:rPr lang="it-IT" sz="1800" b="1" i="0" u="none" strike="noStrike" baseline="0" dirty="0">
                <a:latin typeface="Courier New" panose="02070309020205020404" pitchFamily="49" charset="0"/>
                <a:cs typeface="Courier New" panose="02070309020205020404" pitchFamily="49" charset="0"/>
              </a:rPr>
              <a:t>(float P) /* "procedura" */</a:t>
            </a:r>
          </a:p>
          <a:p>
            <a:pPr marL="0" indent="0" algn="l">
              <a:buNone/>
            </a:pPr>
            <a:r>
              <a:rPr lang="it-IT" sz="1800" b="1" i="0" u="none" strike="noStrike" baseline="0" dirty="0">
                <a:latin typeface="Courier New" panose="02070309020205020404" pitchFamily="49" charset="0"/>
                <a:cs typeface="Courier New" panose="02070309020205020404" pitchFamily="49" charset="0"/>
              </a:rPr>
              <a:t>{ </a:t>
            </a:r>
            <a:r>
              <a:rPr lang="it-IT" sz="1800" b="1" i="0" u="none" strike="noStrike" baseline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it-IT" sz="1800" b="1" i="0" u="none" strike="noStrike" baseline="0" dirty="0">
                <a:latin typeface="Courier New" panose="02070309020205020404" pitchFamily="49" charset="0"/>
                <a:cs typeface="Courier New" panose="02070309020205020404" pitchFamily="49" charset="0"/>
              </a:rPr>
              <a:t>("%f\n", P);</a:t>
            </a:r>
          </a:p>
          <a:p>
            <a:pPr marL="0" indent="0" algn="l">
              <a:buNone/>
            </a:pP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it-IT" sz="1800" b="1" i="0" u="none" strike="noStrike" baseline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it-IT" sz="1800" b="1" i="0" u="none" strike="noStrike" baseline="0" dirty="0">
                <a:latin typeface="Courier New" panose="02070309020205020404" pitchFamily="49" charset="0"/>
                <a:cs typeface="Courier New" panose="02070309020205020404" pitchFamily="49" charset="0"/>
              </a:rPr>
              <a:t>; /* termina l'attivazione*/</a:t>
            </a:r>
          </a:p>
          <a:p>
            <a:pPr marL="0" indent="0" algn="l">
              <a:buNone/>
            </a:pPr>
            <a:r>
              <a:rPr lang="it-IT" sz="1800" b="1" i="0" u="none" strike="noStrike" baseline="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 algn="l">
              <a:buNone/>
            </a:pPr>
            <a:r>
              <a:rPr lang="it-IT" sz="1800" b="1" i="0" u="none" strike="noStrike" baseline="0" dirty="0">
                <a:latin typeface="Courier New" panose="02070309020205020404" pitchFamily="49" charset="0"/>
                <a:cs typeface="Courier New" panose="02070309020205020404" pitchFamily="49" charset="0"/>
              </a:rPr>
              <a:t>float quadrato(float X) /* funzione*/</a:t>
            </a:r>
          </a:p>
          <a:p>
            <a:pPr marL="0" indent="0" algn="l">
              <a:buNone/>
            </a:pPr>
            <a:r>
              <a:rPr lang="it-IT" sz="1800" b="1" i="0" u="none" strike="noStrike" baseline="0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r>
              <a:rPr lang="it-IT" sz="1800" b="1" i="0" u="none" strike="noStrike" baseline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it-IT" sz="1800" b="1" i="0" u="none" strike="noStrike" baseline="0" dirty="0">
                <a:latin typeface="Courier New" panose="02070309020205020404" pitchFamily="49" charset="0"/>
                <a:cs typeface="Courier New" panose="02070309020205020404" pitchFamily="49" charset="0"/>
              </a:rPr>
              <a:t> X*X;}</a:t>
            </a:r>
          </a:p>
          <a:p>
            <a:pPr marL="0" indent="0" algn="l">
              <a:buNone/>
            </a:pPr>
            <a:r>
              <a:rPr lang="it-IT" sz="1800" b="1" i="0" u="none" strike="noStrike" baseline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it-IT" sz="1800" b="1" i="0" u="none" strike="noStrike" baseline="0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0" indent="0" algn="l">
              <a:buNone/>
            </a:pPr>
            <a:r>
              <a:rPr lang="it-IT" sz="1800" b="1" i="0" u="none" strike="noStrike" baseline="0" dirty="0">
                <a:latin typeface="Courier New" panose="02070309020205020404" pitchFamily="49" charset="0"/>
                <a:cs typeface="Courier New" panose="02070309020205020404" pitchFamily="49" charset="0"/>
              </a:rPr>
              <a:t>{ float V;</a:t>
            </a:r>
          </a:p>
          <a:p>
            <a:pPr marL="0" indent="0" algn="l">
              <a:buNone/>
            </a:pPr>
            <a:r>
              <a:rPr lang="it-IT" sz="1800" b="1" i="0" u="none" strike="noStrike" baseline="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it-IT" sz="1800" b="1" i="0" u="none" strike="noStrike" baseline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scanf</a:t>
            </a:r>
            <a:r>
              <a:rPr lang="it-IT" sz="1800" b="1" i="0" u="none" strike="noStrike" baseline="0" dirty="0">
                <a:latin typeface="Courier New" panose="02070309020205020404" pitchFamily="49" charset="0"/>
                <a:cs typeface="Courier New" panose="02070309020205020404" pitchFamily="49" charset="0"/>
              </a:rPr>
              <a:t>("%f", &amp;V);</a:t>
            </a:r>
          </a:p>
          <a:p>
            <a:pPr marL="0" indent="0" algn="l">
              <a:buNone/>
            </a:pPr>
            <a:r>
              <a:rPr lang="it-IT" sz="1800" b="1" i="0" u="none" strike="noStrike" baseline="0" dirty="0">
                <a:latin typeface="Courier New" panose="02070309020205020404" pitchFamily="49" charset="0"/>
                <a:cs typeface="Courier New" panose="02070309020205020404" pitchFamily="49" charset="0"/>
              </a:rPr>
              <a:t>  V=quadrato(V);</a:t>
            </a:r>
          </a:p>
          <a:p>
            <a:pPr marL="0" indent="0" algn="l">
              <a:buNone/>
            </a:pPr>
            <a:r>
              <a:rPr lang="it-IT" sz="1800" b="1" i="0" u="none" strike="noStrike" baseline="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it-IT" sz="1800" b="1" i="0" u="none" strike="noStrike" baseline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stampafloat</a:t>
            </a:r>
            <a:r>
              <a:rPr lang="it-IT" sz="1800" b="1" i="0" u="none" strike="noStrike" baseline="0" dirty="0">
                <a:latin typeface="Courier New" panose="02070309020205020404" pitchFamily="49" charset="0"/>
                <a:cs typeface="Courier New" panose="02070309020205020404" pitchFamily="49" charset="0"/>
              </a:rPr>
              <a:t>(V); /* chiamata di "procedura"*/</a:t>
            </a:r>
          </a:p>
          <a:p>
            <a:pPr marL="0" indent="0" algn="l">
              <a:buNone/>
            </a:pPr>
            <a:r>
              <a:rPr lang="it-IT" sz="1800" b="1" i="0" u="none" strike="noStrike" baseline="0" dirty="0">
                <a:latin typeface="Courier New" panose="02070309020205020404" pitchFamily="49" charset="0"/>
                <a:cs typeface="Courier New" panose="02070309020205020404" pitchFamily="49" charset="0"/>
              </a:rPr>
              <a:t> }</a:t>
            </a:r>
            <a:endParaRPr lang="it-IT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5113094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6D5492C-919F-43C3-BBFD-2AB123A98E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Tecniche di legame dei parametri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021B658-714C-4869-A125-48C5C0AAD0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La tecnica di legame (o </a:t>
            </a:r>
            <a:r>
              <a:rPr lang="it-IT" b="1" dirty="0"/>
              <a:t>passaggio</a:t>
            </a:r>
            <a:r>
              <a:rPr lang="it-IT" dirty="0"/>
              <a:t>) dei parametri stabilisce come avviene l’associazione tra parametri attuali e formali.</a:t>
            </a:r>
          </a:p>
          <a:p>
            <a:r>
              <a:rPr lang="it-IT" dirty="0"/>
              <a:t>In generale un parametro può essere trasferito (passato) dal client al server:</a:t>
            </a:r>
          </a:p>
          <a:p>
            <a:endParaRPr lang="it-IT" dirty="0"/>
          </a:p>
          <a:p>
            <a:r>
              <a:rPr lang="it-IT" dirty="0"/>
              <a:t>Per </a:t>
            </a:r>
            <a:r>
              <a:rPr lang="it-IT" b="1" dirty="0"/>
              <a:t>valore</a:t>
            </a:r>
            <a:r>
              <a:rPr lang="it-IT" dirty="0"/>
              <a:t> (per copia, by </a:t>
            </a:r>
            <a:r>
              <a:rPr lang="it-IT" dirty="0" err="1"/>
              <a:t>value</a:t>
            </a:r>
            <a:r>
              <a:rPr lang="it-IT" dirty="0"/>
              <a:t>)</a:t>
            </a:r>
          </a:p>
          <a:p>
            <a:pPr lvl="1"/>
            <a:r>
              <a:rPr lang="it-IT" dirty="0"/>
              <a:t>Si copia il valore del parametro attuale nel corrispondente parametro formale.</a:t>
            </a:r>
          </a:p>
          <a:p>
            <a:r>
              <a:rPr lang="it-IT" dirty="0"/>
              <a:t>Per </a:t>
            </a:r>
            <a:r>
              <a:rPr lang="it-IT" b="1" dirty="0"/>
              <a:t>riferimento</a:t>
            </a:r>
            <a:r>
              <a:rPr lang="it-IT" dirty="0"/>
              <a:t> (per indirizzo, by </a:t>
            </a:r>
            <a:r>
              <a:rPr lang="it-IT" dirty="0" err="1"/>
              <a:t>reference</a:t>
            </a:r>
            <a:r>
              <a:rPr lang="it-IT" dirty="0"/>
              <a:t>)</a:t>
            </a:r>
          </a:p>
          <a:p>
            <a:pPr lvl="1"/>
            <a:r>
              <a:rPr lang="it-IT" dirty="0"/>
              <a:t>Si associa al parametro formale un riferimento al corrispondente parametro attuale</a:t>
            </a:r>
          </a:p>
        </p:txBody>
      </p:sp>
    </p:spTree>
    <p:extLst>
      <p:ext uri="{BB962C8B-B14F-4D97-AF65-F5344CB8AC3E}">
        <p14:creationId xmlns:p14="http://schemas.microsoft.com/office/powerpoint/2010/main" val="4078700418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51F208B-CF33-427F-8F2B-CBAE6730A8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Legame per valore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58866B6-7B19-4517-9AFF-C2FA57EE7E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HP: z parametro attuale</a:t>
            </a:r>
          </a:p>
          <a:p>
            <a:r>
              <a:rPr lang="it-IT" dirty="0"/>
              <a:t>W: parametro formale</a:t>
            </a:r>
          </a:p>
          <a:p>
            <a:r>
              <a:rPr lang="it-IT" dirty="0"/>
              <a:t>Si trasferisce una copia del valore del parametro attuale…</a:t>
            </a:r>
          </a:p>
          <a:p>
            <a:endParaRPr lang="it-IT" dirty="0"/>
          </a:p>
          <a:p>
            <a:endParaRPr lang="it-IT" dirty="0"/>
          </a:p>
        </p:txBody>
      </p:sp>
      <p:sp>
        <p:nvSpPr>
          <p:cNvPr id="4" name="Rettangolo con angoli arrotondati 3">
            <a:extLst>
              <a:ext uri="{FF2B5EF4-FFF2-40B4-BE49-F238E27FC236}">
                <a16:creationId xmlns:a16="http://schemas.microsoft.com/office/drawing/2014/main" id="{E4B01AEC-AABA-4A82-8027-480D162A00A9}"/>
              </a:ext>
            </a:extLst>
          </p:cNvPr>
          <p:cNvSpPr/>
          <p:nvPr/>
        </p:nvSpPr>
        <p:spPr>
          <a:xfrm>
            <a:off x="1468876" y="3929975"/>
            <a:ext cx="2519464" cy="1857983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36BF8BAB-B8C3-4A4F-A4A8-AED450261927}"/>
              </a:ext>
            </a:extLst>
          </p:cNvPr>
          <p:cNvSpPr txBox="1"/>
          <p:nvPr/>
        </p:nvSpPr>
        <p:spPr>
          <a:xfrm>
            <a:off x="1780161" y="4069080"/>
            <a:ext cx="3696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>
                <a:solidFill>
                  <a:schemeClr val="bg1"/>
                </a:solidFill>
              </a:rPr>
              <a:t>z</a:t>
            </a: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D375F1B6-49FA-4593-9DE4-94620F84A72A}"/>
              </a:ext>
            </a:extLst>
          </p:cNvPr>
          <p:cNvSpPr txBox="1"/>
          <p:nvPr/>
        </p:nvSpPr>
        <p:spPr>
          <a:xfrm>
            <a:off x="2182237" y="4069080"/>
            <a:ext cx="677695" cy="461665"/>
          </a:xfrm>
          <a:prstGeom prst="rect">
            <a:avLst/>
          </a:prstGeom>
          <a:noFill/>
          <a:ln w="254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it-IT" sz="2400" b="1" dirty="0">
                <a:solidFill>
                  <a:schemeClr val="bg1"/>
                </a:solidFill>
              </a:rPr>
              <a:t>45</a:t>
            </a: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A58A8F0C-9405-4B09-92B7-A00E87CBCC48}"/>
              </a:ext>
            </a:extLst>
          </p:cNvPr>
          <p:cNvSpPr txBox="1"/>
          <p:nvPr/>
        </p:nvSpPr>
        <p:spPr>
          <a:xfrm>
            <a:off x="2201694" y="3474720"/>
            <a:ext cx="21692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b="1" dirty="0">
                <a:solidFill>
                  <a:schemeClr val="accent5">
                    <a:lumMod val="75000"/>
                  </a:schemeClr>
                </a:solidFill>
              </a:rPr>
              <a:t>CLIENT</a:t>
            </a:r>
          </a:p>
        </p:txBody>
      </p:sp>
    </p:spTree>
    <p:extLst>
      <p:ext uri="{BB962C8B-B14F-4D97-AF65-F5344CB8AC3E}">
        <p14:creationId xmlns:p14="http://schemas.microsoft.com/office/powerpoint/2010/main" val="2251547822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51F208B-CF33-427F-8F2B-CBAE6730A8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Legame per valore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58866B6-7B19-4517-9AFF-C2FA57EE7E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Si trasferisce una copia del valore del parametro attuale nel parametro formale</a:t>
            </a:r>
          </a:p>
          <a:p>
            <a:endParaRPr lang="it-IT" dirty="0"/>
          </a:p>
          <a:p>
            <a:r>
              <a:rPr lang="it-IT" dirty="0"/>
              <a:t>Si trasferisce una copia del valore del parametro attuale…</a:t>
            </a:r>
          </a:p>
          <a:p>
            <a:endParaRPr lang="it-IT" dirty="0"/>
          </a:p>
          <a:p>
            <a:endParaRPr lang="it-IT" dirty="0"/>
          </a:p>
        </p:txBody>
      </p:sp>
      <p:sp>
        <p:nvSpPr>
          <p:cNvPr id="4" name="Rettangolo con angoli arrotondati 3">
            <a:extLst>
              <a:ext uri="{FF2B5EF4-FFF2-40B4-BE49-F238E27FC236}">
                <a16:creationId xmlns:a16="http://schemas.microsoft.com/office/drawing/2014/main" id="{E4B01AEC-AABA-4A82-8027-480D162A00A9}"/>
              </a:ext>
            </a:extLst>
          </p:cNvPr>
          <p:cNvSpPr/>
          <p:nvPr/>
        </p:nvSpPr>
        <p:spPr>
          <a:xfrm>
            <a:off x="1468876" y="3929975"/>
            <a:ext cx="2519464" cy="1857983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36BF8BAB-B8C3-4A4F-A4A8-AED450261927}"/>
              </a:ext>
            </a:extLst>
          </p:cNvPr>
          <p:cNvSpPr txBox="1"/>
          <p:nvPr/>
        </p:nvSpPr>
        <p:spPr>
          <a:xfrm>
            <a:off x="1780161" y="4069080"/>
            <a:ext cx="3696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>
                <a:solidFill>
                  <a:schemeClr val="bg1"/>
                </a:solidFill>
              </a:rPr>
              <a:t>z</a:t>
            </a: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D375F1B6-49FA-4593-9DE4-94620F84A72A}"/>
              </a:ext>
            </a:extLst>
          </p:cNvPr>
          <p:cNvSpPr txBox="1"/>
          <p:nvPr/>
        </p:nvSpPr>
        <p:spPr>
          <a:xfrm>
            <a:off x="2182237" y="4069080"/>
            <a:ext cx="677695" cy="461665"/>
          </a:xfrm>
          <a:prstGeom prst="rect">
            <a:avLst/>
          </a:prstGeom>
          <a:noFill/>
          <a:ln w="254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it-IT" sz="2400" b="1" dirty="0">
                <a:solidFill>
                  <a:schemeClr val="bg1"/>
                </a:solidFill>
              </a:rPr>
              <a:t>45</a:t>
            </a:r>
          </a:p>
        </p:txBody>
      </p:sp>
      <p:sp>
        <p:nvSpPr>
          <p:cNvPr id="7" name="Rettangolo 6">
            <a:extLst>
              <a:ext uri="{FF2B5EF4-FFF2-40B4-BE49-F238E27FC236}">
                <a16:creationId xmlns:a16="http://schemas.microsoft.com/office/drawing/2014/main" id="{B7116A22-78A5-49CE-9F59-FEFAD7175612}"/>
              </a:ext>
            </a:extLst>
          </p:cNvPr>
          <p:cNvSpPr/>
          <p:nvPr/>
        </p:nvSpPr>
        <p:spPr>
          <a:xfrm>
            <a:off x="1634247" y="5787958"/>
            <a:ext cx="2256817" cy="27237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0EA925A2-174F-4452-8BC3-68778462F551}"/>
              </a:ext>
            </a:extLst>
          </p:cNvPr>
          <p:cNvSpPr txBox="1"/>
          <p:nvPr/>
        </p:nvSpPr>
        <p:spPr>
          <a:xfrm>
            <a:off x="2201694" y="3474720"/>
            <a:ext cx="21692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b="1" dirty="0">
                <a:solidFill>
                  <a:schemeClr val="accent5">
                    <a:lumMod val="75000"/>
                  </a:schemeClr>
                </a:solidFill>
              </a:rPr>
              <a:t>CLIENT</a:t>
            </a:r>
          </a:p>
        </p:txBody>
      </p:sp>
      <p:sp>
        <p:nvSpPr>
          <p:cNvPr id="11" name="Rettangolo con angoli arrotondati 10">
            <a:extLst>
              <a:ext uri="{FF2B5EF4-FFF2-40B4-BE49-F238E27FC236}">
                <a16:creationId xmlns:a16="http://schemas.microsoft.com/office/drawing/2014/main" id="{D53E14B0-4354-4058-AA16-6F722BC7F10E}"/>
              </a:ext>
            </a:extLst>
          </p:cNvPr>
          <p:cNvSpPr/>
          <p:nvPr/>
        </p:nvSpPr>
        <p:spPr>
          <a:xfrm>
            <a:off x="7735100" y="3888390"/>
            <a:ext cx="2519464" cy="1857983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D9C5B6FB-8DB7-4A10-AFD6-450AA31710D5}"/>
              </a:ext>
            </a:extLst>
          </p:cNvPr>
          <p:cNvSpPr txBox="1"/>
          <p:nvPr/>
        </p:nvSpPr>
        <p:spPr>
          <a:xfrm>
            <a:off x="8427397" y="3488280"/>
            <a:ext cx="21692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b="1" dirty="0">
                <a:solidFill>
                  <a:schemeClr val="accent5">
                    <a:lumMod val="75000"/>
                  </a:schemeClr>
                </a:solidFill>
              </a:rPr>
              <a:t>SERVER</a:t>
            </a:r>
          </a:p>
        </p:txBody>
      </p:sp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474CBFC2-F2E6-407E-A106-93E67FCF1549}"/>
              </a:ext>
            </a:extLst>
          </p:cNvPr>
          <p:cNvSpPr txBox="1"/>
          <p:nvPr/>
        </p:nvSpPr>
        <p:spPr>
          <a:xfrm>
            <a:off x="8762254" y="4099840"/>
            <a:ext cx="677695" cy="461665"/>
          </a:xfrm>
          <a:prstGeom prst="rect">
            <a:avLst/>
          </a:prstGeom>
          <a:noFill/>
          <a:ln w="25400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it-IT" sz="2400" b="1" dirty="0">
                <a:solidFill>
                  <a:srgbClr val="7030A0"/>
                </a:solidFill>
              </a:rPr>
              <a:t>45</a:t>
            </a:r>
          </a:p>
        </p:txBody>
      </p:sp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EE6A5F26-C5D2-4389-8CE0-4C81CF3B2F48}"/>
              </a:ext>
            </a:extLst>
          </p:cNvPr>
          <p:cNvSpPr txBox="1"/>
          <p:nvPr/>
        </p:nvSpPr>
        <p:spPr>
          <a:xfrm>
            <a:off x="9604582" y="4117999"/>
            <a:ext cx="3696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>
                <a:solidFill>
                  <a:srgbClr val="7030A0"/>
                </a:solidFill>
              </a:rPr>
              <a:t>w</a:t>
            </a:r>
          </a:p>
        </p:txBody>
      </p:sp>
      <p:sp>
        <p:nvSpPr>
          <p:cNvPr id="15" name="CasellaDiTesto 14">
            <a:extLst>
              <a:ext uri="{FF2B5EF4-FFF2-40B4-BE49-F238E27FC236}">
                <a16:creationId xmlns:a16="http://schemas.microsoft.com/office/drawing/2014/main" id="{EA3068B5-D393-46B3-972C-CB6A74574E76}"/>
              </a:ext>
            </a:extLst>
          </p:cNvPr>
          <p:cNvSpPr txBox="1"/>
          <p:nvPr/>
        </p:nvSpPr>
        <p:spPr>
          <a:xfrm>
            <a:off x="8030972" y="4965774"/>
            <a:ext cx="21028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b="1" i="1" dirty="0">
                <a:solidFill>
                  <a:srgbClr val="7030A0"/>
                </a:solidFill>
              </a:rPr>
              <a:t>istanza del server</a:t>
            </a:r>
          </a:p>
        </p:txBody>
      </p:sp>
      <p:cxnSp>
        <p:nvCxnSpPr>
          <p:cNvPr id="17" name="Connettore 2 16">
            <a:extLst>
              <a:ext uri="{FF2B5EF4-FFF2-40B4-BE49-F238E27FC236}">
                <a16:creationId xmlns:a16="http://schemas.microsoft.com/office/drawing/2014/main" id="{9085D49A-A54E-4ABD-9C20-E826498841FD}"/>
              </a:ext>
            </a:extLst>
          </p:cNvPr>
          <p:cNvCxnSpPr>
            <a:cxnSpLocks/>
            <a:stCxn id="6" idx="3"/>
            <a:endCxn id="13" idx="1"/>
          </p:cNvCxnSpPr>
          <p:nvPr/>
        </p:nvCxnSpPr>
        <p:spPr>
          <a:xfrm>
            <a:off x="2859932" y="4299913"/>
            <a:ext cx="5902322" cy="30760"/>
          </a:xfrm>
          <a:prstGeom prst="straightConnector1">
            <a:avLst/>
          </a:prstGeom>
          <a:ln w="38100">
            <a:solidFill>
              <a:schemeClr val="bg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CasellaDiTesto 18">
            <a:extLst>
              <a:ext uri="{FF2B5EF4-FFF2-40B4-BE49-F238E27FC236}">
                <a16:creationId xmlns:a16="http://schemas.microsoft.com/office/drawing/2014/main" id="{5F355D88-7371-4B64-A71B-479BF2C1817A}"/>
              </a:ext>
            </a:extLst>
          </p:cNvPr>
          <p:cNvSpPr txBox="1"/>
          <p:nvPr/>
        </p:nvSpPr>
        <p:spPr>
          <a:xfrm>
            <a:off x="9404420" y="2649295"/>
            <a:ext cx="16634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chemeClr val="bg1"/>
                </a:solidFill>
              </a:rPr>
              <a:t>valore copiato di z</a:t>
            </a:r>
          </a:p>
        </p:txBody>
      </p:sp>
      <p:cxnSp>
        <p:nvCxnSpPr>
          <p:cNvPr id="21" name="Connettore 2 20">
            <a:extLst>
              <a:ext uri="{FF2B5EF4-FFF2-40B4-BE49-F238E27FC236}">
                <a16:creationId xmlns:a16="http://schemas.microsoft.com/office/drawing/2014/main" id="{2BAC616A-F9C0-4B55-B9A3-F18B15D38C97}"/>
              </a:ext>
            </a:extLst>
          </p:cNvPr>
          <p:cNvCxnSpPr/>
          <p:nvPr/>
        </p:nvCxnSpPr>
        <p:spPr>
          <a:xfrm flipH="1">
            <a:off x="9439949" y="3276830"/>
            <a:ext cx="814615" cy="792250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CasellaDiTesto 21">
            <a:extLst>
              <a:ext uri="{FF2B5EF4-FFF2-40B4-BE49-F238E27FC236}">
                <a16:creationId xmlns:a16="http://schemas.microsoft.com/office/drawing/2014/main" id="{2F16045A-B959-4189-ADCF-C23D69364799}"/>
              </a:ext>
            </a:extLst>
          </p:cNvPr>
          <p:cNvSpPr txBox="1"/>
          <p:nvPr/>
        </p:nvSpPr>
        <p:spPr>
          <a:xfrm>
            <a:off x="5708631" y="4595597"/>
            <a:ext cx="210281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chemeClr val="bg1"/>
                </a:solidFill>
              </a:rPr>
              <a:t>ogni azione fatta su w è </a:t>
            </a:r>
            <a:r>
              <a:rPr lang="it-IT" i="1" u="sng" dirty="0">
                <a:solidFill>
                  <a:schemeClr val="bg1"/>
                </a:solidFill>
              </a:rPr>
              <a:t>locale</a:t>
            </a:r>
            <a:r>
              <a:rPr lang="it-IT" dirty="0">
                <a:solidFill>
                  <a:schemeClr val="bg1"/>
                </a:solidFill>
              </a:rPr>
              <a:t> al server</a:t>
            </a:r>
          </a:p>
        </p:txBody>
      </p:sp>
    </p:spTree>
    <p:extLst>
      <p:ext uri="{BB962C8B-B14F-4D97-AF65-F5344CB8AC3E}">
        <p14:creationId xmlns:p14="http://schemas.microsoft.com/office/powerpoint/2010/main" val="2670584172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51F208B-CF33-427F-8F2B-CBAE6730A8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Legame per riferimento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58866B6-7B19-4517-9AFF-C2FA57EE7E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Si trasferisce un riferimento al parametro attuale…</a:t>
            </a:r>
          </a:p>
          <a:p>
            <a:endParaRPr lang="it-IT" dirty="0"/>
          </a:p>
          <a:p>
            <a:endParaRPr lang="it-IT" dirty="0"/>
          </a:p>
        </p:txBody>
      </p:sp>
      <p:sp>
        <p:nvSpPr>
          <p:cNvPr id="4" name="Rettangolo con angoli arrotondati 3">
            <a:extLst>
              <a:ext uri="{FF2B5EF4-FFF2-40B4-BE49-F238E27FC236}">
                <a16:creationId xmlns:a16="http://schemas.microsoft.com/office/drawing/2014/main" id="{E4B01AEC-AABA-4A82-8027-480D162A00A9}"/>
              </a:ext>
            </a:extLst>
          </p:cNvPr>
          <p:cNvSpPr/>
          <p:nvPr/>
        </p:nvSpPr>
        <p:spPr>
          <a:xfrm>
            <a:off x="1342416" y="3963756"/>
            <a:ext cx="2519464" cy="1857983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endParaRPr lang="it-IT" sz="1800" b="1" dirty="0">
              <a:solidFill>
                <a:srgbClr val="7030A0"/>
              </a:solidFill>
            </a:endParaRP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36BF8BAB-B8C3-4A4F-A4A8-AED450261927}"/>
              </a:ext>
            </a:extLst>
          </p:cNvPr>
          <p:cNvSpPr txBox="1"/>
          <p:nvPr/>
        </p:nvSpPr>
        <p:spPr>
          <a:xfrm>
            <a:off x="1780161" y="4069080"/>
            <a:ext cx="3696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>
                <a:solidFill>
                  <a:schemeClr val="bg1"/>
                </a:solidFill>
              </a:rPr>
              <a:t>z</a:t>
            </a: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D375F1B6-49FA-4593-9DE4-94620F84A72A}"/>
              </a:ext>
            </a:extLst>
          </p:cNvPr>
          <p:cNvSpPr txBox="1"/>
          <p:nvPr/>
        </p:nvSpPr>
        <p:spPr>
          <a:xfrm>
            <a:off x="2182237" y="4069080"/>
            <a:ext cx="677695" cy="461665"/>
          </a:xfrm>
          <a:prstGeom prst="rect">
            <a:avLst/>
          </a:prstGeom>
          <a:noFill/>
          <a:ln w="254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it-IT" sz="2400" b="1" dirty="0">
                <a:solidFill>
                  <a:schemeClr val="bg1"/>
                </a:solidFill>
              </a:rPr>
              <a:t>45</a:t>
            </a: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A58A8F0C-9405-4B09-92B7-A00E87CBCC48}"/>
              </a:ext>
            </a:extLst>
          </p:cNvPr>
          <p:cNvSpPr txBox="1"/>
          <p:nvPr/>
        </p:nvSpPr>
        <p:spPr>
          <a:xfrm>
            <a:off x="2201694" y="3474720"/>
            <a:ext cx="21692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b="1" dirty="0">
                <a:solidFill>
                  <a:schemeClr val="accent5">
                    <a:lumMod val="75000"/>
                  </a:schemeClr>
                </a:solidFill>
              </a:rPr>
              <a:t>CLIENT</a:t>
            </a:r>
          </a:p>
        </p:txBody>
      </p:sp>
      <p:sp>
        <p:nvSpPr>
          <p:cNvPr id="9" name="Rettangolo con angoli arrotondati 8">
            <a:extLst>
              <a:ext uri="{FF2B5EF4-FFF2-40B4-BE49-F238E27FC236}">
                <a16:creationId xmlns:a16="http://schemas.microsoft.com/office/drawing/2014/main" id="{7DFDACF6-3FD3-4674-8265-BB1621E7770F}"/>
              </a:ext>
            </a:extLst>
          </p:cNvPr>
          <p:cNvSpPr/>
          <p:nvPr/>
        </p:nvSpPr>
        <p:spPr>
          <a:xfrm>
            <a:off x="7735100" y="3888390"/>
            <a:ext cx="2519464" cy="1857983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BC9FA98B-B661-4594-923D-7F93C40A12AE}"/>
              </a:ext>
            </a:extLst>
          </p:cNvPr>
          <p:cNvSpPr txBox="1"/>
          <p:nvPr/>
        </p:nvSpPr>
        <p:spPr>
          <a:xfrm>
            <a:off x="8762254" y="4099840"/>
            <a:ext cx="677695" cy="461665"/>
          </a:xfrm>
          <a:prstGeom prst="rect">
            <a:avLst/>
          </a:prstGeom>
          <a:noFill/>
          <a:ln w="25400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el-GR" sz="2400" b="1" dirty="0">
                <a:solidFill>
                  <a:srgbClr val="7030A0"/>
                </a:solidFill>
              </a:rPr>
              <a:t>α</a:t>
            </a:r>
            <a:endParaRPr lang="it-IT" sz="2400" b="1" dirty="0">
              <a:solidFill>
                <a:srgbClr val="7030A0"/>
              </a:solidFill>
            </a:endParaRPr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BAE1E262-1D60-4B79-A7C9-0138575610A7}"/>
              </a:ext>
            </a:extLst>
          </p:cNvPr>
          <p:cNvSpPr txBox="1"/>
          <p:nvPr/>
        </p:nvSpPr>
        <p:spPr>
          <a:xfrm>
            <a:off x="9604582" y="4117999"/>
            <a:ext cx="3696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>
                <a:solidFill>
                  <a:srgbClr val="7030A0"/>
                </a:solidFill>
              </a:rPr>
              <a:t>w</a:t>
            </a:r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80B9EE82-449F-459C-BDA7-21A3CD494F6A}"/>
              </a:ext>
            </a:extLst>
          </p:cNvPr>
          <p:cNvSpPr txBox="1"/>
          <p:nvPr/>
        </p:nvSpPr>
        <p:spPr>
          <a:xfrm>
            <a:off x="8030972" y="4965774"/>
            <a:ext cx="21028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b="1" i="1" dirty="0">
                <a:solidFill>
                  <a:srgbClr val="7030A0"/>
                </a:solidFill>
              </a:rPr>
              <a:t>istanza del server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607135CB-A9E7-4C9D-9C88-9F9EF8D8ED23}"/>
              </a:ext>
            </a:extLst>
          </p:cNvPr>
          <p:cNvSpPr txBox="1"/>
          <p:nvPr/>
        </p:nvSpPr>
        <p:spPr>
          <a:xfrm>
            <a:off x="3054485" y="4044553"/>
            <a:ext cx="5544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800" b="1" dirty="0">
                <a:solidFill>
                  <a:schemeClr val="bg1"/>
                </a:solidFill>
              </a:rPr>
              <a:t>α</a:t>
            </a:r>
            <a:endParaRPr lang="it-IT" sz="1800" b="1" dirty="0">
              <a:solidFill>
                <a:schemeClr val="bg1"/>
              </a:solidFill>
            </a:endParaRPr>
          </a:p>
          <a:p>
            <a:endParaRPr lang="it-IT" dirty="0"/>
          </a:p>
        </p:txBody>
      </p:sp>
      <p:cxnSp>
        <p:nvCxnSpPr>
          <p:cNvPr id="14" name="Connettore 2 13">
            <a:extLst>
              <a:ext uri="{FF2B5EF4-FFF2-40B4-BE49-F238E27FC236}">
                <a16:creationId xmlns:a16="http://schemas.microsoft.com/office/drawing/2014/main" id="{A5302F48-6F3E-4281-9CA2-C213D55365CF}"/>
              </a:ext>
            </a:extLst>
          </p:cNvPr>
          <p:cNvCxnSpPr>
            <a:stCxn id="10" idx="1"/>
          </p:cNvCxnSpPr>
          <p:nvPr/>
        </p:nvCxnSpPr>
        <p:spPr>
          <a:xfrm flipH="1">
            <a:off x="2859932" y="4330673"/>
            <a:ext cx="5902322" cy="37046"/>
          </a:xfrm>
          <a:prstGeom prst="straightConnector1">
            <a:avLst/>
          </a:prstGeom>
          <a:ln w="25400">
            <a:solidFill>
              <a:schemeClr val="bg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asellaDiTesto 14">
            <a:extLst>
              <a:ext uri="{FF2B5EF4-FFF2-40B4-BE49-F238E27FC236}">
                <a16:creationId xmlns:a16="http://schemas.microsoft.com/office/drawing/2014/main" id="{920B8664-42D7-4372-B4CB-EA55FF60AB38}"/>
              </a:ext>
            </a:extLst>
          </p:cNvPr>
          <p:cNvSpPr txBox="1"/>
          <p:nvPr/>
        </p:nvSpPr>
        <p:spPr>
          <a:xfrm>
            <a:off x="8048016" y="2837790"/>
            <a:ext cx="21692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chemeClr val="bg1"/>
                </a:solidFill>
              </a:rPr>
              <a:t>Riferimento a z (indirizzo)</a:t>
            </a:r>
          </a:p>
        </p:txBody>
      </p:sp>
      <p:cxnSp>
        <p:nvCxnSpPr>
          <p:cNvPr id="17" name="Connettore 2 16">
            <a:extLst>
              <a:ext uri="{FF2B5EF4-FFF2-40B4-BE49-F238E27FC236}">
                <a16:creationId xmlns:a16="http://schemas.microsoft.com/office/drawing/2014/main" id="{5D154AAE-7498-44A6-9D44-37C920E70046}"/>
              </a:ext>
            </a:extLst>
          </p:cNvPr>
          <p:cNvCxnSpPr>
            <a:endCxn id="10" idx="0"/>
          </p:cNvCxnSpPr>
          <p:nvPr/>
        </p:nvCxnSpPr>
        <p:spPr>
          <a:xfrm>
            <a:off x="9101101" y="3519944"/>
            <a:ext cx="1" cy="579896"/>
          </a:xfrm>
          <a:prstGeom prst="straightConnector1">
            <a:avLst/>
          </a:prstGeom>
          <a:ln w="254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CasellaDiTesto 17">
            <a:extLst>
              <a:ext uri="{FF2B5EF4-FFF2-40B4-BE49-F238E27FC236}">
                <a16:creationId xmlns:a16="http://schemas.microsoft.com/office/drawing/2014/main" id="{6143FB8A-1FB8-4E7C-AEB4-8B004510D497}"/>
              </a:ext>
            </a:extLst>
          </p:cNvPr>
          <p:cNvSpPr txBox="1"/>
          <p:nvPr/>
        </p:nvSpPr>
        <p:spPr>
          <a:xfrm>
            <a:off x="4456901" y="4609385"/>
            <a:ext cx="32863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chemeClr val="bg1"/>
                </a:solidFill>
              </a:rPr>
              <a:t>Ogni azione fatta su w è in realtà fatta sul parametro attuale (la variabile z del client)</a:t>
            </a:r>
          </a:p>
        </p:txBody>
      </p:sp>
      <p:sp>
        <p:nvSpPr>
          <p:cNvPr id="19" name="CasellaDiTesto 18">
            <a:extLst>
              <a:ext uri="{FF2B5EF4-FFF2-40B4-BE49-F238E27FC236}">
                <a16:creationId xmlns:a16="http://schemas.microsoft.com/office/drawing/2014/main" id="{F48B25A2-2CAA-4F5F-BB4D-00B9650FB522}"/>
              </a:ext>
            </a:extLst>
          </p:cNvPr>
          <p:cNvSpPr txBox="1"/>
          <p:nvPr/>
        </p:nvSpPr>
        <p:spPr>
          <a:xfrm>
            <a:off x="8427397" y="3488280"/>
            <a:ext cx="21692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b="1" dirty="0">
                <a:solidFill>
                  <a:schemeClr val="accent5">
                    <a:lumMod val="75000"/>
                  </a:schemeClr>
                </a:solidFill>
              </a:rPr>
              <a:t>SERVER</a:t>
            </a:r>
          </a:p>
        </p:txBody>
      </p:sp>
    </p:spTree>
    <p:extLst>
      <p:ext uri="{BB962C8B-B14F-4D97-AF65-F5344CB8AC3E}">
        <p14:creationId xmlns:p14="http://schemas.microsoft.com/office/powerpoint/2010/main" val="2773154210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3EB532F-5F09-426D-A928-6762AA4E95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Passaggio di parametri in C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4EA4B30-08C5-4FBA-9301-A0FE878E28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In C i parametri sono trasferiti sempre e solo per valore</a:t>
            </a:r>
          </a:p>
          <a:p>
            <a:r>
              <a:rPr lang="it-IT" dirty="0"/>
              <a:t>Si trasferisce una copia del parametro attuale, non l’originale</a:t>
            </a:r>
          </a:p>
          <a:p>
            <a:r>
              <a:rPr lang="it-IT" dirty="0"/>
              <a:t>Tale copia è strettamente privata e locale a quel server</a:t>
            </a:r>
          </a:p>
          <a:p>
            <a:r>
              <a:rPr lang="it-IT" dirty="0"/>
              <a:t>Il server potrebbe quindi alterare il valore ricevuto, senza che ciò abbia alcun impatto sul client.</a:t>
            </a:r>
          </a:p>
          <a:p>
            <a:r>
              <a:rPr lang="it-IT" dirty="0"/>
              <a:t>Conseguenza: è impossibile usare un parametro per trasferire informazioni dal server verso il client</a:t>
            </a:r>
          </a:p>
          <a:p>
            <a:r>
              <a:rPr lang="it-IT" dirty="0"/>
              <a:t>Per trasferire un’informazione al client si sfrutta il valore di ritorno della funzione.</a:t>
            </a:r>
          </a:p>
        </p:txBody>
      </p:sp>
    </p:spTree>
    <p:extLst>
      <p:ext uri="{BB962C8B-B14F-4D97-AF65-F5344CB8AC3E}">
        <p14:creationId xmlns:p14="http://schemas.microsoft.com/office/powerpoint/2010/main" val="3852960568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8E948C2-0E5C-4D53-9F44-CDE88988CB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Esempio: valore assoluto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58336F3-3850-4BDC-A24C-9BC9FCF218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Definizione formale: |x| : Z -&gt; N</a:t>
            </a:r>
          </a:p>
          <a:p>
            <a:pPr marL="274320" lvl="1" indent="0">
              <a:buNone/>
            </a:pPr>
            <a:r>
              <a:rPr lang="it-IT" dirty="0"/>
              <a:t>|x| vale x se x≥ 0</a:t>
            </a:r>
          </a:p>
          <a:p>
            <a:pPr marL="274320" lvl="1" indent="0">
              <a:buNone/>
            </a:pPr>
            <a:r>
              <a:rPr lang="it-IT" dirty="0"/>
              <a:t>|x| vale –x se x&lt;0</a:t>
            </a:r>
          </a:p>
          <a:p>
            <a:pPr marL="274320" lvl="1" indent="0">
              <a:buNone/>
            </a:pPr>
            <a:endParaRPr lang="it-IT" dirty="0"/>
          </a:p>
          <a:p>
            <a:r>
              <a:rPr lang="it-IT" dirty="0"/>
              <a:t>Codifica sotto forma di funzione C:</a:t>
            </a:r>
          </a:p>
          <a:p>
            <a:pPr marL="0" indent="0">
              <a:buNone/>
            </a:pPr>
            <a:r>
              <a:rPr lang="it-IT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it-IT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it-IT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valAss</a:t>
            </a:r>
            <a:r>
              <a:rPr lang="it-IT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it-IT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it-IT" dirty="0">
                <a:latin typeface="Courier New" panose="02070309020205020404" pitchFamily="49" charset="0"/>
                <a:cs typeface="Courier New" panose="02070309020205020404" pitchFamily="49" charset="0"/>
              </a:rPr>
              <a:t> x) {</a:t>
            </a:r>
          </a:p>
          <a:p>
            <a:pPr marL="274320" lvl="1" indent="0">
              <a:buNone/>
            </a:pPr>
            <a:r>
              <a:rPr lang="it-IT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it-IT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(x&lt;0) </a:t>
            </a:r>
            <a:r>
              <a:rPr lang="it-IT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it-IT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–x;</a:t>
            </a:r>
          </a:p>
          <a:p>
            <a:pPr marL="274320" lvl="1" indent="0">
              <a:buNone/>
            </a:pPr>
            <a:r>
              <a:rPr lang="it-IT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else </a:t>
            </a:r>
            <a:r>
              <a:rPr lang="it-IT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it-IT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x;</a:t>
            </a:r>
          </a:p>
          <a:p>
            <a:pPr marL="274320" lvl="1" indent="0">
              <a:buNone/>
            </a:pPr>
            <a:r>
              <a:rPr lang="it-IT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4" name="Parentesi graffa aperta 3">
            <a:extLst>
              <a:ext uri="{FF2B5EF4-FFF2-40B4-BE49-F238E27FC236}">
                <a16:creationId xmlns:a16="http://schemas.microsoft.com/office/drawing/2014/main" id="{ACE48A94-E0F0-4327-989C-CE3C68FE2D2D}"/>
              </a:ext>
            </a:extLst>
          </p:cNvPr>
          <p:cNvSpPr/>
          <p:nvPr/>
        </p:nvSpPr>
        <p:spPr>
          <a:xfrm>
            <a:off x="1303507" y="2470826"/>
            <a:ext cx="107004" cy="651753"/>
          </a:xfrm>
          <a:prstGeom prst="leftBrac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01448010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CB1CBC8-03B7-483D-AFF0-04B1C78E3F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Esempio: valore assoluto	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8C359ED-5BEA-4910-9605-0EC4A933D0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Server:</a:t>
            </a:r>
          </a:p>
          <a:p>
            <a:pPr marL="0" indent="0">
              <a:buNone/>
            </a:pPr>
            <a:r>
              <a:rPr lang="it-IT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it-IT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it-IT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valAss</a:t>
            </a:r>
            <a:r>
              <a:rPr lang="it-IT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it-IT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it-IT" dirty="0">
                <a:latin typeface="Courier New" panose="02070309020205020404" pitchFamily="49" charset="0"/>
                <a:cs typeface="Courier New" panose="02070309020205020404" pitchFamily="49" charset="0"/>
              </a:rPr>
              <a:t> x) {</a:t>
            </a:r>
          </a:p>
          <a:p>
            <a:pPr marL="274320" lvl="1" indent="0">
              <a:buNone/>
            </a:pPr>
            <a:r>
              <a:rPr lang="it-IT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it-IT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(x&lt;0) </a:t>
            </a:r>
            <a:r>
              <a:rPr lang="it-IT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it-IT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–x;</a:t>
            </a:r>
          </a:p>
          <a:p>
            <a:pPr marL="274320" lvl="1" indent="0">
              <a:buNone/>
            </a:pPr>
            <a:r>
              <a:rPr lang="it-IT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else </a:t>
            </a:r>
            <a:r>
              <a:rPr lang="it-IT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it-IT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x;</a:t>
            </a:r>
          </a:p>
          <a:p>
            <a:pPr marL="274320" lvl="1" indent="0">
              <a:buNone/>
            </a:pPr>
            <a:r>
              <a:rPr lang="it-IT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r>
              <a:rPr lang="it-IT" dirty="0"/>
              <a:t>Client:</a:t>
            </a:r>
          </a:p>
          <a:p>
            <a:pPr marL="0" indent="0">
              <a:buNone/>
            </a:pPr>
            <a:r>
              <a:rPr lang="it-IT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it-IT" dirty="0">
                <a:latin typeface="Courier New" panose="02070309020205020404" pitchFamily="49" charset="0"/>
                <a:cs typeface="Courier New" panose="02070309020205020404" pitchFamily="49" charset="0"/>
              </a:rPr>
              <a:t> () {</a:t>
            </a:r>
          </a:p>
          <a:p>
            <a:pPr marL="274320" lvl="1" indent="0">
              <a:buNone/>
            </a:pPr>
            <a:r>
              <a:rPr lang="it-IT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it-IT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it-IT" dirty="0" err="1">
                <a:latin typeface="Courier New" panose="02070309020205020404" pitchFamily="49" charset="0"/>
                <a:cs typeface="Courier New" panose="02070309020205020404" pitchFamily="49" charset="0"/>
              </a:rPr>
              <a:t>absz</a:t>
            </a:r>
            <a:r>
              <a:rPr lang="it-IT" dirty="0">
                <a:latin typeface="Courier New" panose="02070309020205020404" pitchFamily="49" charset="0"/>
                <a:cs typeface="Courier New" panose="02070309020205020404" pitchFamily="49" charset="0"/>
              </a:rPr>
              <a:t>, z =-87;</a:t>
            </a:r>
          </a:p>
          <a:p>
            <a:pPr marL="274320" lvl="1" indent="0">
              <a:buNone/>
            </a:pPr>
            <a:r>
              <a:rPr lang="it-IT" dirty="0" err="1">
                <a:latin typeface="Courier New" panose="02070309020205020404" pitchFamily="49" charset="0"/>
                <a:cs typeface="Courier New" panose="02070309020205020404" pitchFamily="49" charset="0"/>
              </a:rPr>
              <a:t>absz</a:t>
            </a:r>
            <a:r>
              <a:rPr lang="it-IT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it-IT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valAss</a:t>
            </a:r>
            <a:r>
              <a:rPr lang="it-IT" dirty="0">
                <a:latin typeface="Courier New" panose="02070309020205020404" pitchFamily="49" charset="0"/>
                <a:cs typeface="Courier New" panose="02070309020205020404" pitchFamily="49" charset="0"/>
              </a:rPr>
              <a:t>(z);</a:t>
            </a:r>
          </a:p>
          <a:p>
            <a:pPr marL="274320" lvl="1" indent="0">
              <a:buNone/>
            </a:pPr>
            <a:r>
              <a:rPr lang="it-IT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it-IT" dirty="0">
                <a:latin typeface="Courier New" panose="02070309020205020404" pitchFamily="49" charset="0"/>
                <a:cs typeface="Courier New" panose="02070309020205020404" pitchFamily="49" charset="0"/>
              </a:rPr>
              <a:t>(«%d», z);</a:t>
            </a:r>
          </a:p>
          <a:p>
            <a:pPr marL="274320" lvl="1" indent="0">
              <a:buNone/>
            </a:pPr>
            <a:r>
              <a:rPr lang="it-IT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823641580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CB1CBC8-03B7-483D-AFF0-04B1C78E3F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Esempio: valore assoluto	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8C359ED-5BEA-4910-9605-0EC4A933D0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Server:</a:t>
            </a:r>
          </a:p>
          <a:p>
            <a:pPr marL="0" indent="0">
              <a:buNone/>
            </a:pPr>
            <a:r>
              <a:rPr lang="it-IT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it-IT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it-IT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valAss</a:t>
            </a:r>
            <a:r>
              <a:rPr lang="it-IT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it-IT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it-IT" dirty="0">
                <a:latin typeface="Courier New" panose="02070309020205020404" pitchFamily="49" charset="0"/>
                <a:cs typeface="Courier New" panose="02070309020205020404" pitchFamily="49" charset="0"/>
              </a:rPr>
              <a:t> x) {</a:t>
            </a:r>
          </a:p>
          <a:p>
            <a:pPr marL="274320" lvl="1" indent="0">
              <a:buNone/>
            </a:pPr>
            <a:r>
              <a:rPr lang="it-IT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it-IT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(x&lt;0) </a:t>
            </a:r>
            <a:r>
              <a:rPr lang="it-IT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it-IT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–x;</a:t>
            </a:r>
          </a:p>
          <a:p>
            <a:pPr marL="274320" lvl="1" indent="0">
              <a:buNone/>
            </a:pPr>
            <a:r>
              <a:rPr lang="it-IT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else </a:t>
            </a:r>
            <a:r>
              <a:rPr lang="it-IT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it-IT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x;</a:t>
            </a:r>
          </a:p>
          <a:p>
            <a:pPr marL="274320" lvl="1" indent="0">
              <a:buNone/>
            </a:pPr>
            <a:r>
              <a:rPr lang="it-IT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r>
              <a:rPr lang="it-IT" dirty="0"/>
              <a:t>Client:</a:t>
            </a:r>
          </a:p>
          <a:p>
            <a:pPr marL="0" indent="0">
              <a:buNone/>
            </a:pPr>
            <a:r>
              <a:rPr lang="it-IT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it-IT" dirty="0">
                <a:latin typeface="Courier New" panose="02070309020205020404" pitchFamily="49" charset="0"/>
                <a:cs typeface="Courier New" panose="02070309020205020404" pitchFamily="49" charset="0"/>
              </a:rPr>
              <a:t> () {</a:t>
            </a:r>
          </a:p>
          <a:p>
            <a:pPr marL="274320" lvl="1" indent="0">
              <a:buNone/>
            </a:pPr>
            <a:r>
              <a:rPr lang="it-IT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it-IT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it-IT" dirty="0" err="1">
                <a:latin typeface="Courier New" panose="02070309020205020404" pitchFamily="49" charset="0"/>
                <a:cs typeface="Courier New" panose="02070309020205020404" pitchFamily="49" charset="0"/>
              </a:rPr>
              <a:t>absz</a:t>
            </a:r>
            <a:r>
              <a:rPr lang="it-IT" dirty="0">
                <a:latin typeface="Courier New" panose="02070309020205020404" pitchFamily="49" charset="0"/>
                <a:cs typeface="Courier New" panose="02070309020205020404" pitchFamily="49" charset="0"/>
              </a:rPr>
              <a:t>, z =-87;</a:t>
            </a:r>
          </a:p>
          <a:p>
            <a:pPr marL="274320" lvl="1" indent="0">
              <a:buNone/>
            </a:pPr>
            <a:r>
              <a:rPr lang="it-IT" dirty="0" err="1">
                <a:latin typeface="Courier New" panose="02070309020205020404" pitchFamily="49" charset="0"/>
                <a:cs typeface="Courier New" panose="02070309020205020404" pitchFamily="49" charset="0"/>
              </a:rPr>
              <a:t>absz</a:t>
            </a:r>
            <a:r>
              <a:rPr lang="it-IT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it-IT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valAss</a:t>
            </a:r>
            <a:r>
              <a:rPr lang="it-IT" dirty="0">
                <a:latin typeface="Courier New" panose="02070309020205020404" pitchFamily="49" charset="0"/>
                <a:cs typeface="Courier New" panose="02070309020205020404" pitchFamily="49" charset="0"/>
              </a:rPr>
              <a:t>(z);</a:t>
            </a:r>
          </a:p>
          <a:p>
            <a:pPr marL="274320" lvl="1" indent="0">
              <a:buNone/>
            </a:pPr>
            <a:r>
              <a:rPr lang="it-IT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it-IT" dirty="0">
                <a:latin typeface="Courier New" panose="02070309020205020404" pitchFamily="49" charset="0"/>
                <a:cs typeface="Courier New" panose="02070309020205020404" pitchFamily="49" charset="0"/>
              </a:rPr>
              <a:t>(«%d», z);</a:t>
            </a:r>
          </a:p>
          <a:p>
            <a:pPr marL="274320" lvl="1" indent="0">
              <a:buNone/>
            </a:pPr>
            <a:r>
              <a:rPr lang="it-IT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it-IT" dirty="0"/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C65AAECD-A113-4908-9F73-8BE6E2F050A6}"/>
              </a:ext>
            </a:extLst>
          </p:cNvPr>
          <p:cNvSpPr txBox="1"/>
          <p:nvPr/>
        </p:nvSpPr>
        <p:spPr>
          <a:xfrm>
            <a:off x="6712085" y="3346315"/>
            <a:ext cx="3307404" cy="1754326"/>
          </a:xfrm>
          <a:prstGeom prst="rect">
            <a:avLst/>
          </a:prstGeom>
          <a:noFill/>
          <a:ln w="25400">
            <a:solidFill>
              <a:schemeClr val="bg1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chemeClr val="bg1"/>
                </a:solidFill>
              </a:rPr>
              <a:t>Quando </a:t>
            </a:r>
            <a:r>
              <a:rPr lang="it-IT" dirty="0" err="1">
                <a:solidFill>
                  <a:schemeClr val="bg1"/>
                </a:solidFill>
              </a:rPr>
              <a:t>valAss</a:t>
            </a:r>
            <a:r>
              <a:rPr lang="it-IT" dirty="0">
                <a:solidFill>
                  <a:schemeClr val="bg1"/>
                </a:solidFill>
              </a:rPr>
              <a:t>(z) viene chiamata, il valore attuale di z, valutato </a:t>
            </a:r>
            <a:r>
              <a:rPr lang="it-IT" dirty="0" err="1">
                <a:solidFill>
                  <a:schemeClr val="bg1"/>
                </a:solidFill>
              </a:rPr>
              <a:t>nell’environment</a:t>
            </a:r>
            <a:r>
              <a:rPr lang="it-IT" dirty="0">
                <a:solidFill>
                  <a:schemeClr val="bg1"/>
                </a:solidFill>
              </a:rPr>
              <a:t> corrente (-87), viene copiato e passato a </a:t>
            </a:r>
            <a:r>
              <a:rPr lang="it-IT" dirty="0" err="1">
                <a:solidFill>
                  <a:schemeClr val="bg1"/>
                </a:solidFill>
              </a:rPr>
              <a:t>valAss</a:t>
            </a:r>
            <a:endParaRPr lang="it-IT" dirty="0">
              <a:solidFill>
                <a:schemeClr val="bg1"/>
              </a:solidFill>
            </a:endParaRPr>
          </a:p>
        </p:txBody>
      </p:sp>
      <p:sp>
        <p:nvSpPr>
          <p:cNvPr id="5" name="Freccia a destra 4">
            <a:extLst>
              <a:ext uri="{FF2B5EF4-FFF2-40B4-BE49-F238E27FC236}">
                <a16:creationId xmlns:a16="http://schemas.microsoft.com/office/drawing/2014/main" id="{624DE496-7B63-4842-9935-AF9E05E56858}"/>
              </a:ext>
            </a:extLst>
          </p:cNvPr>
          <p:cNvSpPr/>
          <p:nvPr/>
        </p:nvSpPr>
        <p:spPr>
          <a:xfrm flipH="1">
            <a:off x="3589506" y="5009902"/>
            <a:ext cx="787940" cy="181478"/>
          </a:xfrm>
          <a:prstGeom prst="right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76375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6BC0D6A-826C-4FC8-8111-83F59ED68C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Riutilizzabilità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0FF30D7-A91D-42C9-ADF9-DB65793731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it-IT" dirty="0"/>
              <a:t>Mediante i sottoprogrammi è possibile eseguire più volte lo stesso blocco di istruzioni senza doverlo riscrivere.</a:t>
            </a:r>
          </a:p>
          <a:p>
            <a:r>
              <a:rPr lang="it-IT" dirty="0"/>
              <a:t>Ad esempio: ordinamento di due vettori.</a:t>
            </a:r>
          </a:p>
          <a:p>
            <a:endParaRPr lang="it-IT" dirty="0"/>
          </a:p>
          <a:p>
            <a:pPr marL="0" indent="0">
              <a:spcBef>
                <a:spcPts val="0"/>
              </a:spcBef>
              <a:buNone/>
            </a:pPr>
            <a:r>
              <a:rPr lang="it-IT" dirty="0">
                <a:latin typeface="Courier New" panose="02070309020205020404" pitchFamily="49" charset="0"/>
                <a:cs typeface="Courier New" panose="02070309020205020404" pitchFamily="49" charset="0"/>
              </a:rPr>
              <a:t>#include &lt;</a:t>
            </a:r>
            <a:r>
              <a:rPr lang="it-IT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stdio.h</a:t>
            </a:r>
            <a:r>
              <a:rPr lang="it-IT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marL="0" indent="0">
              <a:spcBef>
                <a:spcPts val="0"/>
              </a:spcBef>
              <a:buNone/>
            </a:pPr>
            <a:r>
              <a:rPr lang="it-IT" dirty="0">
                <a:latin typeface="Courier New" panose="02070309020205020404" pitchFamily="49" charset="0"/>
                <a:cs typeface="Courier New" panose="02070309020205020404" pitchFamily="49" charset="0"/>
              </a:rPr>
              <a:t>#define </a:t>
            </a:r>
            <a:r>
              <a:rPr lang="it-IT" dirty="0" err="1">
                <a:latin typeface="Courier New" panose="02070309020205020404" pitchFamily="49" charset="0"/>
                <a:cs typeface="Courier New" panose="02070309020205020404" pitchFamily="49" charset="0"/>
              </a:rPr>
              <a:t>dimm</a:t>
            </a:r>
            <a:r>
              <a:rPr lang="it-IT" dirty="0">
                <a:latin typeface="Courier New" panose="02070309020205020404" pitchFamily="49" charset="0"/>
                <a:cs typeface="Courier New" panose="02070309020205020404" pitchFamily="49" charset="0"/>
              </a:rPr>
              <a:t> 10</a:t>
            </a:r>
          </a:p>
          <a:p>
            <a:pPr marL="0" indent="0">
              <a:spcBef>
                <a:spcPts val="0"/>
              </a:spcBef>
              <a:buNone/>
            </a:pPr>
            <a:r>
              <a:rPr lang="it-IT" dirty="0">
                <a:latin typeface="Courier New" panose="02070309020205020404" pitchFamily="49" charset="0"/>
                <a:cs typeface="Courier New" panose="02070309020205020404" pitchFamily="49" charset="0"/>
              </a:rPr>
              <a:t>#define dim2 25</a:t>
            </a:r>
          </a:p>
          <a:p>
            <a:pPr marL="0" indent="0">
              <a:spcBef>
                <a:spcPts val="0"/>
              </a:spcBef>
              <a:buNone/>
            </a:pPr>
            <a:r>
              <a:rPr lang="it-IT" dirty="0">
                <a:latin typeface="Courier New" panose="02070309020205020404" pitchFamily="49" charset="0"/>
                <a:cs typeface="Courier New" panose="02070309020205020404" pitchFamily="49" charset="0"/>
              </a:rPr>
              <a:t>…</a:t>
            </a:r>
          </a:p>
          <a:p>
            <a:pPr marL="0" indent="0">
              <a:spcBef>
                <a:spcPts val="0"/>
              </a:spcBef>
              <a:buNone/>
            </a:pPr>
            <a:r>
              <a:rPr lang="it-IT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it-IT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0" indent="0">
              <a:spcBef>
                <a:spcPts val="0"/>
              </a:spcBef>
              <a:buNone/>
            </a:pPr>
            <a:r>
              <a:rPr lang="it-IT" dirty="0">
                <a:latin typeface="Courier New" panose="02070309020205020404" pitchFamily="49" charset="0"/>
                <a:cs typeface="Courier New" panose="02070309020205020404" pitchFamily="49" charset="0"/>
              </a:rPr>
              <a:t>{ </a:t>
            </a:r>
          </a:p>
          <a:p>
            <a:pPr marL="0" indent="0">
              <a:spcBef>
                <a:spcPts val="0"/>
              </a:spcBef>
              <a:buNone/>
            </a:pPr>
            <a:r>
              <a:rPr lang="it-IT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it-IT" dirty="0" err="1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it-IT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V1[</a:t>
            </a:r>
            <a:r>
              <a:rPr lang="it-IT" dirty="0" err="1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dim</a:t>
            </a:r>
            <a:r>
              <a:rPr lang="it-IT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], V2[dim2];</a:t>
            </a:r>
          </a:p>
          <a:p>
            <a:pPr marL="0" indent="0">
              <a:spcBef>
                <a:spcPts val="0"/>
              </a:spcBef>
              <a:buNone/>
            </a:pPr>
            <a:r>
              <a:rPr lang="it-IT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leggi (V1, </a:t>
            </a:r>
            <a:r>
              <a:rPr lang="it-IT" dirty="0" err="1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dim</a:t>
            </a:r>
            <a:r>
              <a:rPr lang="it-IT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it-IT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leggi (V2, dim2);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it-IT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ordina(V1, </a:t>
            </a:r>
            <a:r>
              <a:rPr lang="it-IT" dirty="0" err="1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dim</a:t>
            </a:r>
            <a:r>
              <a:rPr lang="it-IT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it-IT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ordina(V2, dim2);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it-IT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stampa(V1, </a:t>
            </a:r>
            <a:r>
              <a:rPr lang="it-IT" dirty="0" err="1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dim</a:t>
            </a:r>
            <a:r>
              <a:rPr lang="it-IT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it-IT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stampa(V2, </a:t>
            </a:r>
            <a:r>
              <a:rPr lang="it-IT" dirty="0" err="1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dim</a:t>
            </a:r>
            <a:r>
              <a:rPr lang="it-IT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it-IT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729892687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CB1CBC8-03B7-483D-AFF0-04B1C78E3F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Esempio: valore assoluto	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8C359ED-5BEA-4910-9605-0EC4A933D0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Server:</a:t>
            </a:r>
          </a:p>
          <a:p>
            <a:pPr marL="0" indent="0">
              <a:buNone/>
            </a:pPr>
            <a:r>
              <a:rPr lang="it-IT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it-IT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it-IT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valAss</a:t>
            </a:r>
            <a:r>
              <a:rPr lang="it-IT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it-IT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it-IT" dirty="0">
                <a:latin typeface="Courier New" panose="02070309020205020404" pitchFamily="49" charset="0"/>
                <a:cs typeface="Courier New" panose="02070309020205020404" pitchFamily="49" charset="0"/>
              </a:rPr>
              <a:t> x) {</a:t>
            </a:r>
          </a:p>
          <a:p>
            <a:pPr marL="274320" lvl="1" indent="0">
              <a:buNone/>
            </a:pPr>
            <a:r>
              <a:rPr lang="it-IT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it-IT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(x&lt;0) </a:t>
            </a:r>
            <a:r>
              <a:rPr lang="it-IT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it-IT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–x;</a:t>
            </a:r>
          </a:p>
          <a:p>
            <a:pPr marL="274320" lvl="1" indent="0">
              <a:buNone/>
            </a:pPr>
            <a:r>
              <a:rPr lang="it-IT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else </a:t>
            </a:r>
            <a:r>
              <a:rPr lang="it-IT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it-IT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x;</a:t>
            </a:r>
          </a:p>
          <a:p>
            <a:pPr marL="274320" lvl="1" indent="0">
              <a:buNone/>
            </a:pPr>
            <a:r>
              <a:rPr lang="it-IT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r>
              <a:rPr lang="it-IT" dirty="0"/>
              <a:t>Client:</a:t>
            </a:r>
          </a:p>
          <a:p>
            <a:pPr marL="0" indent="0">
              <a:buNone/>
            </a:pPr>
            <a:r>
              <a:rPr lang="it-IT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it-IT" dirty="0">
                <a:latin typeface="Courier New" panose="02070309020205020404" pitchFamily="49" charset="0"/>
                <a:cs typeface="Courier New" panose="02070309020205020404" pitchFamily="49" charset="0"/>
              </a:rPr>
              <a:t> () {</a:t>
            </a:r>
          </a:p>
          <a:p>
            <a:pPr marL="274320" lvl="1" indent="0">
              <a:buNone/>
            </a:pPr>
            <a:r>
              <a:rPr lang="it-IT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it-IT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it-IT" dirty="0" err="1">
                <a:latin typeface="Courier New" panose="02070309020205020404" pitchFamily="49" charset="0"/>
                <a:cs typeface="Courier New" panose="02070309020205020404" pitchFamily="49" charset="0"/>
              </a:rPr>
              <a:t>absz</a:t>
            </a:r>
            <a:r>
              <a:rPr lang="it-IT" dirty="0">
                <a:latin typeface="Courier New" panose="02070309020205020404" pitchFamily="49" charset="0"/>
                <a:cs typeface="Courier New" panose="02070309020205020404" pitchFamily="49" charset="0"/>
              </a:rPr>
              <a:t>, z =-87;</a:t>
            </a:r>
          </a:p>
          <a:p>
            <a:pPr marL="274320" lvl="1" indent="0">
              <a:buNone/>
            </a:pPr>
            <a:r>
              <a:rPr lang="it-IT" dirty="0" err="1">
                <a:latin typeface="Courier New" panose="02070309020205020404" pitchFamily="49" charset="0"/>
                <a:cs typeface="Courier New" panose="02070309020205020404" pitchFamily="49" charset="0"/>
              </a:rPr>
              <a:t>absz</a:t>
            </a:r>
            <a:r>
              <a:rPr lang="it-IT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it-IT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valAss</a:t>
            </a:r>
            <a:r>
              <a:rPr lang="it-IT" dirty="0">
                <a:latin typeface="Courier New" panose="02070309020205020404" pitchFamily="49" charset="0"/>
                <a:cs typeface="Courier New" panose="02070309020205020404" pitchFamily="49" charset="0"/>
              </a:rPr>
              <a:t>(z);</a:t>
            </a:r>
          </a:p>
          <a:p>
            <a:pPr marL="274320" lvl="1" indent="0">
              <a:buNone/>
            </a:pPr>
            <a:r>
              <a:rPr lang="it-IT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it-IT" dirty="0">
                <a:latin typeface="Courier New" panose="02070309020205020404" pitchFamily="49" charset="0"/>
                <a:cs typeface="Courier New" panose="02070309020205020404" pitchFamily="49" charset="0"/>
              </a:rPr>
              <a:t>(«%d», z);</a:t>
            </a:r>
          </a:p>
          <a:p>
            <a:pPr marL="274320" lvl="1" indent="0">
              <a:buNone/>
            </a:pPr>
            <a:r>
              <a:rPr lang="it-IT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it-IT" dirty="0"/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1D18C491-66C7-41B3-9202-400B285A0B0C}"/>
              </a:ext>
            </a:extLst>
          </p:cNvPr>
          <p:cNvSpPr txBox="1"/>
          <p:nvPr/>
        </p:nvSpPr>
        <p:spPr>
          <a:xfrm>
            <a:off x="6712085" y="3346315"/>
            <a:ext cx="3307404" cy="1754326"/>
          </a:xfrm>
          <a:prstGeom prst="rect">
            <a:avLst/>
          </a:prstGeom>
          <a:noFill/>
          <a:ln w="25400">
            <a:solidFill>
              <a:schemeClr val="bg1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it-IT" dirty="0" err="1">
                <a:solidFill>
                  <a:schemeClr val="bg1"/>
                </a:solidFill>
              </a:rPr>
              <a:t>valAss</a:t>
            </a:r>
            <a:r>
              <a:rPr lang="it-IT" dirty="0">
                <a:solidFill>
                  <a:schemeClr val="bg1"/>
                </a:solidFill>
              </a:rPr>
              <a:t>(z) riceve quindi una copia del valore -87 e la lega al simbolo x. Poi si valuta l’istruzione condizionale e si restituisce il valore 87.</a:t>
            </a:r>
          </a:p>
        </p:txBody>
      </p:sp>
    </p:spTree>
    <p:extLst>
      <p:ext uri="{BB962C8B-B14F-4D97-AF65-F5344CB8AC3E}">
        <p14:creationId xmlns:p14="http://schemas.microsoft.com/office/powerpoint/2010/main" val="3934681237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CB1CBC8-03B7-483D-AFF0-04B1C78E3F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Esempio: valore assoluto	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8C359ED-5BEA-4910-9605-0EC4A933D0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Server:</a:t>
            </a:r>
          </a:p>
          <a:p>
            <a:pPr marL="0" indent="0">
              <a:buNone/>
            </a:pPr>
            <a:r>
              <a:rPr lang="it-IT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it-IT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it-IT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valAss</a:t>
            </a:r>
            <a:r>
              <a:rPr lang="it-IT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it-IT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it-IT" dirty="0">
                <a:latin typeface="Courier New" panose="02070309020205020404" pitchFamily="49" charset="0"/>
                <a:cs typeface="Courier New" panose="02070309020205020404" pitchFamily="49" charset="0"/>
              </a:rPr>
              <a:t> x) {</a:t>
            </a:r>
          </a:p>
          <a:p>
            <a:pPr marL="274320" lvl="1" indent="0">
              <a:buNone/>
            </a:pPr>
            <a:r>
              <a:rPr lang="it-IT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it-IT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(x&lt;0) </a:t>
            </a:r>
            <a:r>
              <a:rPr lang="it-IT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it-IT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–x;</a:t>
            </a:r>
          </a:p>
          <a:p>
            <a:pPr marL="274320" lvl="1" indent="0">
              <a:buNone/>
            </a:pPr>
            <a:r>
              <a:rPr lang="it-IT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else </a:t>
            </a:r>
            <a:r>
              <a:rPr lang="it-IT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it-IT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x;</a:t>
            </a:r>
          </a:p>
          <a:p>
            <a:pPr marL="274320" lvl="1" indent="0">
              <a:buNone/>
            </a:pPr>
            <a:r>
              <a:rPr lang="it-IT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r>
              <a:rPr lang="it-IT" dirty="0"/>
              <a:t>Client:</a:t>
            </a:r>
          </a:p>
          <a:p>
            <a:pPr marL="0" indent="0">
              <a:buNone/>
            </a:pPr>
            <a:r>
              <a:rPr lang="it-IT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it-IT" dirty="0">
                <a:latin typeface="Courier New" panose="02070309020205020404" pitchFamily="49" charset="0"/>
                <a:cs typeface="Courier New" panose="02070309020205020404" pitchFamily="49" charset="0"/>
              </a:rPr>
              <a:t> () {</a:t>
            </a:r>
          </a:p>
          <a:p>
            <a:pPr marL="274320" lvl="1" indent="0">
              <a:buNone/>
            </a:pPr>
            <a:r>
              <a:rPr lang="it-IT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it-IT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it-IT" dirty="0" err="1">
                <a:latin typeface="Courier New" panose="02070309020205020404" pitchFamily="49" charset="0"/>
                <a:cs typeface="Courier New" panose="02070309020205020404" pitchFamily="49" charset="0"/>
              </a:rPr>
              <a:t>absz</a:t>
            </a:r>
            <a:r>
              <a:rPr lang="it-IT" dirty="0">
                <a:latin typeface="Courier New" panose="02070309020205020404" pitchFamily="49" charset="0"/>
                <a:cs typeface="Courier New" panose="02070309020205020404" pitchFamily="49" charset="0"/>
              </a:rPr>
              <a:t>, z =-87;</a:t>
            </a:r>
          </a:p>
          <a:p>
            <a:pPr marL="274320" lvl="1" indent="0">
              <a:buNone/>
            </a:pPr>
            <a:r>
              <a:rPr lang="it-IT" dirty="0" err="1">
                <a:latin typeface="Courier New" panose="02070309020205020404" pitchFamily="49" charset="0"/>
                <a:cs typeface="Courier New" panose="02070309020205020404" pitchFamily="49" charset="0"/>
              </a:rPr>
              <a:t>absz</a:t>
            </a:r>
            <a:r>
              <a:rPr lang="it-IT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it-IT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valAss</a:t>
            </a:r>
            <a:r>
              <a:rPr lang="it-IT" dirty="0">
                <a:latin typeface="Courier New" panose="02070309020205020404" pitchFamily="49" charset="0"/>
                <a:cs typeface="Courier New" panose="02070309020205020404" pitchFamily="49" charset="0"/>
              </a:rPr>
              <a:t>(z);</a:t>
            </a:r>
          </a:p>
          <a:p>
            <a:pPr marL="274320" lvl="1" indent="0">
              <a:buNone/>
            </a:pPr>
            <a:r>
              <a:rPr lang="it-IT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it-IT" dirty="0">
                <a:latin typeface="Courier New" panose="02070309020205020404" pitchFamily="49" charset="0"/>
                <a:cs typeface="Courier New" panose="02070309020205020404" pitchFamily="49" charset="0"/>
              </a:rPr>
              <a:t>(«%d», z);</a:t>
            </a:r>
          </a:p>
          <a:p>
            <a:pPr marL="274320" lvl="1" indent="0">
              <a:buNone/>
            </a:pPr>
            <a:r>
              <a:rPr lang="it-IT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it-IT" dirty="0"/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1D18C491-66C7-41B3-9202-400B285A0B0C}"/>
              </a:ext>
            </a:extLst>
          </p:cNvPr>
          <p:cNvSpPr txBox="1"/>
          <p:nvPr/>
        </p:nvSpPr>
        <p:spPr>
          <a:xfrm>
            <a:off x="6712085" y="3346315"/>
            <a:ext cx="3307404" cy="646331"/>
          </a:xfrm>
          <a:prstGeom prst="rect">
            <a:avLst/>
          </a:prstGeom>
          <a:noFill/>
          <a:ln w="25400">
            <a:solidFill>
              <a:schemeClr val="bg1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chemeClr val="bg1"/>
                </a:solidFill>
              </a:rPr>
              <a:t>Il valore restituito viene assegnato ad </a:t>
            </a:r>
            <a:r>
              <a:rPr lang="it-IT" dirty="0" err="1">
                <a:solidFill>
                  <a:schemeClr val="bg1"/>
                </a:solidFill>
              </a:rPr>
              <a:t>absz</a:t>
            </a:r>
            <a:endParaRPr lang="it-IT" dirty="0">
              <a:solidFill>
                <a:schemeClr val="bg1"/>
              </a:solidFill>
            </a:endParaRPr>
          </a:p>
        </p:txBody>
      </p:sp>
      <p:sp>
        <p:nvSpPr>
          <p:cNvPr id="5" name="Freccia a destra 4">
            <a:extLst>
              <a:ext uri="{FF2B5EF4-FFF2-40B4-BE49-F238E27FC236}">
                <a16:creationId xmlns:a16="http://schemas.microsoft.com/office/drawing/2014/main" id="{EA8465AB-27FA-44AD-83C9-84E95B828DC1}"/>
              </a:ext>
            </a:extLst>
          </p:cNvPr>
          <p:cNvSpPr/>
          <p:nvPr/>
        </p:nvSpPr>
        <p:spPr>
          <a:xfrm flipH="1">
            <a:off x="3589506" y="5009902"/>
            <a:ext cx="787940" cy="181478"/>
          </a:xfrm>
          <a:prstGeom prst="right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28205285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CB1CBC8-03B7-483D-AFF0-04B1C78E3F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Esempio: valore assoluto	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8C359ED-5BEA-4910-9605-0EC4A933D0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Server:</a:t>
            </a:r>
          </a:p>
          <a:p>
            <a:pPr marL="0" indent="0">
              <a:buNone/>
            </a:pPr>
            <a:r>
              <a:rPr lang="it-IT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it-IT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it-IT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valAss</a:t>
            </a:r>
            <a:r>
              <a:rPr lang="it-IT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it-IT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it-IT" dirty="0">
                <a:latin typeface="Courier New" panose="02070309020205020404" pitchFamily="49" charset="0"/>
                <a:cs typeface="Courier New" panose="02070309020205020404" pitchFamily="49" charset="0"/>
              </a:rPr>
              <a:t> x) {</a:t>
            </a:r>
          </a:p>
          <a:p>
            <a:pPr marL="274320" lvl="1" indent="0">
              <a:buNone/>
            </a:pPr>
            <a:r>
              <a:rPr lang="it-IT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it-IT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(x&lt;0) </a:t>
            </a:r>
            <a:r>
              <a:rPr lang="it-IT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it-IT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–x;</a:t>
            </a:r>
          </a:p>
          <a:p>
            <a:pPr marL="274320" lvl="1" indent="0">
              <a:buNone/>
            </a:pPr>
            <a:r>
              <a:rPr lang="it-IT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else </a:t>
            </a:r>
            <a:r>
              <a:rPr lang="it-IT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it-IT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x;</a:t>
            </a:r>
          </a:p>
          <a:p>
            <a:pPr marL="274320" lvl="1" indent="0">
              <a:buNone/>
            </a:pPr>
            <a:r>
              <a:rPr lang="it-IT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r>
              <a:rPr lang="it-IT" dirty="0"/>
              <a:t>Client:</a:t>
            </a:r>
          </a:p>
          <a:p>
            <a:pPr marL="0" indent="0">
              <a:buNone/>
            </a:pPr>
            <a:r>
              <a:rPr lang="it-IT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it-IT" dirty="0">
                <a:latin typeface="Courier New" panose="02070309020205020404" pitchFamily="49" charset="0"/>
                <a:cs typeface="Courier New" panose="02070309020205020404" pitchFamily="49" charset="0"/>
              </a:rPr>
              <a:t> () {</a:t>
            </a:r>
          </a:p>
          <a:p>
            <a:pPr marL="274320" lvl="1" indent="0">
              <a:buNone/>
            </a:pPr>
            <a:r>
              <a:rPr lang="it-IT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it-IT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it-IT" dirty="0" err="1">
                <a:latin typeface="Courier New" panose="02070309020205020404" pitchFamily="49" charset="0"/>
                <a:cs typeface="Courier New" panose="02070309020205020404" pitchFamily="49" charset="0"/>
              </a:rPr>
              <a:t>absz</a:t>
            </a:r>
            <a:r>
              <a:rPr lang="it-IT" dirty="0">
                <a:latin typeface="Courier New" panose="02070309020205020404" pitchFamily="49" charset="0"/>
                <a:cs typeface="Courier New" panose="02070309020205020404" pitchFamily="49" charset="0"/>
              </a:rPr>
              <a:t>, z =-87;</a:t>
            </a:r>
          </a:p>
          <a:p>
            <a:pPr marL="274320" lvl="1" indent="0">
              <a:buNone/>
            </a:pPr>
            <a:r>
              <a:rPr lang="it-IT" dirty="0" err="1">
                <a:latin typeface="Courier New" panose="02070309020205020404" pitchFamily="49" charset="0"/>
                <a:cs typeface="Courier New" panose="02070309020205020404" pitchFamily="49" charset="0"/>
              </a:rPr>
              <a:t>absz</a:t>
            </a:r>
            <a:r>
              <a:rPr lang="it-IT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it-IT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valAss</a:t>
            </a:r>
            <a:r>
              <a:rPr lang="it-IT" dirty="0">
                <a:latin typeface="Courier New" panose="02070309020205020404" pitchFamily="49" charset="0"/>
                <a:cs typeface="Courier New" panose="02070309020205020404" pitchFamily="49" charset="0"/>
              </a:rPr>
              <a:t>(z);</a:t>
            </a:r>
          </a:p>
          <a:p>
            <a:pPr marL="274320" lvl="1" indent="0">
              <a:buNone/>
            </a:pPr>
            <a:r>
              <a:rPr lang="it-IT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it-IT" dirty="0">
                <a:latin typeface="Courier New" panose="02070309020205020404" pitchFamily="49" charset="0"/>
                <a:cs typeface="Courier New" panose="02070309020205020404" pitchFamily="49" charset="0"/>
              </a:rPr>
              <a:t>(«%d», z);</a:t>
            </a:r>
          </a:p>
          <a:p>
            <a:pPr marL="274320" lvl="1" indent="0">
              <a:buNone/>
            </a:pPr>
            <a:r>
              <a:rPr lang="it-IT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it-IT" dirty="0"/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1D18C491-66C7-41B3-9202-400B285A0B0C}"/>
              </a:ext>
            </a:extLst>
          </p:cNvPr>
          <p:cNvSpPr txBox="1"/>
          <p:nvPr/>
        </p:nvSpPr>
        <p:spPr>
          <a:xfrm>
            <a:off x="6712085" y="3346315"/>
            <a:ext cx="3307404" cy="1200329"/>
          </a:xfrm>
          <a:prstGeom prst="rect">
            <a:avLst/>
          </a:prstGeom>
          <a:noFill/>
          <a:ln w="25400">
            <a:solidFill>
              <a:schemeClr val="bg1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chemeClr val="bg1"/>
                </a:solidFill>
              </a:rPr>
              <a:t>Se x è negativo viene modificato il suo valore nella controparte positiva. Poi la funzione torna x.</a:t>
            </a:r>
          </a:p>
        </p:txBody>
      </p:sp>
    </p:spTree>
    <p:extLst>
      <p:ext uri="{BB962C8B-B14F-4D97-AF65-F5344CB8AC3E}">
        <p14:creationId xmlns:p14="http://schemas.microsoft.com/office/powerpoint/2010/main" val="323050568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CB1CBC8-03B7-483D-AFF0-04B1C78E3F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Esempio: valore assoluto	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8C359ED-5BEA-4910-9605-0EC4A933D0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Server:</a:t>
            </a:r>
          </a:p>
          <a:p>
            <a:pPr marL="0" indent="0">
              <a:buNone/>
            </a:pPr>
            <a:r>
              <a:rPr lang="it-IT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it-IT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it-IT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valAss</a:t>
            </a:r>
            <a:r>
              <a:rPr lang="it-IT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it-IT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it-IT" dirty="0">
                <a:latin typeface="Courier New" panose="02070309020205020404" pitchFamily="49" charset="0"/>
                <a:cs typeface="Courier New" panose="02070309020205020404" pitchFamily="49" charset="0"/>
              </a:rPr>
              <a:t> x) {</a:t>
            </a:r>
          </a:p>
          <a:p>
            <a:pPr marL="274320" lvl="1" indent="0">
              <a:buNone/>
            </a:pPr>
            <a:r>
              <a:rPr lang="it-IT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it-IT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(x&lt;0) </a:t>
            </a:r>
            <a:r>
              <a:rPr lang="it-IT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it-IT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–x;</a:t>
            </a:r>
          </a:p>
          <a:p>
            <a:pPr marL="274320" lvl="1" indent="0">
              <a:buNone/>
            </a:pPr>
            <a:r>
              <a:rPr lang="it-IT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else </a:t>
            </a:r>
            <a:r>
              <a:rPr lang="it-IT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it-IT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x;</a:t>
            </a:r>
          </a:p>
          <a:p>
            <a:pPr marL="274320" lvl="1" indent="0">
              <a:buNone/>
            </a:pPr>
            <a:r>
              <a:rPr lang="it-IT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r>
              <a:rPr lang="it-IT" dirty="0"/>
              <a:t>Client:</a:t>
            </a:r>
          </a:p>
          <a:p>
            <a:pPr marL="0" indent="0">
              <a:buNone/>
            </a:pPr>
            <a:r>
              <a:rPr lang="it-IT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it-IT" dirty="0">
                <a:latin typeface="Courier New" panose="02070309020205020404" pitchFamily="49" charset="0"/>
                <a:cs typeface="Courier New" panose="02070309020205020404" pitchFamily="49" charset="0"/>
              </a:rPr>
              <a:t> () {</a:t>
            </a:r>
          </a:p>
          <a:p>
            <a:pPr marL="274320" lvl="1" indent="0">
              <a:buNone/>
            </a:pPr>
            <a:r>
              <a:rPr lang="it-IT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it-IT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it-IT" dirty="0" err="1">
                <a:latin typeface="Courier New" panose="02070309020205020404" pitchFamily="49" charset="0"/>
                <a:cs typeface="Courier New" panose="02070309020205020404" pitchFamily="49" charset="0"/>
              </a:rPr>
              <a:t>absz</a:t>
            </a:r>
            <a:r>
              <a:rPr lang="it-IT" dirty="0">
                <a:latin typeface="Courier New" panose="02070309020205020404" pitchFamily="49" charset="0"/>
                <a:cs typeface="Courier New" panose="02070309020205020404" pitchFamily="49" charset="0"/>
              </a:rPr>
              <a:t>, z =-87;</a:t>
            </a:r>
          </a:p>
          <a:p>
            <a:pPr marL="274320" lvl="1" indent="0">
              <a:buNone/>
            </a:pPr>
            <a:r>
              <a:rPr lang="it-IT" dirty="0" err="1">
                <a:latin typeface="Courier New" panose="02070309020205020404" pitchFamily="49" charset="0"/>
                <a:cs typeface="Courier New" panose="02070309020205020404" pitchFamily="49" charset="0"/>
              </a:rPr>
              <a:t>absz</a:t>
            </a:r>
            <a:r>
              <a:rPr lang="it-IT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it-IT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valAss</a:t>
            </a:r>
            <a:r>
              <a:rPr lang="it-IT" dirty="0">
                <a:latin typeface="Courier New" panose="02070309020205020404" pitchFamily="49" charset="0"/>
                <a:cs typeface="Courier New" panose="02070309020205020404" pitchFamily="49" charset="0"/>
              </a:rPr>
              <a:t>(z);</a:t>
            </a:r>
          </a:p>
          <a:p>
            <a:pPr marL="274320" lvl="1" indent="0">
              <a:buNone/>
            </a:pPr>
            <a:r>
              <a:rPr lang="it-IT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it-IT" dirty="0">
                <a:latin typeface="Courier New" panose="02070309020205020404" pitchFamily="49" charset="0"/>
                <a:cs typeface="Courier New" panose="02070309020205020404" pitchFamily="49" charset="0"/>
              </a:rPr>
              <a:t>(«%d», z);</a:t>
            </a:r>
          </a:p>
          <a:p>
            <a:pPr marL="274320" lvl="1" indent="0">
              <a:buNone/>
            </a:pPr>
            <a:r>
              <a:rPr lang="it-IT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it-IT" dirty="0"/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1D18C491-66C7-41B3-9202-400B285A0B0C}"/>
              </a:ext>
            </a:extLst>
          </p:cNvPr>
          <p:cNvSpPr txBox="1"/>
          <p:nvPr/>
        </p:nvSpPr>
        <p:spPr>
          <a:xfrm>
            <a:off x="6799634" y="3346315"/>
            <a:ext cx="3307404" cy="1754326"/>
          </a:xfrm>
          <a:prstGeom prst="rect">
            <a:avLst/>
          </a:prstGeom>
          <a:noFill/>
          <a:ln w="25400">
            <a:solidFill>
              <a:schemeClr val="bg1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chemeClr val="bg1"/>
                </a:solidFill>
              </a:rPr>
              <a:t>Quando </a:t>
            </a:r>
            <a:r>
              <a:rPr lang="it-IT" dirty="0" err="1">
                <a:solidFill>
                  <a:schemeClr val="bg1"/>
                </a:solidFill>
              </a:rPr>
              <a:t>valAss</a:t>
            </a:r>
            <a:r>
              <a:rPr lang="it-IT" dirty="0">
                <a:solidFill>
                  <a:schemeClr val="bg1"/>
                </a:solidFill>
              </a:rPr>
              <a:t>(z) viene chiamata, il valore attuale di z, valutato </a:t>
            </a:r>
            <a:r>
              <a:rPr lang="it-IT" dirty="0" err="1">
                <a:solidFill>
                  <a:schemeClr val="bg1"/>
                </a:solidFill>
              </a:rPr>
              <a:t>nell’environment</a:t>
            </a:r>
            <a:r>
              <a:rPr lang="it-IT" dirty="0">
                <a:solidFill>
                  <a:schemeClr val="bg1"/>
                </a:solidFill>
              </a:rPr>
              <a:t> corrente (-87) viene copiato e passato a </a:t>
            </a:r>
            <a:r>
              <a:rPr lang="it-IT" dirty="0" err="1">
                <a:solidFill>
                  <a:schemeClr val="bg1"/>
                </a:solidFill>
              </a:rPr>
              <a:t>valAss</a:t>
            </a:r>
            <a:r>
              <a:rPr lang="it-IT" dirty="0">
                <a:solidFill>
                  <a:schemeClr val="bg1"/>
                </a:solidFill>
              </a:rPr>
              <a:t>. Quindi x vale -87.</a:t>
            </a:r>
          </a:p>
        </p:txBody>
      </p:sp>
    </p:spTree>
    <p:extLst>
      <p:ext uri="{BB962C8B-B14F-4D97-AF65-F5344CB8AC3E}">
        <p14:creationId xmlns:p14="http://schemas.microsoft.com/office/powerpoint/2010/main" val="2215176284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CB1CBC8-03B7-483D-AFF0-04B1C78E3F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Esempio: valore assoluto	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8C359ED-5BEA-4910-9605-0EC4A933D0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Server:</a:t>
            </a:r>
          </a:p>
          <a:p>
            <a:pPr marL="0" indent="0">
              <a:buNone/>
            </a:pPr>
            <a:r>
              <a:rPr lang="it-IT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it-IT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it-IT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valAss</a:t>
            </a:r>
            <a:r>
              <a:rPr lang="it-IT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it-IT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it-IT" dirty="0">
                <a:latin typeface="Courier New" panose="02070309020205020404" pitchFamily="49" charset="0"/>
                <a:cs typeface="Courier New" panose="02070309020205020404" pitchFamily="49" charset="0"/>
              </a:rPr>
              <a:t> x) {</a:t>
            </a:r>
          </a:p>
          <a:p>
            <a:pPr marL="274320" lvl="1" indent="0">
              <a:buNone/>
            </a:pPr>
            <a:r>
              <a:rPr lang="it-IT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it-IT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(x&lt;0) </a:t>
            </a:r>
            <a:r>
              <a:rPr lang="it-IT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it-IT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–x;</a:t>
            </a:r>
          </a:p>
          <a:p>
            <a:pPr marL="274320" lvl="1" indent="0">
              <a:buNone/>
            </a:pPr>
            <a:r>
              <a:rPr lang="it-IT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else </a:t>
            </a:r>
            <a:r>
              <a:rPr lang="it-IT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it-IT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x;</a:t>
            </a:r>
          </a:p>
          <a:p>
            <a:pPr marL="274320" lvl="1" indent="0">
              <a:buNone/>
            </a:pPr>
            <a:r>
              <a:rPr lang="it-IT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r>
              <a:rPr lang="it-IT" dirty="0"/>
              <a:t>Client:</a:t>
            </a:r>
          </a:p>
          <a:p>
            <a:pPr marL="0" indent="0">
              <a:buNone/>
            </a:pPr>
            <a:r>
              <a:rPr lang="it-IT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it-IT" dirty="0">
                <a:latin typeface="Courier New" panose="02070309020205020404" pitchFamily="49" charset="0"/>
                <a:cs typeface="Courier New" panose="02070309020205020404" pitchFamily="49" charset="0"/>
              </a:rPr>
              <a:t> () {</a:t>
            </a:r>
          </a:p>
          <a:p>
            <a:pPr marL="274320" lvl="1" indent="0">
              <a:buNone/>
            </a:pPr>
            <a:r>
              <a:rPr lang="it-IT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it-IT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it-IT" dirty="0" err="1">
                <a:latin typeface="Courier New" panose="02070309020205020404" pitchFamily="49" charset="0"/>
                <a:cs typeface="Courier New" panose="02070309020205020404" pitchFamily="49" charset="0"/>
              </a:rPr>
              <a:t>absz</a:t>
            </a:r>
            <a:r>
              <a:rPr lang="it-IT" dirty="0">
                <a:latin typeface="Courier New" panose="02070309020205020404" pitchFamily="49" charset="0"/>
                <a:cs typeface="Courier New" panose="02070309020205020404" pitchFamily="49" charset="0"/>
              </a:rPr>
              <a:t>, z =-87;</a:t>
            </a:r>
          </a:p>
          <a:p>
            <a:pPr marL="274320" lvl="1" indent="0">
              <a:buNone/>
            </a:pPr>
            <a:r>
              <a:rPr lang="it-IT" dirty="0" err="1">
                <a:latin typeface="Courier New" panose="02070309020205020404" pitchFamily="49" charset="0"/>
                <a:cs typeface="Courier New" panose="02070309020205020404" pitchFamily="49" charset="0"/>
              </a:rPr>
              <a:t>absz</a:t>
            </a:r>
            <a:r>
              <a:rPr lang="it-IT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it-IT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valAss</a:t>
            </a:r>
            <a:r>
              <a:rPr lang="it-IT" dirty="0">
                <a:latin typeface="Courier New" panose="02070309020205020404" pitchFamily="49" charset="0"/>
                <a:cs typeface="Courier New" panose="02070309020205020404" pitchFamily="49" charset="0"/>
              </a:rPr>
              <a:t>(z);</a:t>
            </a:r>
          </a:p>
          <a:p>
            <a:pPr marL="274320" lvl="1" indent="0">
              <a:buNone/>
            </a:pPr>
            <a:r>
              <a:rPr lang="it-IT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it-IT" dirty="0">
                <a:latin typeface="Courier New" panose="02070309020205020404" pitchFamily="49" charset="0"/>
                <a:cs typeface="Courier New" panose="02070309020205020404" pitchFamily="49" charset="0"/>
              </a:rPr>
              <a:t>(«%d», z);</a:t>
            </a:r>
          </a:p>
          <a:p>
            <a:pPr marL="274320" lvl="1" indent="0">
              <a:buNone/>
            </a:pPr>
            <a:r>
              <a:rPr lang="it-IT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it-IT" dirty="0"/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1D18C491-66C7-41B3-9202-400B285A0B0C}"/>
              </a:ext>
            </a:extLst>
          </p:cNvPr>
          <p:cNvSpPr txBox="1"/>
          <p:nvPr/>
        </p:nvSpPr>
        <p:spPr>
          <a:xfrm>
            <a:off x="6712085" y="3346315"/>
            <a:ext cx="3307404" cy="1200329"/>
          </a:xfrm>
          <a:prstGeom prst="rect">
            <a:avLst/>
          </a:prstGeom>
          <a:noFill/>
          <a:ln w="25400">
            <a:solidFill>
              <a:schemeClr val="bg1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it-IT" dirty="0" err="1">
                <a:solidFill>
                  <a:schemeClr val="bg1"/>
                </a:solidFill>
              </a:rPr>
              <a:t>valAss</a:t>
            </a:r>
            <a:r>
              <a:rPr lang="it-IT" dirty="0">
                <a:solidFill>
                  <a:schemeClr val="bg1"/>
                </a:solidFill>
              </a:rPr>
              <a:t> restituisce il valore 87 che viene assegnato ad </a:t>
            </a:r>
            <a:r>
              <a:rPr lang="it-IT" dirty="0" err="1">
                <a:solidFill>
                  <a:schemeClr val="bg1"/>
                </a:solidFill>
              </a:rPr>
              <a:t>absz</a:t>
            </a:r>
            <a:r>
              <a:rPr lang="it-IT" dirty="0">
                <a:solidFill>
                  <a:schemeClr val="bg1"/>
                </a:solidFill>
              </a:rPr>
              <a:t>: il valore di z non viene modificato</a:t>
            </a:r>
          </a:p>
        </p:txBody>
      </p:sp>
      <p:sp>
        <p:nvSpPr>
          <p:cNvPr id="5" name="Freccia a destra 4">
            <a:extLst>
              <a:ext uri="{FF2B5EF4-FFF2-40B4-BE49-F238E27FC236}">
                <a16:creationId xmlns:a16="http://schemas.microsoft.com/office/drawing/2014/main" id="{EA8465AB-27FA-44AD-83C9-84E95B828DC1}"/>
              </a:ext>
            </a:extLst>
          </p:cNvPr>
          <p:cNvSpPr/>
          <p:nvPr/>
        </p:nvSpPr>
        <p:spPr>
          <a:xfrm flipH="1">
            <a:off x="3589506" y="5009902"/>
            <a:ext cx="787940" cy="181478"/>
          </a:xfrm>
          <a:prstGeom prst="right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65347575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CB1CBC8-03B7-483D-AFF0-04B1C78E3F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Esempio: valore assoluto	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8C359ED-5BEA-4910-9605-0EC4A933D0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Server:</a:t>
            </a:r>
          </a:p>
          <a:p>
            <a:pPr marL="0" indent="0">
              <a:buNone/>
            </a:pPr>
            <a:r>
              <a:rPr lang="it-IT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it-IT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it-IT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valAss</a:t>
            </a:r>
            <a:r>
              <a:rPr lang="it-IT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it-IT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it-IT" dirty="0">
                <a:latin typeface="Courier New" panose="02070309020205020404" pitchFamily="49" charset="0"/>
                <a:cs typeface="Courier New" panose="02070309020205020404" pitchFamily="49" charset="0"/>
              </a:rPr>
              <a:t> x) {</a:t>
            </a:r>
          </a:p>
          <a:p>
            <a:pPr marL="274320" lvl="1" indent="0">
              <a:buNone/>
            </a:pPr>
            <a:r>
              <a:rPr lang="it-IT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it-IT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(x&lt;0) </a:t>
            </a:r>
            <a:r>
              <a:rPr lang="it-IT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it-IT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–x;</a:t>
            </a:r>
          </a:p>
          <a:p>
            <a:pPr marL="274320" lvl="1" indent="0">
              <a:buNone/>
            </a:pPr>
            <a:r>
              <a:rPr lang="it-IT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else </a:t>
            </a:r>
            <a:r>
              <a:rPr lang="it-IT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it-IT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x;</a:t>
            </a:r>
          </a:p>
          <a:p>
            <a:pPr marL="274320" lvl="1" indent="0">
              <a:buNone/>
            </a:pPr>
            <a:r>
              <a:rPr lang="it-IT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r>
              <a:rPr lang="it-IT" dirty="0"/>
              <a:t>Client:</a:t>
            </a:r>
          </a:p>
          <a:p>
            <a:pPr marL="0" indent="0">
              <a:buNone/>
            </a:pPr>
            <a:r>
              <a:rPr lang="it-IT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it-IT" dirty="0">
                <a:latin typeface="Courier New" panose="02070309020205020404" pitchFamily="49" charset="0"/>
                <a:cs typeface="Courier New" panose="02070309020205020404" pitchFamily="49" charset="0"/>
              </a:rPr>
              <a:t> () {</a:t>
            </a:r>
          </a:p>
          <a:p>
            <a:pPr marL="274320" lvl="1" indent="0">
              <a:buNone/>
            </a:pPr>
            <a:r>
              <a:rPr lang="it-IT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it-IT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it-IT" dirty="0" err="1">
                <a:latin typeface="Courier New" panose="02070309020205020404" pitchFamily="49" charset="0"/>
                <a:cs typeface="Courier New" panose="02070309020205020404" pitchFamily="49" charset="0"/>
              </a:rPr>
              <a:t>absz</a:t>
            </a:r>
            <a:r>
              <a:rPr lang="it-IT" dirty="0">
                <a:latin typeface="Courier New" panose="02070309020205020404" pitchFamily="49" charset="0"/>
                <a:cs typeface="Courier New" panose="02070309020205020404" pitchFamily="49" charset="0"/>
              </a:rPr>
              <a:t>, z =-87;</a:t>
            </a:r>
          </a:p>
          <a:p>
            <a:pPr marL="274320" lvl="1" indent="0">
              <a:buNone/>
            </a:pPr>
            <a:r>
              <a:rPr lang="it-IT" dirty="0" err="1">
                <a:latin typeface="Courier New" panose="02070309020205020404" pitchFamily="49" charset="0"/>
                <a:cs typeface="Courier New" panose="02070309020205020404" pitchFamily="49" charset="0"/>
              </a:rPr>
              <a:t>absz</a:t>
            </a:r>
            <a:r>
              <a:rPr lang="it-IT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it-IT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valAss</a:t>
            </a:r>
            <a:r>
              <a:rPr lang="it-IT" dirty="0">
                <a:latin typeface="Courier New" panose="02070309020205020404" pitchFamily="49" charset="0"/>
                <a:cs typeface="Courier New" panose="02070309020205020404" pitchFamily="49" charset="0"/>
              </a:rPr>
              <a:t>(z);</a:t>
            </a:r>
          </a:p>
          <a:p>
            <a:pPr marL="274320" lvl="1" indent="0">
              <a:buNone/>
            </a:pPr>
            <a:r>
              <a:rPr lang="it-IT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it-IT" dirty="0">
                <a:latin typeface="Courier New" panose="02070309020205020404" pitchFamily="49" charset="0"/>
                <a:cs typeface="Courier New" panose="02070309020205020404" pitchFamily="49" charset="0"/>
              </a:rPr>
              <a:t>(«%d», z);</a:t>
            </a:r>
          </a:p>
          <a:p>
            <a:pPr marL="274320" lvl="1" indent="0">
              <a:buNone/>
            </a:pPr>
            <a:r>
              <a:rPr lang="it-IT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it-IT" dirty="0"/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1D18C491-66C7-41B3-9202-400B285A0B0C}"/>
              </a:ext>
            </a:extLst>
          </p:cNvPr>
          <p:cNvSpPr txBox="1"/>
          <p:nvPr/>
        </p:nvSpPr>
        <p:spPr>
          <a:xfrm>
            <a:off x="6712085" y="3346315"/>
            <a:ext cx="3307404" cy="1200329"/>
          </a:xfrm>
          <a:prstGeom prst="rect">
            <a:avLst/>
          </a:prstGeom>
          <a:noFill/>
          <a:ln w="25400">
            <a:solidFill>
              <a:schemeClr val="bg1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it-IT" dirty="0" err="1">
                <a:solidFill>
                  <a:schemeClr val="bg1"/>
                </a:solidFill>
              </a:rPr>
              <a:t>valAss</a:t>
            </a:r>
            <a:r>
              <a:rPr lang="it-IT" dirty="0">
                <a:solidFill>
                  <a:schemeClr val="bg1"/>
                </a:solidFill>
              </a:rPr>
              <a:t> restituisce il valore 87 che viene assegnato ad </a:t>
            </a:r>
            <a:r>
              <a:rPr lang="it-IT" dirty="0" err="1">
                <a:solidFill>
                  <a:schemeClr val="bg1"/>
                </a:solidFill>
              </a:rPr>
              <a:t>absz</a:t>
            </a:r>
            <a:r>
              <a:rPr lang="it-IT" dirty="0">
                <a:solidFill>
                  <a:schemeClr val="bg1"/>
                </a:solidFill>
              </a:rPr>
              <a:t>: il valore di z non viene modificato</a:t>
            </a:r>
          </a:p>
        </p:txBody>
      </p:sp>
      <p:sp>
        <p:nvSpPr>
          <p:cNvPr id="5" name="Freccia a destra 4">
            <a:extLst>
              <a:ext uri="{FF2B5EF4-FFF2-40B4-BE49-F238E27FC236}">
                <a16:creationId xmlns:a16="http://schemas.microsoft.com/office/drawing/2014/main" id="{EA8465AB-27FA-44AD-83C9-84E95B828DC1}"/>
              </a:ext>
            </a:extLst>
          </p:cNvPr>
          <p:cNvSpPr/>
          <p:nvPr/>
        </p:nvSpPr>
        <p:spPr>
          <a:xfrm flipH="1">
            <a:off x="3589506" y="5009902"/>
            <a:ext cx="787940" cy="181478"/>
          </a:xfrm>
          <a:prstGeom prst="right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40A8AC2B-9B88-421E-9562-194051554054}"/>
              </a:ext>
            </a:extLst>
          </p:cNvPr>
          <p:cNvSpPr txBox="1"/>
          <p:nvPr/>
        </p:nvSpPr>
        <p:spPr>
          <a:xfrm>
            <a:off x="6712085" y="5191380"/>
            <a:ext cx="3404681" cy="369332"/>
          </a:xfrm>
          <a:prstGeom prst="rect">
            <a:avLst/>
          </a:prstGeom>
          <a:noFill/>
          <a:ln w="25400">
            <a:solidFill>
              <a:schemeClr val="bg1"/>
            </a:solidFill>
            <a:prstDash val="dash"/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it-IT" dirty="0"/>
              <a:t>La </a:t>
            </a:r>
            <a:r>
              <a:rPr lang="it-IT" dirty="0" err="1"/>
              <a:t>printf</a:t>
            </a:r>
            <a:r>
              <a:rPr lang="it-IT" dirty="0"/>
              <a:t> stampa -87</a:t>
            </a:r>
          </a:p>
        </p:txBody>
      </p:sp>
    </p:spTree>
    <p:extLst>
      <p:ext uri="{BB962C8B-B14F-4D97-AF65-F5344CB8AC3E}">
        <p14:creationId xmlns:p14="http://schemas.microsoft.com/office/powerpoint/2010/main" val="415413578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5B7B6E4-4489-4007-ACC6-B47B50C531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Esempio completo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70AAAA0-523F-46DE-8ECE-751B1ECD4E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l">
              <a:buNone/>
            </a:pPr>
            <a:r>
              <a:rPr lang="it-IT" sz="1800" i="0" u="none" strike="noStrike" baseline="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&lt;</a:t>
            </a:r>
            <a:r>
              <a:rPr lang="it-IT" sz="1800" i="0" u="none" strike="noStrike" baseline="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stdio.h</a:t>
            </a:r>
            <a:r>
              <a:rPr lang="it-IT" sz="1800" i="0" u="none" strike="noStrike" baseline="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marL="0" indent="0" algn="l">
              <a:buNone/>
            </a:pPr>
            <a:r>
              <a:rPr lang="it-IT" sz="1800" i="0" u="none" strike="noStrike" baseline="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it-IT" sz="1800" i="0" u="none" strike="noStrike" baseline="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it-IT" sz="1800" i="0" u="none" strike="noStrike" baseline="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valAss</a:t>
            </a:r>
            <a:r>
              <a:rPr lang="it-IT" sz="1800" i="0" u="none" strike="noStrike" baseline="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it-IT" sz="1800" i="0" u="none" strike="noStrike" baseline="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it-IT" sz="1800" i="0" u="none" strike="noStrike" baseline="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x)</a:t>
            </a:r>
          </a:p>
          <a:p>
            <a:pPr marL="0" indent="0" algn="l">
              <a:buNone/>
            </a:pPr>
            <a:r>
              <a:rPr lang="en-US" sz="1800" i="0" u="none" strike="noStrike" baseline="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 if (x&lt;0) x = -x;</a:t>
            </a:r>
          </a:p>
          <a:p>
            <a:pPr marL="0" indent="0" algn="l">
              <a:buNone/>
            </a:pPr>
            <a:r>
              <a:rPr lang="it-IT" sz="1800" i="0" u="none" strike="noStrike" baseline="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it-IT" sz="1800" i="0" u="none" strike="noStrike" baseline="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it-IT" sz="1800" i="0" u="none" strike="noStrike" baseline="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x;</a:t>
            </a:r>
          </a:p>
          <a:p>
            <a:pPr marL="0" indent="0" algn="l">
              <a:buNone/>
            </a:pPr>
            <a:r>
              <a:rPr lang="it-IT" sz="1800" i="0" u="none" strike="noStrike" baseline="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 algn="l">
              <a:buNone/>
            </a:pPr>
            <a:r>
              <a:rPr lang="it-IT" sz="1800" i="0" u="none" strike="noStrike" baseline="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it-IT" sz="1800" i="0" u="none" strike="noStrike" baseline="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0" indent="0" algn="l">
              <a:buNone/>
            </a:pPr>
            <a:r>
              <a:rPr lang="it-IT" sz="1800" i="0" u="none" strike="noStrike" baseline="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 </a:t>
            </a:r>
            <a:r>
              <a:rPr lang="it-IT" sz="1800" i="0" u="none" strike="noStrike" baseline="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it-IT" sz="1800" i="0" u="none" strike="noStrike" baseline="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it-IT" sz="1800" i="0" u="none" strike="noStrike" baseline="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absz</a:t>
            </a:r>
            <a:r>
              <a:rPr lang="it-IT" sz="1800" i="0" u="none" strike="noStrike" baseline="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z = -87;</a:t>
            </a:r>
          </a:p>
          <a:p>
            <a:pPr marL="0" indent="0" algn="l">
              <a:buNone/>
            </a:pPr>
            <a:r>
              <a:rPr lang="it-IT" sz="1800" i="0" u="none" strike="noStrike" baseline="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it-IT" sz="1800" i="0" u="none" strike="noStrike" baseline="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absz</a:t>
            </a:r>
            <a:r>
              <a:rPr lang="it-IT" sz="1800" i="0" u="none" strike="noStrike" baseline="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it-IT" sz="1800" i="0" u="none" strike="noStrike" baseline="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valAss</a:t>
            </a:r>
            <a:r>
              <a:rPr lang="it-IT" sz="1800" i="0" u="none" strike="noStrike" baseline="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(z);</a:t>
            </a:r>
          </a:p>
          <a:p>
            <a:pPr marL="0" indent="0" algn="l">
              <a:buNone/>
            </a:pPr>
            <a:r>
              <a:rPr lang="it-IT" sz="1800" i="0" u="none" strike="noStrike" baseline="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it-IT" sz="1800" i="0" u="none" strike="noStrike" baseline="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it-IT" sz="1800" i="0" u="none" strike="noStrike" baseline="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(“%d”, z);</a:t>
            </a:r>
          </a:p>
          <a:p>
            <a:pPr marL="0" indent="0" algn="l">
              <a:buNone/>
            </a:pPr>
            <a:r>
              <a:rPr lang="it-IT" sz="1800" i="0" u="none" strike="noStrike" baseline="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it-IT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8306982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689C57D-6FAA-4975-BF3A-EAF2F79823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Passaggio dei parametri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3DAA3FA-6570-497A-B969-16C94CDA19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Molti linguaggi mettono a disposizione il passaggio per riferimento</a:t>
            </a:r>
          </a:p>
          <a:p>
            <a:pPr lvl="1"/>
            <a:r>
              <a:rPr lang="it-IT" dirty="0"/>
              <a:t>Non si trasferisce una copia del valore del parametro attuale</a:t>
            </a:r>
          </a:p>
          <a:p>
            <a:pPr lvl="1"/>
            <a:r>
              <a:rPr lang="it-IT" dirty="0"/>
              <a:t>Si trasferisce un riferimento al parametro, in modo da dare al server accesso diretto al parametro in possesso del client</a:t>
            </a:r>
          </a:p>
          <a:p>
            <a:pPr lvl="2"/>
            <a:r>
              <a:rPr lang="it-IT" dirty="0"/>
              <a:t>Il server accede e modifica direttamente il dato del client.</a:t>
            </a:r>
          </a:p>
        </p:txBody>
      </p:sp>
    </p:spTree>
    <p:extLst>
      <p:ext uri="{BB962C8B-B14F-4D97-AF65-F5344CB8AC3E}">
        <p14:creationId xmlns:p14="http://schemas.microsoft.com/office/powerpoint/2010/main" val="961031025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8FA2B3C-A60E-4EFC-BE4D-EDDC491E41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Passaggio dei parametri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AB58DC1-F7F6-40A1-876B-123CA59562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Legame  per valore:</a:t>
            </a:r>
          </a:p>
          <a:p>
            <a:pPr lvl="1"/>
            <a:r>
              <a:rPr lang="it-IT" dirty="0"/>
              <a:t>Parametri passati per valore servono soltanto a comunicare valori in ingresso al sotto-programma</a:t>
            </a:r>
          </a:p>
          <a:p>
            <a:pPr lvl="1"/>
            <a:r>
              <a:rPr lang="it-IT" dirty="0"/>
              <a:t>Se il passaggio avviene per valore, ogni parametro attuale non è necessariamente una variabile, ma può essere una espressione.</a:t>
            </a:r>
          </a:p>
          <a:p>
            <a:r>
              <a:rPr lang="it-IT" dirty="0"/>
              <a:t>Legame per riferimento:</a:t>
            </a:r>
          </a:p>
          <a:p>
            <a:pPr lvl="1"/>
            <a:r>
              <a:rPr lang="it-IT" dirty="0"/>
              <a:t>Parametri passati per riferimento servono a comunicare valori sia in ingresso che in uscita al sottoprogramma</a:t>
            </a:r>
          </a:p>
          <a:p>
            <a:pPr lvl="1"/>
            <a:r>
              <a:rPr lang="it-IT" dirty="0"/>
              <a:t>Se il passaggio avviene per riferimento, ogni parametro attuale deve necessariamente essere una variabile.</a:t>
            </a:r>
          </a:p>
          <a:p>
            <a:pPr lvl="1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59111501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E6B1722-3613-41D9-878B-224BAEC5E1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Passaggio per riferimento in C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F8F803C-BDE6-4293-8D3D-9843094C14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Il C non supporta il passaggio per riferimento</a:t>
            </a:r>
          </a:p>
          <a:p>
            <a:endParaRPr lang="it-IT" dirty="0"/>
          </a:p>
          <a:p>
            <a:r>
              <a:rPr lang="it-IT" dirty="0"/>
              <a:t>In alcuni casi il passaggio per riferimento è indispensabile: ad esempio, nel caso di funzioni che producono più di un risultato.</a:t>
            </a:r>
          </a:p>
          <a:p>
            <a:r>
              <a:rPr lang="it-IT" dirty="0"/>
              <a:t>Quindi dobbiamo costruircelo</a:t>
            </a:r>
          </a:p>
          <a:p>
            <a:r>
              <a:rPr lang="it-IT" dirty="0"/>
              <a:t>Utilizzando i parametri di tipo puntatore.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6412326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9CD9464-B8A2-421B-9A98-9698620A1F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Sottoprogrammi: funzioni e procedure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7ED8031-D2AB-469A-B698-0B861B54DC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Un sottoprogramma è una nuova istruzione o un nuovo operatore definito dal programmatore per sintetizzare una sequenza di istruzioni.</a:t>
            </a:r>
          </a:p>
          <a:p>
            <a:r>
              <a:rPr lang="it-IT" dirty="0"/>
              <a:t>IN particolare:</a:t>
            </a:r>
          </a:p>
          <a:p>
            <a:pPr lvl="1"/>
            <a:r>
              <a:rPr lang="it-IT" dirty="0">
                <a:solidFill>
                  <a:schemeClr val="bg1"/>
                </a:solidFill>
              </a:rPr>
              <a:t>Una </a:t>
            </a:r>
            <a:r>
              <a:rPr lang="it-IT" b="1" dirty="0">
                <a:solidFill>
                  <a:schemeClr val="bg1"/>
                </a:solidFill>
              </a:rPr>
              <a:t>procedura</a:t>
            </a:r>
            <a:r>
              <a:rPr lang="it-IT" dirty="0">
                <a:solidFill>
                  <a:schemeClr val="bg1"/>
                </a:solidFill>
              </a:rPr>
              <a:t> è un sottoprogramma che rappresenta un’</a:t>
            </a:r>
            <a:r>
              <a:rPr lang="it-IT" b="1" dirty="0">
                <a:solidFill>
                  <a:schemeClr val="bg1"/>
                </a:solidFill>
              </a:rPr>
              <a:t>istruzione</a:t>
            </a:r>
            <a:r>
              <a:rPr lang="it-IT" dirty="0">
                <a:solidFill>
                  <a:schemeClr val="bg1"/>
                </a:solidFill>
              </a:rPr>
              <a:t> non primitiva</a:t>
            </a:r>
          </a:p>
          <a:p>
            <a:pPr lvl="1"/>
            <a:r>
              <a:rPr lang="it-IT" dirty="0">
                <a:solidFill>
                  <a:schemeClr val="bg1"/>
                </a:solidFill>
              </a:rPr>
              <a:t>Una </a:t>
            </a:r>
            <a:r>
              <a:rPr lang="it-IT" b="1" dirty="0">
                <a:solidFill>
                  <a:schemeClr val="bg1"/>
                </a:solidFill>
              </a:rPr>
              <a:t>funzione</a:t>
            </a:r>
            <a:r>
              <a:rPr lang="it-IT" dirty="0">
                <a:solidFill>
                  <a:schemeClr val="bg1"/>
                </a:solidFill>
              </a:rPr>
              <a:t> è un sottoprogramma che rappresenta un </a:t>
            </a:r>
            <a:r>
              <a:rPr lang="it-IT" b="1" dirty="0">
                <a:solidFill>
                  <a:schemeClr val="bg1"/>
                </a:solidFill>
              </a:rPr>
              <a:t>operatore</a:t>
            </a:r>
            <a:r>
              <a:rPr lang="it-IT" dirty="0">
                <a:solidFill>
                  <a:schemeClr val="bg1"/>
                </a:solidFill>
              </a:rPr>
              <a:t> non primitivo</a:t>
            </a:r>
          </a:p>
          <a:p>
            <a:pPr lvl="1"/>
            <a:endParaRPr lang="it-IT" dirty="0">
              <a:solidFill>
                <a:schemeClr val="bg1"/>
              </a:solidFill>
            </a:endParaRPr>
          </a:p>
          <a:p>
            <a:r>
              <a:rPr lang="it-IT" dirty="0">
                <a:solidFill>
                  <a:schemeClr val="bg1"/>
                </a:solidFill>
              </a:rPr>
              <a:t>Tutti i linguaggi di alto livello offrono la possibilità di definire funzioni e/o procedure.</a:t>
            </a:r>
          </a:p>
          <a:p>
            <a:r>
              <a:rPr lang="it-IT" dirty="0">
                <a:solidFill>
                  <a:schemeClr val="bg1"/>
                </a:solidFill>
              </a:rPr>
              <a:t>Il linguaggio C realizza solo il concetto di funzione.</a:t>
            </a:r>
          </a:p>
        </p:txBody>
      </p:sp>
    </p:spTree>
    <p:extLst>
      <p:ext uri="{BB962C8B-B14F-4D97-AF65-F5344CB8AC3E}">
        <p14:creationId xmlns:p14="http://schemas.microsoft.com/office/powerpoint/2010/main" val="3145985911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E90D567-23B0-42D6-A06C-A93BD17E9A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Realizzare il passaggio per riferimento in C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A3C87E4-CCA0-45ED-B40E-D6F2F82BF7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In C è possibile provocare gli stessi effetti del passaggio per riferimento utilizzando parametri di tipo puntatore.</a:t>
            </a:r>
          </a:p>
          <a:p>
            <a:r>
              <a:rPr lang="it-IT" dirty="0"/>
              <a:t>In questo caso, a differenza dei linguaggi che prevedono il legame per riferimento:</a:t>
            </a:r>
          </a:p>
          <a:p>
            <a:endParaRPr lang="it-IT" dirty="0"/>
          </a:p>
          <a:p>
            <a:r>
              <a:rPr lang="it-IT" dirty="0"/>
              <a:t>Il programmatore deve gestire esplicitamente degli indirizzi, trasferiti per valore alla funzione, che verranno esplicitamente </a:t>
            </a:r>
            <a:r>
              <a:rPr lang="it-IT" dirty="0" err="1"/>
              <a:t>dereferenziati</a:t>
            </a:r>
            <a:r>
              <a:rPr lang="it-IT" dirty="0"/>
              <a:t> nel corpo della funzione.</a:t>
            </a:r>
          </a:p>
        </p:txBody>
      </p:sp>
    </p:spTree>
    <p:extLst>
      <p:ext uri="{BB962C8B-B14F-4D97-AF65-F5344CB8AC3E}">
        <p14:creationId xmlns:p14="http://schemas.microsoft.com/office/powerpoint/2010/main" val="2590927729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4D631D2-EF37-4D83-B7F3-9145D09AFD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Realizzare il passaggio per riferimento in C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ADC57F4-BF65-419B-AC74-26C38FA505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In C per realizzare il passaggio per riferimento:</a:t>
            </a:r>
          </a:p>
          <a:p>
            <a:pPr lvl="1"/>
            <a:r>
              <a:rPr lang="it-IT" dirty="0"/>
              <a:t>Il client deve passare esplicitamente gli indirizzi</a:t>
            </a:r>
          </a:p>
          <a:p>
            <a:pPr lvl="1"/>
            <a:r>
              <a:rPr lang="it-IT" dirty="0"/>
              <a:t>Il server deve prevedere esplicitamente dei puntatori come parametri formali</a:t>
            </a:r>
          </a:p>
        </p:txBody>
      </p:sp>
    </p:spTree>
    <p:extLst>
      <p:ext uri="{BB962C8B-B14F-4D97-AF65-F5344CB8AC3E}">
        <p14:creationId xmlns:p14="http://schemas.microsoft.com/office/powerpoint/2010/main" val="3893983128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E1730AC-7C2F-4895-B74D-497718CC39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Esempio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35AD7E4-66B1-4C77-9244-77FC302E0D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l">
              <a:buNone/>
            </a:pPr>
            <a:r>
              <a:rPr lang="it-IT" sz="1800" b="1" i="0" u="none" strike="noStrike" baseline="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&lt;</a:t>
            </a:r>
            <a:r>
              <a:rPr lang="it-IT" sz="1800" b="1" i="0" u="none" strike="noStrike" baseline="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stdio.h</a:t>
            </a:r>
            <a:r>
              <a:rPr lang="it-IT" sz="1800" b="1" i="0" u="none" strike="noStrike" baseline="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marL="0" indent="0" algn="l">
              <a:buNone/>
            </a:pPr>
            <a:r>
              <a:rPr lang="it-IT" sz="1800" b="1" i="0" u="none" strike="noStrike" baseline="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it-IT" sz="1800" b="1" i="0" u="none" strike="noStrike" baseline="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it-IT" sz="1800" b="1" i="0" u="none" strike="noStrike" baseline="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quadratoEcubo</a:t>
            </a:r>
            <a:r>
              <a:rPr lang="it-IT" sz="1800" b="1" i="0" u="none" strike="noStrike" baseline="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(float X, float *Q, float *C)</a:t>
            </a:r>
          </a:p>
          <a:p>
            <a:pPr marL="0" indent="0" algn="l">
              <a:buNone/>
            </a:pPr>
            <a:r>
              <a:rPr lang="it-IT" sz="1800" b="1" i="0" u="none" strike="noStrike" baseline="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 *Q=X*X; /* </a:t>
            </a:r>
            <a:r>
              <a:rPr lang="it-IT" sz="1800" b="1" i="0" u="none" strike="noStrike" baseline="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dereferencing</a:t>
            </a:r>
            <a:r>
              <a:rPr lang="it-IT" sz="1800" b="1" i="0" u="none" strike="noStrike" baseline="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di Q*/</a:t>
            </a:r>
          </a:p>
          <a:p>
            <a:pPr marL="0" indent="0" algn="l">
              <a:buNone/>
            </a:pPr>
            <a:r>
              <a:rPr lang="it-IT" sz="1800" b="1" i="0" u="none" strike="noStrike" baseline="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*C=X*X*X; /* </a:t>
            </a:r>
            <a:r>
              <a:rPr lang="it-IT" sz="1800" b="1" i="0" u="none" strike="noStrike" baseline="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dereferencing</a:t>
            </a:r>
            <a:r>
              <a:rPr lang="it-IT" sz="1800" b="1" i="0" u="none" strike="noStrike" baseline="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di C*/</a:t>
            </a:r>
          </a:p>
          <a:p>
            <a:pPr marL="0" indent="0" algn="l">
              <a:buNone/>
            </a:pPr>
            <a:r>
              <a:rPr lang="it-IT" sz="1800" b="1" i="0" u="none" strike="noStrike" baseline="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it-IT" sz="1800" b="1" i="0" u="none" strike="noStrike" baseline="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it-IT" sz="1800" b="1" i="0" u="none" strike="noStrike" baseline="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 algn="l">
              <a:buNone/>
            </a:pPr>
            <a:r>
              <a:rPr lang="it-IT" sz="1800" b="1" i="0" u="none" strike="noStrike" baseline="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 algn="l">
              <a:buNone/>
            </a:pPr>
            <a:r>
              <a:rPr lang="it-IT" sz="1800" b="1" i="0" u="none" strike="noStrike" baseline="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it-IT" sz="1800" b="1" i="0" u="none" strike="noStrike" baseline="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0" indent="0" algn="l">
              <a:buNone/>
            </a:pPr>
            <a:r>
              <a:rPr lang="it-IT" sz="1800" b="1" i="0" u="none" strike="noStrike" baseline="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 float dato, cubo, quadrato;</a:t>
            </a:r>
          </a:p>
          <a:p>
            <a:pPr marL="0" indent="0" algn="l">
              <a:buNone/>
            </a:pPr>
            <a:r>
              <a:rPr lang="it-IT" sz="1800" b="1" i="0" u="none" strike="noStrike" baseline="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it-IT" sz="1800" b="1" i="0" u="none" strike="noStrike" baseline="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scanf</a:t>
            </a:r>
            <a:r>
              <a:rPr lang="it-IT" sz="1800" b="1" i="0" u="none" strike="noStrike" baseline="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("%f", &amp;dato);</a:t>
            </a:r>
          </a:p>
          <a:p>
            <a:pPr marL="0" indent="0" algn="l">
              <a:buNone/>
            </a:pPr>
            <a:r>
              <a:rPr lang="it-IT" sz="1800" b="1" i="0" u="none" strike="noStrike" baseline="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it-IT" sz="1800" b="1" i="0" u="none" strike="noStrike" baseline="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quadratoEcubo</a:t>
            </a:r>
            <a:r>
              <a:rPr lang="it-IT" sz="1800" b="1" i="0" u="none" strike="noStrike" baseline="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(dato, &amp;quadrato, &amp;cubo);</a:t>
            </a:r>
          </a:p>
          <a:p>
            <a:pPr marL="0" indent="0" algn="l">
              <a:buNone/>
            </a:pPr>
            <a:r>
              <a:rPr lang="it-IT" sz="1800" b="1" i="0" u="none" strike="noStrike" baseline="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it-IT" sz="1800" b="1" i="0" u="none" strike="noStrike" baseline="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it-IT" sz="1800" b="1" i="0" u="none" strike="noStrike" baseline="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("\</a:t>
            </a:r>
            <a:r>
              <a:rPr lang="it-IT" sz="1800" b="1" i="0" u="none" strike="noStrike" baseline="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nDato</a:t>
            </a:r>
            <a:r>
              <a:rPr lang="it-IT" sz="1800" b="1" i="0" u="none" strike="noStrike" baseline="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%f, il suo quadrato e`: %f, il suo</a:t>
            </a:r>
          </a:p>
          <a:p>
            <a:pPr marL="0" indent="0" algn="l">
              <a:buNone/>
            </a:pPr>
            <a:r>
              <a:rPr lang="it-IT" sz="1800" b="1" i="0" u="none" strike="noStrike" baseline="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cubo </a:t>
            </a:r>
            <a:r>
              <a:rPr lang="it-IT" sz="1800" b="1" i="0" u="none" strike="noStrike" baseline="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e`</a:t>
            </a:r>
            <a:r>
              <a:rPr lang="it-IT" sz="1800" b="1" i="0" u="none" strike="noStrike" baseline="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%f\n", dato, quadrato, cubo);</a:t>
            </a:r>
          </a:p>
          <a:p>
            <a:pPr marL="0" indent="0" algn="l">
              <a:buNone/>
            </a:pPr>
            <a:r>
              <a:rPr lang="it-IT" sz="1800" b="1" i="0" u="none" strike="noStrike" baseline="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it-IT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8945991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06106B9-B738-4302-820A-79C3C65D3F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Esempio: scambio di valori tra variabili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FE9ABA9-1C82-4D02-9078-E59A06EC53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l">
              <a:buNone/>
            </a:pPr>
            <a:r>
              <a:rPr lang="it-IT" sz="1800" b="1" i="0" u="none" strike="noStrike" baseline="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it-IT" sz="1800" b="1" i="0" u="none" strike="noStrike" baseline="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scambia(</a:t>
            </a:r>
            <a:r>
              <a:rPr lang="it-IT" sz="1800" b="1" i="0" u="none" strike="noStrike" baseline="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it-IT" sz="1800" b="1" i="0" u="none" strike="noStrike" baseline="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 a, </a:t>
            </a:r>
            <a:r>
              <a:rPr lang="it-IT" sz="1800" b="1" i="0" u="none" strike="noStrike" baseline="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it-IT" sz="1800" b="1" i="0" u="none" strike="noStrike" baseline="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 b) {</a:t>
            </a:r>
          </a:p>
          <a:p>
            <a:pPr marL="0" indent="0" algn="l">
              <a:buNone/>
            </a:pPr>
            <a:r>
              <a:rPr lang="it-IT" sz="1800" b="1" i="0" u="none" strike="noStrike" baseline="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it-IT" sz="1800" b="1" i="0" u="none" strike="noStrike" baseline="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it-IT" sz="1800" b="1" i="0" u="none" strike="noStrike" baseline="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t;</a:t>
            </a:r>
          </a:p>
          <a:p>
            <a:pPr marL="0" indent="0" algn="l">
              <a:buNone/>
            </a:pPr>
            <a:r>
              <a:rPr lang="fr-FR" sz="1800" b="1" i="0" u="none" strike="noStrike" baseline="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t = *a; *a = *b; *b = t;</a:t>
            </a:r>
          </a:p>
          <a:p>
            <a:pPr marL="0" indent="0" algn="l">
              <a:buNone/>
            </a:pPr>
            <a:r>
              <a:rPr lang="it-IT" sz="1800" b="1" i="0" u="none" strike="noStrike" baseline="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}</a:t>
            </a:r>
          </a:p>
          <a:p>
            <a:pPr marL="0" indent="0" algn="l">
              <a:buNone/>
            </a:pPr>
            <a:r>
              <a:rPr lang="it-IT" sz="1800" b="1" i="0" u="none" strike="noStrike" baseline="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it-IT" sz="1800" b="1" i="0" u="none" strike="noStrike" baseline="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(){</a:t>
            </a:r>
          </a:p>
          <a:p>
            <a:pPr marL="0" indent="0" algn="l">
              <a:buNone/>
            </a:pPr>
            <a:r>
              <a:rPr lang="es-ES" sz="1800" b="1" i="0" u="none" strike="noStrike" baseline="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int y = 5, x = 33;</a:t>
            </a:r>
          </a:p>
          <a:p>
            <a:pPr marL="0" indent="0" algn="l">
              <a:buNone/>
            </a:pPr>
            <a:r>
              <a:rPr lang="it-IT" sz="1800" b="1" i="0" u="none" strike="noStrike" baseline="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scambia(&amp;x, &amp;y);</a:t>
            </a:r>
          </a:p>
          <a:p>
            <a:pPr marL="0" indent="0" algn="l">
              <a:buNone/>
            </a:pPr>
            <a:r>
              <a:rPr lang="it-IT" sz="1800" b="1" i="0" u="none" strike="noStrike" baseline="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it-IT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3637589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905BE17-AF88-4D75-8FBE-38B0F547C1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3FFC20E-6239-43F6-8984-B196341796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l">
              <a:buNone/>
            </a:pPr>
            <a:r>
              <a:rPr lang="it-IT" sz="1800" b="1" i="0" u="none" strike="noStrike" baseline="0" dirty="0">
                <a:solidFill>
                  <a:schemeClr val="bg1"/>
                </a:solidFill>
                <a:latin typeface="CourierNewPS-BoldMT"/>
              </a:rPr>
              <a:t>#include &lt;</a:t>
            </a:r>
            <a:r>
              <a:rPr lang="it-IT" sz="1800" b="1" i="0" u="none" strike="noStrike" baseline="0" dirty="0" err="1">
                <a:solidFill>
                  <a:schemeClr val="bg1"/>
                </a:solidFill>
                <a:latin typeface="CourierNewPS-BoldMT"/>
              </a:rPr>
              <a:t>stdio.h</a:t>
            </a:r>
            <a:r>
              <a:rPr lang="it-IT" sz="1800" b="1" i="0" u="none" strike="noStrike" baseline="0" dirty="0">
                <a:solidFill>
                  <a:schemeClr val="bg1"/>
                </a:solidFill>
                <a:latin typeface="CourierNewPS-BoldMT"/>
              </a:rPr>
              <a:t>&gt;</a:t>
            </a:r>
          </a:p>
          <a:p>
            <a:pPr marL="0" indent="0" algn="l">
              <a:buNone/>
            </a:pPr>
            <a:r>
              <a:rPr lang="it-IT" sz="1800" b="1" i="0" u="none" strike="noStrike" baseline="0" dirty="0">
                <a:solidFill>
                  <a:schemeClr val="bg1"/>
                </a:solidFill>
                <a:latin typeface="CourierNewPS-BoldMT"/>
              </a:rPr>
              <a:t>#include &lt;</a:t>
            </a:r>
            <a:r>
              <a:rPr lang="it-IT" sz="1800" b="1" i="0" u="none" strike="noStrike" baseline="0" dirty="0" err="1">
                <a:solidFill>
                  <a:schemeClr val="bg1"/>
                </a:solidFill>
                <a:latin typeface="CourierNewPS-BoldMT"/>
              </a:rPr>
              <a:t>math.h</a:t>
            </a:r>
            <a:r>
              <a:rPr lang="it-IT" sz="1800" b="1" i="0" u="none" strike="noStrike" baseline="0" dirty="0">
                <a:solidFill>
                  <a:schemeClr val="bg1"/>
                </a:solidFill>
                <a:latin typeface="CourierNewPS-BoldMT"/>
              </a:rPr>
              <a:t>&gt;</a:t>
            </a:r>
          </a:p>
          <a:p>
            <a:pPr marL="0" indent="0" algn="l">
              <a:buNone/>
            </a:pPr>
            <a:r>
              <a:rPr lang="en-US" sz="1800" b="1" i="0" u="none" strike="noStrike" baseline="0" dirty="0">
                <a:solidFill>
                  <a:schemeClr val="bg1"/>
                </a:solidFill>
                <a:latin typeface="CourierNewPS-BoldMT"/>
              </a:rPr>
              <a:t>int </a:t>
            </a:r>
            <a:r>
              <a:rPr lang="en-US" sz="1800" b="1" i="0" u="none" strike="noStrike" baseline="0" dirty="0" err="1">
                <a:solidFill>
                  <a:schemeClr val="bg1"/>
                </a:solidFill>
                <a:latin typeface="CourierNewPS-BoldMT"/>
              </a:rPr>
              <a:t>radici</a:t>
            </a:r>
            <a:r>
              <a:rPr lang="en-US" sz="1800" b="1" i="0" u="none" strike="noStrike" baseline="0" dirty="0">
                <a:solidFill>
                  <a:schemeClr val="bg1"/>
                </a:solidFill>
                <a:latin typeface="CourierNewPS-BoldMT"/>
              </a:rPr>
              <a:t>(float A, float B, float C, float *X1, float *X2)</a:t>
            </a:r>
          </a:p>
          <a:p>
            <a:pPr marL="0" indent="0" algn="l">
              <a:buNone/>
            </a:pPr>
            <a:r>
              <a:rPr lang="it-IT" sz="1800" b="1" i="0" u="none" strike="noStrike" baseline="0" dirty="0">
                <a:solidFill>
                  <a:schemeClr val="bg1"/>
                </a:solidFill>
                <a:latin typeface="CourierNewPS-BoldMT"/>
              </a:rPr>
              <a:t>{ float D;</a:t>
            </a:r>
          </a:p>
          <a:p>
            <a:pPr marL="0" indent="0" algn="l">
              <a:buNone/>
            </a:pPr>
            <a:r>
              <a:rPr lang="it-IT" sz="1800" b="1" i="0" u="none" strike="noStrike" baseline="0" dirty="0">
                <a:solidFill>
                  <a:schemeClr val="bg1"/>
                </a:solidFill>
                <a:latin typeface="CourierNewPS-BoldMT"/>
              </a:rPr>
              <a:t>  D= B*B-4*A*C;</a:t>
            </a:r>
          </a:p>
          <a:p>
            <a:pPr marL="0" indent="0" algn="l">
              <a:buNone/>
            </a:pPr>
            <a:r>
              <a:rPr lang="en-US" sz="1800" b="1" i="0" u="none" strike="noStrike" baseline="0" dirty="0">
                <a:solidFill>
                  <a:schemeClr val="bg1"/>
                </a:solidFill>
                <a:latin typeface="CourierNewPS-BoldMT"/>
              </a:rPr>
              <a:t>  if (D&lt;0) return 0;</a:t>
            </a:r>
          </a:p>
          <a:p>
            <a:pPr marL="0" indent="0" algn="l">
              <a:buNone/>
            </a:pPr>
            <a:r>
              <a:rPr lang="it-IT" sz="1800" b="1" i="0" u="none" strike="noStrike" baseline="0" dirty="0">
                <a:solidFill>
                  <a:schemeClr val="bg1"/>
                </a:solidFill>
                <a:latin typeface="CourierNewPS-BoldMT"/>
              </a:rPr>
              <a:t>  else</a:t>
            </a:r>
          </a:p>
          <a:p>
            <a:pPr marL="0" indent="0" algn="l">
              <a:buNone/>
            </a:pPr>
            <a:r>
              <a:rPr lang="it-IT" sz="1800" b="1" i="0" u="none" strike="noStrike" baseline="0" dirty="0">
                <a:solidFill>
                  <a:schemeClr val="bg1"/>
                </a:solidFill>
                <a:latin typeface="CourierNewPS-BoldMT"/>
              </a:rPr>
              <a:t> { D=</a:t>
            </a:r>
            <a:r>
              <a:rPr lang="it-IT" sz="1800" b="1" i="0" u="none" strike="noStrike" baseline="0" dirty="0" err="1">
                <a:solidFill>
                  <a:schemeClr val="bg1"/>
                </a:solidFill>
                <a:latin typeface="CourierNewPS-BoldMT"/>
              </a:rPr>
              <a:t>sqrt</a:t>
            </a:r>
            <a:r>
              <a:rPr lang="it-IT" sz="1800" b="1" i="0" u="none" strike="noStrike" baseline="0" dirty="0">
                <a:solidFill>
                  <a:schemeClr val="bg1"/>
                </a:solidFill>
                <a:latin typeface="CourierNewPS-BoldMT"/>
              </a:rPr>
              <a:t>(D);</a:t>
            </a:r>
          </a:p>
          <a:p>
            <a:pPr marL="0" indent="0" algn="l">
              <a:buNone/>
            </a:pPr>
            <a:r>
              <a:rPr lang="pt-BR" sz="1800" b="1" i="0" u="none" strike="noStrike" baseline="0" dirty="0">
                <a:solidFill>
                  <a:schemeClr val="bg1"/>
                </a:solidFill>
                <a:latin typeface="CourierNewPS-BoldMT"/>
              </a:rPr>
              <a:t>   *X1 = (-B+D)/(2*A);</a:t>
            </a:r>
          </a:p>
          <a:p>
            <a:pPr marL="0" indent="0" algn="l">
              <a:buNone/>
            </a:pPr>
            <a:r>
              <a:rPr lang="it-IT" sz="1800" b="1" i="0" u="none" strike="noStrike" baseline="0" dirty="0">
                <a:solidFill>
                  <a:schemeClr val="bg1"/>
                </a:solidFill>
                <a:latin typeface="CourierNewPS-BoldMT"/>
              </a:rPr>
              <a:t>   *X2= (-B-D)/(2*A);</a:t>
            </a:r>
          </a:p>
          <a:p>
            <a:pPr marL="0" indent="0" algn="l">
              <a:buNone/>
            </a:pPr>
            <a:r>
              <a:rPr lang="it-IT" sz="1800" b="1" i="0" u="none" strike="noStrike" baseline="0" dirty="0">
                <a:solidFill>
                  <a:schemeClr val="bg1"/>
                </a:solidFill>
                <a:latin typeface="CourierNewPS-BoldMT"/>
              </a:rPr>
              <a:t>   </a:t>
            </a:r>
            <a:r>
              <a:rPr lang="it-IT" sz="1800" b="1" i="0" u="none" strike="noStrike" baseline="0" dirty="0" err="1">
                <a:solidFill>
                  <a:schemeClr val="bg1"/>
                </a:solidFill>
                <a:latin typeface="CourierNewPS-BoldMT"/>
              </a:rPr>
              <a:t>return</a:t>
            </a:r>
            <a:r>
              <a:rPr lang="it-IT" sz="1800" b="1" i="0" u="none" strike="noStrike" baseline="0" dirty="0">
                <a:solidFill>
                  <a:schemeClr val="bg1"/>
                </a:solidFill>
                <a:latin typeface="CourierNewPS-BoldMT"/>
              </a:rPr>
              <a:t> 1;</a:t>
            </a:r>
          </a:p>
          <a:p>
            <a:pPr marL="0" indent="0" algn="l">
              <a:buNone/>
            </a:pPr>
            <a:r>
              <a:rPr lang="it-IT" sz="1800" b="1" i="0" u="none" strike="noStrike" baseline="0" dirty="0">
                <a:solidFill>
                  <a:schemeClr val="bg1"/>
                </a:solidFill>
                <a:latin typeface="CourierNewPS-BoldMT"/>
              </a:rPr>
              <a:t> }</a:t>
            </a:r>
          </a:p>
          <a:p>
            <a:pPr marL="0" indent="0" algn="l">
              <a:buNone/>
            </a:pPr>
            <a:r>
              <a:rPr lang="it-IT" sz="1800" b="1" i="0" u="none" strike="noStrike" baseline="0" dirty="0">
                <a:solidFill>
                  <a:schemeClr val="bg1"/>
                </a:solidFill>
                <a:latin typeface="CourierNewPS-BoldMT"/>
              </a:rPr>
              <a:t>}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8A70D3EF-BC42-4508-86C3-49E7F551C8E2}"/>
              </a:ext>
            </a:extLst>
          </p:cNvPr>
          <p:cNvSpPr txBox="1"/>
          <p:nvPr/>
        </p:nvSpPr>
        <p:spPr>
          <a:xfrm>
            <a:off x="6498076" y="3715966"/>
            <a:ext cx="4044697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indent="0" algn="l">
              <a:buNone/>
            </a:pPr>
            <a:r>
              <a:rPr lang="it-IT" sz="1800" b="1" i="0" u="none" strike="noStrike" baseline="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it-IT" sz="1800" b="1" i="0" u="none" strike="noStrike" baseline="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0" indent="0" algn="l">
              <a:buNone/>
            </a:pPr>
            <a:r>
              <a:rPr lang="es-ES" sz="1800" b="1" i="0" u="none" strike="noStrike" baseline="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 float A,B,C,X,Y;</a:t>
            </a:r>
          </a:p>
          <a:p>
            <a:pPr marL="0" indent="0" algn="l">
              <a:buNone/>
            </a:pPr>
            <a:r>
              <a:rPr lang="it-IT" sz="1800" b="1" i="0" u="none" strike="noStrike" baseline="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it-IT" sz="1800" b="1" i="0" u="none" strike="noStrike" baseline="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scanf</a:t>
            </a:r>
            <a:r>
              <a:rPr lang="it-IT" sz="1800" b="1" i="0" u="none" strike="noStrike" baseline="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("%</a:t>
            </a:r>
            <a:r>
              <a:rPr lang="it-IT" sz="1800" b="1" i="0" u="none" strike="noStrike" baseline="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f%f%f</a:t>
            </a:r>
            <a:r>
              <a:rPr lang="it-IT" sz="1800" b="1" i="0" u="none" strike="noStrike" baseline="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",&amp;A,&amp;B,&amp;C);</a:t>
            </a:r>
          </a:p>
          <a:p>
            <a:pPr marL="0" indent="0" algn="l">
              <a:buNone/>
            </a:pPr>
            <a:r>
              <a:rPr lang="it-IT" sz="1800" b="1" i="0" u="none" strike="noStrike" baseline="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it-IT" sz="1800" b="1" i="0" u="none" strike="noStrike" baseline="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it-IT" sz="1800" b="1" i="0" u="none" strike="noStrike" baseline="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 radici(A,B,C,&amp;X,&amp;Y) )</a:t>
            </a:r>
          </a:p>
          <a:p>
            <a:pPr marL="0" indent="0" algn="l">
              <a:buNone/>
            </a:pPr>
            <a:r>
              <a:rPr lang="it-IT" sz="1800" b="1" i="0" u="none" strike="noStrike" baseline="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it-IT" sz="1800" b="1" i="0" u="none" strike="noStrike" baseline="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it-IT" sz="1800" b="1" i="0" u="none" strike="noStrike" baseline="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("%</a:t>
            </a:r>
            <a:r>
              <a:rPr lang="it-IT" sz="1800" b="1" i="0" u="none" strike="noStrike" baseline="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f%f</a:t>
            </a:r>
            <a:r>
              <a:rPr lang="it-IT" sz="1800" b="1" i="0" u="none" strike="noStrike" baseline="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\</a:t>
            </a:r>
            <a:r>
              <a:rPr lang="it-IT" sz="1800" b="1" i="0" u="none" strike="noStrike" baseline="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n",X,Y</a:t>
            </a:r>
            <a:r>
              <a:rPr lang="it-IT" sz="1800" b="1" i="0" u="none" strike="noStrike" baseline="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 algn="l">
              <a:buNone/>
            </a:pPr>
            <a:r>
              <a:rPr lang="it-IT" sz="1800" b="1" i="0" u="none" strike="noStrike" baseline="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it-IT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056584054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804B076-0ED8-42C6-B342-801902CEA1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Osservazioni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053E030-CA93-49DB-B6AC-53C6F37486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Quando un puntatore è usato per realizzare il passaggio per riferimento, la funzione non dovrebbe mai alterare il valore del puntatore</a:t>
            </a:r>
          </a:p>
          <a:p>
            <a:r>
              <a:rPr lang="it-IT" dirty="0"/>
              <a:t>Quindi, se a e b sono due parametri formali di tipo puntatore:</a:t>
            </a:r>
          </a:p>
          <a:p>
            <a:pPr marL="274320" lvl="1" indent="0">
              <a:buNone/>
            </a:pPr>
            <a:r>
              <a:rPr lang="it-IT" dirty="0"/>
              <a:t>*a=*b			SI</a:t>
            </a:r>
          </a:p>
          <a:p>
            <a:pPr marL="274320" lvl="1" indent="0">
              <a:buNone/>
            </a:pPr>
            <a:r>
              <a:rPr lang="it-IT" dirty="0"/>
              <a:t>a=b			NO</a:t>
            </a:r>
          </a:p>
          <a:p>
            <a:pPr marL="274320" lvl="1" indent="0">
              <a:buNone/>
            </a:pPr>
            <a:endParaRPr lang="it-IT" dirty="0"/>
          </a:p>
          <a:p>
            <a:pPr marL="274320" lvl="1" indent="0">
              <a:buNone/>
            </a:pPr>
            <a:endParaRPr lang="it-IT" dirty="0"/>
          </a:p>
          <a:p>
            <a:r>
              <a:rPr lang="it-IT" dirty="0"/>
              <a:t>In </a:t>
            </a:r>
            <a:r>
              <a:rPr lang="it-IT" dirty="0" err="1"/>
              <a:t>genereale</a:t>
            </a:r>
            <a:r>
              <a:rPr lang="it-IT" dirty="0"/>
              <a:t> una funzione può modificare un puntatore, ma non è opportuno che lo faccia se esso realizza un passaggio per riferimento</a:t>
            </a:r>
          </a:p>
        </p:txBody>
      </p:sp>
    </p:spTree>
    <p:extLst>
      <p:ext uri="{BB962C8B-B14F-4D97-AF65-F5344CB8AC3E}">
        <p14:creationId xmlns:p14="http://schemas.microsoft.com/office/powerpoint/2010/main" val="3916450014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652F387-D849-4A8E-B4B8-ACAA668013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Vettori come parametri di funzioni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8AF2AC1-553C-4DCF-B5CA-A3AF576DFC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Ricordiamo che il nome di un vettore denota il puntatore al suo primo elemento.</a:t>
            </a:r>
          </a:p>
          <a:p>
            <a:r>
              <a:rPr lang="it-IT" dirty="0" err="1"/>
              <a:t>int</a:t>
            </a:r>
            <a:r>
              <a:rPr lang="it-IT" dirty="0"/>
              <a:t> V[4];</a:t>
            </a:r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r>
              <a:rPr lang="it-IT" dirty="0"/>
              <a:t>Quindi, passando un vettore ad una funzione:</a:t>
            </a:r>
          </a:p>
          <a:p>
            <a:r>
              <a:rPr lang="it-IT" dirty="0"/>
              <a:t>Non si passa l’intero vettore!</a:t>
            </a:r>
          </a:p>
          <a:p>
            <a:r>
              <a:rPr lang="it-IT" dirty="0"/>
              <a:t>Si passa solo (per valore) il suo indirizzo iniziale (V≡   &amp;V[0])</a:t>
            </a:r>
          </a:p>
        </p:txBody>
      </p:sp>
      <p:sp>
        <p:nvSpPr>
          <p:cNvPr id="4" name="Rettangolo con angoli arrotondati 3">
            <a:extLst>
              <a:ext uri="{FF2B5EF4-FFF2-40B4-BE49-F238E27FC236}">
                <a16:creationId xmlns:a16="http://schemas.microsoft.com/office/drawing/2014/main" id="{075140D6-7E74-433A-B04C-78AE03BAC4D5}"/>
              </a:ext>
            </a:extLst>
          </p:cNvPr>
          <p:cNvSpPr/>
          <p:nvPr/>
        </p:nvSpPr>
        <p:spPr>
          <a:xfrm>
            <a:off x="3365770" y="3429000"/>
            <a:ext cx="729575" cy="40369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Rettangolo 4">
            <a:extLst>
              <a:ext uri="{FF2B5EF4-FFF2-40B4-BE49-F238E27FC236}">
                <a16:creationId xmlns:a16="http://schemas.microsoft.com/office/drawing/2014/main" id="{22946B5C-4B5E-4BF9-B54D-E9DEC4EDF7C2}"/>
              </a:ext>
            </a:extLst>
          </p:cNvPr>
          <p:cNvSpPr/>
          <p:nvPr/>
        </p:nvSpPr>
        <p:spPr>
          <a:xfrm>
            <a:off x="6096000" y="3429001"/>
            <a:ext cx="557719" cy="40369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Rettangolo 5">
            <a:extLst>
              <a:ext uri="{FF2B5EF4-FFF2-40B4-BE49-F238E27FC236}">
                <a16:creationId xmlns:a16="http://schemas.microsoft.com/office/drawing/2014/main" id="{5447A177-E3D9-4CBD-A4BD-478F5B09BE4F}"/>
              </a:ext>
            </a:extLst>
          </p:cNvPr>
          <p:cNvSpPr/>
          <p:nvPr/>
        </p:nvSpPr>
        <p:spPr>
          <a:xfrm>
            <a:off x="6653719" y="3429000"/>
            <a:ext cx="557719" cy="40369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Rettangolo 6">
            <a:extLst>
              <a:ext uri="{FF2B5EF4-FFF2-40B4-BE49-F238E27FC236}">
                <a16:creationId xmlns:a16="http://schemas.microsoft.com/office/drawing/2014/main" id="{AA4E4BFF-FBFE-4092-AEA8-E50D6C14F121}"/>
              </a:ext>
            </a:extLst>
          </p:cNvPr>
          <p:cNvSpPr/>
          <p:nvPr/>
        </p:nvSpPr>
        <p:spPr>
          <a:xfrm>
            <a:off x="7211438" y="3429000"/>
            <a:ext cx="557719" cy="40369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Rettangolo 7">
            <a:extLst>
              <a:ext uri="{FF2B5EF4-FFF2-40B4-BE49-F238E27FC236}">
                <a16:creationId xmlns:a16="http://schemas.microsoft.com/office/drawing/2014/main" id="{520892F8-E3FB-42C8-BAED-7181539E61EA}"/>
              </a:ext>
            </a:extLst>
          </p:cNvPr>
          <p:cNvSpPr/>
          <p:nvPr/>
        </p:nvSpPr>
        <p:spPr>
          <a:xfrm>
            <a:off x="7769157" y="3429000"/>
            <a:ext cx="557719" cy="40369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Rettangolo 8">
            <a:extLst>
              <a:ext uri="{FF2B5EF4-FFF2-40B4-BE49-F238E27FC236}">
                <a16:creationId xmlns:a16="http://schemas.microsoft.com/office/drawing/2014/main" id="{EFA59131-B856-4820-BB70-F87428C0D181}"/>
              </a:ext>
            </a:extLst>
          </p:cNvPr>
          <p:cNvSpPr/>
          <p:nvPr/>
        </p:nvSpPr>
        <p:spPr>
          <a:xfrm>
            <a:off x="8326876" y="3429000"/>
            <a:ext cx="557719" cy="40369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77A40A11-ED90-45B1-AFF5-EAB29E9C780B}"/>
              </a:ext>
            </a:extLst>
          </p:cNvPr>
          <p:cNvSpPr txBox="1"/>
          <p:nvPr/>
        </p:nvSpPr>
        <p:spPr>
          <a:xfrm>
            <a:off x="2808051" y="3446183"/>
            <a:ext cx="8171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chemeClr val="bg1"/>
                </a:solidFill>
              </a:rPr>
              <a:t>V</a:t>
            </a:r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4392AE41-43CA-49CE-AA27-ABE35975A3BE}"/>
              </a:ext>
            </a:extLst>
          </p:cNvPr>
          <p:cNvSpPr txBox="1"/>
          <p:nvPr/>
        </p:nvSpPr>
        <p:spPr>
          <a:xfrm>
            <a:off x="6175444" y="3921624"/>
            <a:ext cx="4782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chemeClr val="bg1"/>
                </a:solidFill>
              </a:rPr>
              <a:t>0</a:t>
            </a:r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B785D394-2254-4D96-B4A6-522E89177D4C}"/>
              </a:ext>
            </a:extLst>
          </p:cNvPr>
          <p:cNvSpPr txBox="1"/>
          <p:nvPr/>
        </p:nvSpPr>
        <p:spPr>
          <a:xfrm>
            <a:off x="6733162" y="3921624"/>
            <a:ext cx="4782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F4F2D36C-630F-495A-864F-986F7798C3B4}"/>
              </a:ext>
            </a:extLst>
          </p:cNvPr>
          <p:cNvSpPr txBox="1"/>
          <p:nvPr/>
        </p:nvSpPr>
        <p:spPr>
          <a:xfrm>
            <a:off x="7251159" y="3935716"/>
            <a:ext cx="4782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3E602929-A9BD-4217-9143-92B849386DBD}"/>
              </a:ext>
            </a:extLst>
          </p:cNvPr>
          <p:cNvSpPr txBox="1"/>
          <p:nvPr/>
        </p:nvSpPr>
        <p:spPr>
          <a:xfrm>
            <a:off x="7808878" y="3935716"/>
            <a:ext cx="4782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15" name="CasellaDiTesto 14">
            <a:extLst>
              <a:ext uri="{FF2B5EF4-FFF2-40B4-BE49-F238E27FC236}">
                <a16:creationId xmlns:a16="http://schemas.microsoft.com/office/drawing/2014/main" id="{AD8803C5-8E5B-45CC-84D4-548AEC4522E8}"/>
              </a:ext>
            </a:extLst>
          </p:cNvPr>
          <p:cNvSpPr txBox="1"/>
          <p:nvPr/>
        </p:nvSpPr>
        <p:spPr>
          <a:xfrm>
            <a:off x="8317144" y="3936934"/>
            <a:ext cx="4782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chemeClr val="bg1"/>
                </a:solidFill>
              </a:rPr>
              <a:t>4</a:t>
            </a:r>
          </a:p>
        </p:txBody>
      </p:sp>
      <p:cxnSp>
        <p:nvCxnSpPr>
          <p:cNvPr id="17" name="Connettore 2 16">
            <a:extLst>
              <a:ext uri="{FF2B5EF4-FFF2-40B4-BE49-F238E27FC236}">
                <a16:creationId xmlns:a16="http://schemas.microsoft.com/office/drawing/2014/main" id="{BAAB1381-2634-49FC-AC96-F6E4DFD2F215}"/>
              </a:ext>
            </a:extLst>
          </p:cNvPr>
          <p:cNvCxnSpPr>
            <a:endCxn id="5" idx="1"/>
          </p:cNvCxnSpPr>
          <p:nvPr/>
        </p:nvCxnSpPr>
        <p:spPr>
          <a:xfrm>
            <a:off x="4095345" y="3630849"/>
            <a:ext cx="2000655" cy="1"/>
          </a:xfrm>
          <a:prstGeom prst="straightConnector1">
            <a:avLst/>
          </a:prstGeom>
          <a:ln w="3810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51016448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8FFDB58-50D2-41D4-B092-3953C6197E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Conclusione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D0DD7FD-3BA5-46E8-9F85-0F106F251A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A livello concreto:</a:t>
            </a:r>
          </a:p>
          <a:p>
            <a:r>
              <a:rPr lang="it-IT" dirty="0"/>
              <a:t>Il C passa i parametri sempre e solo per valore</a:t>
            </a:r>
          </a:p>
          <a:p>
            <a:r>
              <a:rPr lang="it-IT" dirty="0"/>
              <a:t>Nel caso di un vettore, si passa il suo indirizzo iniziale perché tale è il significato del nome del vettore</a:t>
            </a:r>
          </a:p>
          <a:p>
            <a:endParaRPr lang="it-IT" dirty="0"/>
          </a:p>
          <a:p>
            <a:r>
              <a:rPr lang="it-IT" dirty="0"/>
              <a:t>A livello </a:t>
            </a:r>
            <a:r>
              <a:rPr lang="it-IT" dirty="0" err="1"/>
              <a:t>contettuale</a:t>
            </a:r>
            <a:r>
              <a:rPr lang="it-IT" dirty="0"/>
              <a:t>:</a:t>
            </a:r>
          </a:p>
          <a:p>
            <a:r>
              <a:rPr lang="it-IT" dirty="0"/>
              <a:t>Il C passa per valore tutto tranne i vettori, che vengono trasferiti per riferimento.</a:t>
            </a:r>
          </a:p>
        </p:txBody>
      </p:sp>
    </p:spTree>
    <p:extLst>
      <p:ext uri="{BB962C8B-B14F-4D97-AF65-F5344CB8AC3E}">
        <p14:creationId xmlns:p14="http://schemas.microsoft.com/office/powerpoint/2010/main" val="144962380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D0809B6-5AA6-4D3F-89ED-BF142DAD03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Esempio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870144F-D6B5-470F-A6F1-BA00D3EBBE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Scrivere una funzione che, dato un vettore di N interi, ne calcoli il massimo.</a:t>
            </a:r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r>
              <a:rPr lang="it-IT" dirty="0"/>
              <a:t>Definiamo la funzione:</a:t>
            </a:r>
          </a:p>
          <a:p>
            <a:endParaRPr lang="it-IT" dirty="0"/>
          </a:p>
          <a:p>
            <a:r>
              <a:rPr lang="it-IT" sz="1800" b="1" i="0" u="none" strike="noStrike" baseline="0" dirty="0" err="1">
                <a:solidFill>
                  <a:srgbClr val="000066"/>
                </a:solidFill>
                <a:latin typeface="CourierNewPS-BoldMT"/>
              </a:rPr>
              <a:t>int</a:t>
            </a:r>
            <a:r>
              <a:rPr lang="it-IT" sz="1800" b="1" i="0" u="none" strike="noStrike" baseline="0" dirty="0">
                <a:solidFill>
                  <a:srgbClr val="000066"/>
                </a:solidFill>
                <a:latin typeface="CourierNewPS-BoldMT"/>
              </a:rPr>
              <a:t> massimo(</a:t>
            </a:r>
            <a:r>
              <a:rPr lang="it-IT" sz="1800" b="1" i="0" u="none" strike="noStrike" baseline="0" dirty="0" err="1">
                <a:solidFill>
                  <a:srgbClr val="000066"/>
                </a:solidFill>
                <a:latin typeface="CourierNewPS-BoldMT"/>
              </a:rPr>
              <a:t>int</a:t>
            </a:r>
            <a:r>
              <a:rPr lang="it-IT" sz="1800" b="1" i="0" u="none" strike="noStrike" baseline="0" dirty="0">
                <a:solidFill>
                  <a:srgbClr val="000066"/>
                </a:solidFill>
                <a:latin typeface="CourierNewPS-BoldMT"/>
              </a:rPr>
              <a:t> *v, </a:t>
            </a:r>
            <a:r>
              <a:rPr lang="it-IT" sz="1800" b="1" i="0" u="none" strike="noStrike" baseline="0" dirty="0" err="1">
                <a:solidFill>
                  <a:srgbClr val="000066"/>
                </a:solidFill>
                <a:latin typeface="CourierNewPS-BoldMT"/>
              </a:rPr>
              <a:t>int</a:t>
            </a:r>
            <a:r>
              <a:rPr lang="it-IT" sz="1800" b="1" i="0" u="none" strike="noStrike" baseline="0" dirty="0">
                <a:solidFill>
                  <a:srgbClr val="000066"/>
                </a:solidFill>
                <a:latin typeface="CourierNewPS-BoldMT"/>
              </a:rPr>
              <a:t> </a:t>
            </a:r>
            <a:r>
              <a:rPr lang="it-IT" sz="1800" b="1" i="0" u="none" strike="noStrike" baseline="0" dirty="0" err="1">
                <a:solidFill>
                  <a:srgbClr val="000066"/>
                </a:solidFill>
                <a:latin typeface="CourierNewPS-BoldMT"/>
              </a:rPr>
              <a:t>dim</a:t>
            </a:r>
            <a:r>
              <a:rPr lang="it-IT" sz="1800" b="1" i="0" u="none" strike="noStrike" baseline="0" dirty="0">
                <a:solidFill>
                  <a:srgbClr val="000066"/>
                </a:solidFill>
                <a:latin typeface="CourierNewPS-BoldMT"/>
              </a:rPr>
              <a:t>){..}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397615979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9D81C95-BC24-4638-82A2-F3BEA0C6D3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F34388F-B583-4756-9DE4-A8FE8F0262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l">
              <a:buNone/>
            </a:pPr>
            <a:r>
              <a:rPr lang="it-IT" sz="1800" b="1" i="0" u="none" strike="noStrike" baseline="0" dirty="0" err="1">
                <a:solidFill>
                  <a:schemeClr val="bg1"/>
                </a:solidFill>
                <a:latin typeface="CourierNewPS-BoldMT"/>
              </a:rPr>
              <a:t>int</a:t>
            </a:r>
            <a:r>
              <a:rPr lang="it-IT" sz="1800" b="1" i="0" u="none" strike="noStrike" baseline="0" dirty="0">
                <a:solidFill>
                  <a:schemeClr val="bg1"/>
                </a:solidFill>
                <a:latin typeface="CourierNewPS-BoldMT"/>
              </a:rPr>
              <a:t> massimo(</a:t>
            </a:r>
            <a:r>
              <a:rPr lang="it-IT" sz="1800" b="1" i="0" u="none" strike="noStrike" baseline="0" dirty="0" err="1">
                <a:solidFill>
                  <a:schemeClr val="bg1"/>
                </a:solidFill>
                <a:latin typeface="CourierNewPS-BoldMT"/>
              </a:rPr>
              <a:t>int</a:t>
            </a:r>
            <a:r>
              <a:rPr lang="it-IT" sz="1800" b="1" i="0" u="none" strike="noStrike" baseline="0" dirty="0">
                <a:solidFill>
                  <a:schemeClr val="bg1"/>
                </a:solidFill>
                <a:latin typeface="CourierNewPS-BoldMT"/>
              </a:rPr>
              <a:t> *v, </a:t>
            </a:r>
            <a:r>
              <a:rPr lang="it-IT" sz="1800" b="1" i="0" u="none" strike="noStrike" baseline="0" dirty="0" err="1">
                <a:solidFill>
                  <a:schemeClr val="bg1"/>
                </a:solidFill>
                <a:latin typeface="CourierNewPS-BoldMT"/>
              </a:rPr>
              <a:t>int</a:t>
            </a:r>
            <a:r>
              <a:rPr lang="it-IT" sz="1800" b="1" i="0" u="none" strike="noStrike" baseline="0" dirty="0">
                <a:solidFill>
                  <a:schemeClr val="bg1"/>
                </a:solidFill>
                <a:latin typeface="CourierNewPS-BoldMT"/>
              </a:rPr>
              <a:t> </a:t>
            </a:r>
            <a:r>
              <a:rPr lang="it-IT" sz="1800" b="1" i="0" u="none" strike="noStrike" baseline="0" dirty="0" err="1">
                <a:solidFill>
                  <a:schemeClr val="bg1"/>
                </a:solidFill>
                <a:latin typeface="CourierNewPS-BoldMT"/>
              </a:rPr>
              <a:t>dim</a:t>
            </a:r>
            <a:r>
              <a:rPr lang="it-IT" sz="1800" b="1" i="0" u="none" strike="noStrike" baseline="0" dirty="0">
                <a:solidFill>
                  <a:schemeClr val="bg1"/>
                </a:solidFill>
                <a:latin typeface="CourierNewPS-BoldMT"/>
              </a:rPr>
              <a:t>) {</a:t>
            </a:r>
          </a:p>
          <a:p>
            <a:pPr marL="0" indent="0" algn="l">
              <a:buNone/>
            </a:pPr>
            <a:r>
              <a:rPr lang="it-IT" sz="1800" b="1" i="0" u="none" strike="noStrike" baseline="0" dirty="0">
                <a:solidFill>
                  <a:schemeClr val="bg1"/>
                </a:solidFill>
                <a:latin typeface="CourierNewPS-BoldMT"/>
              </a:rPr>
              <a:t> </a:t>
            </a:r>
            <a:r>
              <a:rPr lang="it-IT" sz="1800" b="1" i="0" u="none" strike="noStrike" baseline="0" dirty="0" err="1">
                <a:solidFill>
                  <a:schemeClr val="bg1"/>
                </a:solidFill>
                <a:latin typeface="CourierNewPS-BoldMT"/>
              </a:rPr>
              <a:t>int</a:t>
            </a:r>
            <a:r>
              <a:rPr lang="it-IT" sz="1800" b="1" i="0" u="none" strike="noStrike" baseline="0" dirty="0">
                <a:solidFill>
                  <a:schemeClr val="bg1"/>
                </a:solidFill>
                <a:latin typeface="CourierNewPS-BoldMT"/>
              </a:rPr>
              <a:t> i, max;</a:t>
            </a:r>
          </a:p>
          <a:p>
            <a:pPr marL="0" indent="0" algn="l">
              <a:buNone/>
            </a:pPr>
            <a:r>
              <a:rPr lang="nn-NO" sz="1800" b="1" i="0" u="none" strike="noStrike" baseline="0" dirty="0">
                <a:solidFill>
                  <a:schemeClr val="bg1"/>
                </a:solidFill>
                <a:latin typeface="CourierNewPS-BoldMT"/>
              </a:rPr>
              <a:t> for (max=v[0], i=1; i&lt;dim; i++)</a:t>
            </a:r>
          </a:p>
          <a:p>
            <a:pPr marL="0" indent="0" algn="l">
              <a:buNone/>
            </a:pPr>
            <a:r>
              <a:rPr lang="en-US" sz="1800" b="1" i="0" u="none" strike="noStrike" baseline="0" dirty="0">
                <a:solidFill>
                  <a:schemeClr val="bg1"/>
                </a:solidFill>
                <a:latin typeface="CourierNewPS-BoldMT"/>
              </a:rPr>
              <a:t>  if (v[</a:t>
            </a:r>
            <a:r>
              <a:rPr lang="en-US" sz="1800" b="1" i="0" u="none" strike="noStrike" baseline="0" dirty="0" err="1">
                <a:solidFill>
                  <a:schemeClr val="bg1"/>
                </a:solidFill>
                <a:latin typeface="CourierNewPS-BoldMT"/>
              </a:rPr>
              <a:t>i</a:t>
            </a:r>
            <a:r>
              <a:rPr lang="en-US" sz="1800" b="1" i="0" u="none" strike="noStrike" baseline="0" dirty="0">
                <a:solidFill>
                  <a:schemeClr val="bg1"/>
                </a:solidFill>
                <a:latin typeface="CourierNewPS-BoldMT"/>
              </a:rPr>
              <a:t>]&gt;max) max=v[</a:t>
            </a:r>
            <a:r>
              <a:rPr lang="en-US" sz="1800" b="1" i="0" u="none" strike="noStrike" baseline="0" dirty="0" err="1">
                <a:solidFill>
                  <a:schemeClr val="bg1"/>
                </a:solidFill>
                <a:latin typeface="CourierNewPS-BoldMT"/>
              </a:rPr>
              <a:t>i</a:t>
            </a:r>
            <a:r>
              <a:rPr lang="en-US" sz="1800" b="1" i="0" u="none" strike="noStrike" baseline="0" dirty="0">
                <a:solidFill>
                  <a:schemeClr val="bg1"/>
                </a:solidFill>
                <a:latin typeface="CourierNewPS-BoldMT"/>
              </a:rPr>
              <a:t>];</a:t>
            </a:r>
          </a:p>
          <a:p>
            <a:pPr marL="0" indent="0" algn="l">
              <a:buNone/>
            </a:pPr>
            <a:r>
              <a:rPr lang="it-IT" sz="1800" b="1" i="0" u="none" strike="noStrike" baseline="0" dirty="0">
                <a:solidFill>
                  <a:schemeClr val="bg1"/>
                </a:solidFill>
                <a:latin typeface="CourierNewPS-BoldMT"/>
              </a:rPr>
              <a:t> </a:t>
            </a:r>
            <a:r>
              <a:rPr lang="it-IT" sz="1800" b="1" i="0" u="none" strike="noStrike" baseline="0" dirty="0" err="1">
                <a:solidFill>
                  <a:schemeClr val="bg1"/>
                </a:solidFill>
                <a:latin typeface="CourierNewPS-BoldMT"/>
              </a:rPr>
              <a:t>return</a:t>
            </a:r>
            <a:r>
              <a:rPr lang="it-IT" sz="1800" b="1" i="0" u="none" strike="noStrike" baseline="0" dirty="0">
                <a:solidFill>
                  <a:schemeClr val="bg1"/>
                </a:solidFill>
                <a:latin typeface="CourierNewPS-BoldMT"/>
              </a:rPr>
              <a:t> max;</a:t>
            </a:r>
          </a:p>
          <a:p>
            <a:pPr marL="0" indent="0" algn="l">
              <a:buNone/>
            </a:pPr>
            <a:r>
              <a:rPr lang="it-IT" sz="1800" b="1" i="0" u="none" strike="noStrike" baseline="0" dirty="0">
                <a:solidFill>
                  <a:schemeClr val="bg1"/>
                </a:solidFill>
                <a:latin typeface="CourierNewPS-BoldMT"/>
              </a:rPr>
              <a:t>}</a:t>
            </a:r>
            <a:endParaRPr lang="it-IT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00671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62D87F8-223E-4200-919E-969F4387AD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Funzioni come componenti software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0C57D33-34C5-42E2-A8DD-8DEAF45A40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Una funzione è un componente software che cattura l’idea matematica di funzione:</a:t>
            </a:r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pPr marL="0" indent="0">
              <a:buNone/>
            </a:pPr>
            <a:endParaRPr lang="it-IT" dirty="0"/>
          </a:p>
          <a:p>
            <a:endParaRPr lang="it-IT" dirty="0"/>
          </a:p>
          <a:p>
            <a:r>
              <a:rPr lang="it-IT" dirty="0"/>
              <a:t>Una funzione:</a:t>
            </a:r>
          </a:p>
          <a:p>
            <a:pPr lvl="1"/>
            <a:r>
              <a:rPr lang="it-IT" dirty="0">
                <a:solidFill>
                  <a:schemeClr val="bg1"/>
                </a:solidFill>
              </a:rPr>
              <a:t>Riceve i dati di ingresso attraverso i </a:t>
            </a:r>
            <a:r>
              <a:rPr lang="it-IT" b="1" dirty="0">
                <a:solidFill>
                  <a:schemeClr val="bg1"/>
                </a:solidFill>
              </a:rPr>
              <a:t>parametri</a:t>
            </a:r>
          </a:p>
          <a:p>
            <a:pPr lvl="1"/>
            <a:r>
              <a:rPr lang="it-IT" dirty="0">
                <a:solidFill>
                  <a:schemeClr val="bg1"/>
                </a:solidFill>
              </a:rPr>
              <a:t>Esegue una </a:t>
            </a:r>
            <a:r>
              <a:rPr lang="it-IT" b="1" dirty="0">
                <a:solidFill>
                  <a:schemeClr val="bg1"/>
                </a:solidFill>
              </a:rPr>
              <a:t>espressione</a:t>
            </a:r>
            <a:r>
              <a:rPr lang="it-IT" dirty="0">
                <a:solidFill>
                  <a:schemeClr val="bg1"/>
                </a:solidFill>
              </a:rPr>
              <a:t>, la cui valutazione fornisce un risultato</a:t>
            </a:r>
          </a:p>
          <a:p>
            <a:pPr lvl="1"/>
            <a:r>
              <a:rPr lang="it-IT" dirty="0">
                <a:solidFill>
                  <a:schemeClr val="bg1"/>
                </a:solidFill>
              </a:rPr>
              <a:t>Denota un </a:t>
            </a:r>
            <a:r>
              <a:rPr lang="it-IT" b="1" dirty="0">
                <a:solidFill>
                  <a:schemeClr val="bg1"/>
                </a:solidFill>
              </a:rPr>
              <a:t>valore</a:t>
            </a:r>
            <a:r>
              <a:rPr lang="it-IT" dirty="0">
                <a:solidFill>
                  <a:schemeClr val="bg1"/>
                </a:solidFill>
              </a:rPr>
              <a:t> in corrispondenza al suo nome.</a:t>
            </a:r>
          </a:p>
          <a:p>
            <a:pPr marL="0" indent="0">
              <a:buNone/>
            </a:pPr>
            <a:endParaRPr lang="it-IT" dirty="0"/>
          </a:p>
        </p:txBody>
      </p:sp>
      <p:sp>
        <p:nvSpPr>
          <p:cNvPr id="4" name="Rettangolo con angoli arrotondati 3">
            <a:extLst>
              <a:ext uri="{FF2B5EF4-FFF2-40B4-BE49-F238E27FC236}">
                <a16:creationId xmlns:a16="http://schemas.microsoft.com/office/drawing/2014/main" id="{B71F30BF-67A3-4A90-87BC-DAE51DC970B0}"/>
              </a:ext>
            </a:extLst>
          </p:cNvPr>
          <p:cNvSpPr/>
          <p:nvPr/>
        </p:nvSpPr>
        <p:spPr>
          <a:xfrm>
            <a:off x="4814596" y="3200400"/>
            <a:ext cx="1576873" cy="671804"/>
          </a:xfrm>
          <a:prstGeom prst="round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funzione</a:t>
            </a:r>
          </a:p>
        </p:txBody>
      </p:sp>
      <p:cxnSp>
        <p:nvCxnSpPr>
          <p:cNvPr id="6" name="Connettore 2 5">
            <a:extLst>
              <a:ext uri="{FF2B5EF4-FFF2-40B4-BE49-F238E27FC236}">
                <a16:creationId xmlns:a16="http://schemas.microsoft.com/office/drawing/2014/main" id="{68F3186E-14A3-464C-BDD5-A1FFCBA82EDA}"/>
              </a:ext>
            </a:extLst>
          </p:cNvPr>
          <p:cNvCxnSpPr>
            <a:cxnSpLocks/>
            <a:endCxn id="4" idx="1"/>
          </p:cNvCxnSpPr>
          <p:nvPr/>
        </p:nvCxnSpPr>
        <p:spPr>
          <a:xfrm>
            <a:off x="3914775" y="3536302"/>
            <a:ext cx="899821" cy="0"/>
          </a:xfrm>
          <a:prstGeom prst="straightConnector1">
            <a:avLst/>
          </a:prstGeom>
          <a:ln w="254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ttore 2 8">
            <a:extLst>
              <a:ext uri="{FF2B5EF4-FFF2-40B4-BE49-F238E27FC236}">
                <a16:creationId xmlns:a16="http://schemas.microsoft.com/office/drawing/2014/main" id="{A35E386E-6595-4139-BBBE-2B9BD118EA34}"/>
              </a:ext>
            </a:extLst>
          </p:cNvPr>
          <p:cNvCxnSpPr>
            <a:cxnSpLocks/>
          </p:cNvCxnSpPr>
          <p:nvPr/>
        </p:nvCxnSpPr>
        <p:spPr>
          <a:xfrm>
            <a:off x="6391469" y="3536302"/>
            <a:ext cx="899821" cy="0"/>
          </a:xfrm>
          <a:prstGeom prst="straightConnector1">
            <a:avLst/>
          </a:prstGeom>
          <a:ln w="254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754D21FD-CF89-4FCF-BDF3-2E1E1308F160}"/>
              </a:ext>
            </a:extLst>
          </p:cNvPr>
          <p:cNvSpPr txBox="1"/>
          <p:nvPr/>
        </p:nvSpPr>
        <p:spPr>
          <a:xfrm>
            <a:off x="3680822" y="3209012"/>
            <a:ext cx="104387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400" i="1" dirty="0">
                <a:solidFill>
                  <a:schemeClr val="bg1"/>
                </a:solidFill>
              </a:rPr>
              <a:t>parametri</a:t>
            </a:r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6099AED0-AC52-49D3-B5AB-A5EC7342D5B7}"/>
              </a:ext>
            </a:extLst>
          </p:cNvPr>
          <p:cNvSpPr txBox="1"/>
          <p:nvPr/>
        </p:nvSpPr>
        <p:spPr>
          <a:xfrm>
            <a:off x="6433547" y="3218537"/>
            <a:ext cx="84991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400" i="1" dirty="0">
                <a:solidFill>
                  <a:schemeClr val="bg1"/>
                </a:solidFill>
              </a:rPr>
              <a:t>risultato</a:t>
            </a:r>
          </a:p>
        </p:txBody>
      </p:sp>
    </p:spTree>
    <p:extLst>
      <p:ext uri="{BB962C8B-B14F-4D97-AF65-F5344CB8AC3E}">
        <p14:creationId xmlns:p14="http://schemas.microsoft.com/office/powerpoint/2010/main" val="1314569669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87C2460-9B51-4C0B-9450-31AABC47FD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E96A55F-B7F7-4E22-BB96-FA80B2D11D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Il client:</a:t>
            </a:r>
          </a:p>
          <a:p>
            <a:endParaRPr lang="it-IT" dirty="0"/>
          </a:p>
          <a:p>
            <a:pPr marL="0" indent="0" algn="l">
              <a:buNone/>
            </a:pPr>
            <a:r>
              <a:rPr lang="it-IT" sz="1800" b="1" i="0" u="none" strike="noStrike" baseline="0" dirty="0" err="1">
                <a:solidFill>
                  <a:srgbClr val="00009A"/>
                </a:solidFill>
                <a:latin typeface="CourierNewPS-BoldMT"/>
              </a:rPr>
              <a:t>main</a:t>
            </a:r>
            <a:r>
              <a:rPr lang="it-IT" sz="1800" b="1" i="0" u="none" strike="noStrike" baseline="0" dirty="0">
                <a:solidFill>
                  <a:srgbClr val="00009A"/>
                </a:solidFill>
                <a:latin typeface="CourierNewPS-BoldMT"/>
              </a:rPr>
              <a:t>() {</a:t>
            </a:r>
          </a:p>
          <a:p>
            <a:pPr marL="0" indent="0" algn="l">
              <a:buNone/>
            </a:pPr>
            <a:r>
              <a:rPr lang="it-IT" sz="1800" b="1" i="0" u="none" strike="noStrike" baseline="0" dirty="0">
                <a:solidFill>
                  <a:srgbClr val="00009A"/>
                </a:solidFill>
                <a:latin typeface="CourierNewPS-BoldMT"/>
              </a:rPr>
              <a:t> </a:t>
            </a:r>
            <a:r>
              <a:rPr lang="it-IT" sz="1800" b="1" i="0" u="none" strike="noStrike" baseline="0" dirty="0" err="1">
                <a:solidFill>
                  <a:srgbClr val="00009A"/>
                </a:solidFill>
                <a:latin typeface="CourierNewPS-BoldMT"/>
              </a:rPr>
              <a:t>int</a:t>
            </a:r>
            <a:r>
              <a:rPr lang="it-IT" sz="1800" b="1" i="0" u="none" strike="noStrike" baseline="0" dirty="0">
                <a:solidFill>
                  <a:srgbClr val="00009A"/>
                </a:solidFill>
                <a:latin typeface="CourierNewPS-BoldMT"/>
              </a:rPr>
              <a:t> max, v[] = {43,12,7,86};</a:t>
            </a:r>
          </a:p>
          <a:p>
            <a:pPr marL="0" indent="0" algn="l">
              <a:buNone/>
            </a:pPr>
            <a:r>
              <a:rPr lang="it-IT" sz="1800" b="1" i="0" u="none" strike="noStrike" baseline="0" dirty="0">
                <a:solidFill>
                  <a:srgbClr val="00009A"/>
                </a:solidFill>
                <a:latin typeface="CourierNewPS-BoldMT"/>
              </a:rPr>
              <a:t> max = massimo(v, </a:t>
            </a:r>
            <a:r>
              <a:rPr lang="it-IT" sz="1800" b="1" i="0" u="none" strike="noStrike" baseline="0" dirty="0">
                <a:solidFill>
                  <a:srgbClr val="FF0000"/>
                </a:solidFill>
                <a:latin typeface="CourierNewPS-BoldMT"/>
              </a:rPr>
              <a:t>4</a:t>
            </a:r>
            <a:r>
              <a:rPr lang="it-IT" sz="1800" b="1" i="0" u="none" strike="noStrike" baseline="0" dirty="0">
                <a:solidFill>
                  <a:srgbClr val="00009A"/>
                </a:solidFill>
                <a:latin typeface="CourierNewPS-BoldMT"/>
              </a:rPr>
              <a:t>);</a:t>
            </a:r>
          </a:p>
          <a:p>
            <a:pPr marL="0" indent="0" algn="l">
              <a:buNone/>
            </a:pPr>
            <a:r>
              <a:rPr lang="it-IT" sz="1800" b="1" i="0" u="none" strike="noStrike" baseline="0" dirty="0">
                <a:solidFill>
                  <a:srgbClr val="00009A"/>
                </a:solidFill>
                <a:latin typeface="CourierNewPS-BoldMT"/>
              </a:rPr>
              <a:t>}</a:t>
            </a:r>
          </a:p>
          <a:p>
            <a:pPr marL="0" indent="0" algn="l">
              <a:buNone/>
            </a:pPr>
            <a:endParaRPr lang="it-IT" b="1" dirty="0">
              <a:solidFill>
                <a:srgbClr val="00009A"/>
              </a:solidFill>
              <a:latin typeface="CourierNewPS-BoldMT"/>
            </a:endParaRPr>
          </a:p>
          <a:p>
            <a:pPr marL="0" indent="0" algn="l">
              <a:buNone/>
            </a:pPr>
            <a:r>
              <a:rPr lang="it-IT" b="1" dirty="0">
                <a:solidFill>
                  <a:srgbClr val="00009A"/>
                </a:solidFill>
                <a:latin typeface="CourierNewPS-BoldMT"/>
              </a:rPr>
              <a:t>Trasferire esplicitamente la dimensione del vettore è necessario, in quanto la funzione, ricevendo solo l’indirizzo iniziale, non avrebbe modo di sapere quanto è lungo il vettore!</a:t>
            </a:r>
            <a:endParaRPr lang="it-IT" dirty="0"/>
          </a:p>
        </p:txBody>
      </p:sp>
      <p:sp>
        <p:nvSpPr>
          <p:cNvPr id="4" name="Freccia in giù 3">
            <a:extLst>
              <a:ext uri="{FF2B5EF4-FFF2-40B4-BE49-F238E27FC236}">
                <a16:creationId xmlns:a16="http://schemas.microsoft.com/office/drawing/2014/main" id="{1159E986-441E-4090-ADB5-5EDA9677F1E3}"/>
              </a:ext>
            </a:extLst>
          </p:cNvPr>
          <p:cNvSpPr/>
          <p:nvPr/>
        </p:nvSpPr>
        <p:spPr>
          <a:xfrm flipV="1">
            <a:off x="3608960" y="4056433"/>
            <a:ext cx="165371" cy="690664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72752699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B261C45-E887-4E3A-B6ED-5CDC1829E3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Max e min di un vettore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2B13BAE-9D30-4859-ABE3-359C1EA792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l">
              <a:buNone/>
            </a:pPr>
            <a:r>
              <a:rPr lang="it-IT" sz="1800" b="1" i="0" u="none" strike="noStrike" baseline="0" dirty="0">
                <a:solidFill>
                  <a:srgbClr val="00009A"/>
                </a:solidFill>
                <a:latin typeface="CourierNewPS-BoldMT"/>
              </a:rPr>
              <a:t>#define DIM 15</a:t>
            </a:r>
          </a:p>
          <a:p>
            <a:pPr marL="0" indent="0" algn="l">
              <a:buNone/>
            </a:pPr>
            <a:r>
              <a:rPr lang="it-IT" sz="1800" b="1" i="0" u="none" strike="noStrike" baseline="0" dirty="0">
                <a:solidFill>
                  <a:srgbClr val="00009A"/>
                </a:solidFill>
                <a:latin typeface="CourierNewPS-BoldMT"/>
              </a:rPr>
              <a:t>/* definizione delle due funzioni */</a:t>
            </a:r>
          </a:p>
          <a:p>
            <a:pPr marL="0" indent="0" algn="l">
              <a:buNone/>
            </a:pPr>
            <a:r>
              <a:rPr lang="it-IT" sz="1800" b="1" i="0" u="none" strike="noStrike" baseline="0" dirty="0" err="1">
                <a:solidFill>
                  <a:srgbClr val="00009A"/>
                </a:solidFill>
                <a:latin typeface="CourierNewPS-BoldMT"/>
              </a:rPr>
              <a:t>int</a:t>
            </a:r>
            <a:r>
              <a:rPr lang="it-IT" sz="1800" b="1" i="0" u="none" strike="noStrike" baseline="0" dirty="0">
                <a:solidFill>
                  <a:srgbClr val="00009A"/>
                </a:solidFill>
                <a:latin typeface="CourierNewPS-BoldMT"/>
              </a:rPr>
              <a:t> minimo (</a:t>
            </a:r>
            <a:r>
              <a:rPr lang="it-IT" sz="1800" b="1" i="0" u="none" strike="noStrike" baseline="0" dirty="0" err="1">
                <a:solidFill>
                  <a:srgbClr val="00009A"/>
                </a:solidFill>
                <a:latin typeface="CourierNewPS-BoldMT"/>
              </a:rPr>
              <a:t>int</a:t>
            </a:r>
            <a:r>
              <a:rPr lang="it-IT" sz="1800" b="1" i="0" u="none" strike="noStrike" baseline="0" dirty="0">
                <a:solidFill>
                  <a:srgbClr val="00009A"/>
                </a:solidFill>
                <a:latin typeface="CourierNewPS-BoldMT"/>
              </a:rPr>
              <a:t> </a:t>
            </a:r>
            <a:r>
              <a:rPr lang="it-IT" sz="1800" b="1" i="0" u="none" strike="noStrike" baseline="0" dirty="0" err="1">
                <a:solidFill>
                  <a:srgbClr val="00009A"/>
                </a:solidFill>
                <a:latin typeface="CourierNewPS-BoldMT"/>
              </a:rPr>
              <a:t>vet</a:t>
            </a:r>
            <a:r>
              <a:rPr lang="it-IT" sz="1800" b="1" i="0" u="none" strike="noStrike" baseline="0" dirty="0">
                <a:solidFill>
                  <a:srgbClr val="00009A"/>
                </a:solidFill>
                <a:latin typeface="CourierNewPS-BoldMT"/>
              </a:rPr>
              <a:t>[], </a:t>
            </a:r>
            <a:r>
              <a:rPr lang="it-IT" sz="1800" b="1" i="0" u="none" strike="noStrike" baseline="0" dirty="0" err="1">
                <a:solidFill>
                  <a:srgbClr val="00009A"/>
                </a:solidFill>
                <a:latin typeface="CourierNewPS-BoldMT"/>
              </a:rPr>
              <a:t>int</a:t>
            </a:r>
            <a:r>
              <a:rPr lang="it-IT" sz="1800" b="1" i="0" u="none" strike="noStrike" baseline="0" dirty="0">
                <a:solidFill>
                  <a:srgbClr val="00009A"/>
                </a:solidFill>
                <a:latin typeface="CourierNewPS-BoldMT"/>
              </a:rPr>
              <a:t> N)</a:t>
            </a:r>
          </a:p>
          <a:p>
            <a:pPr marL="0" indent="0" algn="l">
              <a:buNone/>
            </a:pPr>
            <a:r>
              <a:rPr lang="it-IT" sz="1800" b="1" i="0" u="none" strike="noStrike" baseline="0" dirty="0">
                <a:solidFill>
                  <a:srgbClr val="00009A"/>
                </a:solidFill>
                <a:latin typeface="CourierNewPS-BoldMT"/>
              </a:rPr>
              <a:t>{ </a:t>
            </a:r>
            <a:r>
              <a:rPr lang="it-IT" sz="1800" b="1" i="0" u="none" strike="noStrike" baseline="0" dirty="0" err="1">
                <a:solidFill>
                  <a:srgbClr val="00009A"/>
                </a:solidFill>
                <a:latin typeface="CourierNewPS-BoldMT"/>
              </a:rPr>
              <a:t>int</a:t>
            </a:r>
            <a:r>
              <a:rPr lang="it-IT" sz="1800" b="1" i="0" u="none" strike="noStrike" baseline="0" dirty="0">
                <a:solidFill>
                  <a:srgbClr val="00009A"/>
                </a:solidFill>
                <a:latin typeface="CourierNewPS-BoldMT"/>
              </a:rPr>
              <a:t> i, min;</a:t>
            </a:r>
          </a:p>
          <a:p>
            <a:pPr marL="0" indent="0" algn="l">
              <a:buNone/>
            </a:pPr>
            <a:r>
              <a:rPr lang="it-IT" sz="1800" b="1" i="0" u="none" strike="noStrike" baseline="0" dirty="0">
                <a:solidFill>
                  <a:srgbClr val="00009A"/>
                </a:solidFill>
                <a:latin typeface="CourierNewPS-BoldMT"/>
              </a:rPr>
              <a:t>  min = </a:t>
            </a:r>
            <a:r>
              <a:rPr lang="it-IT" sz="1800" b="1" i="0" u="none" strike="noStrike" baseline="0" dirty="0" err="1">
                <a:solidFill>
                  <a:srgbClr val="00009A"/>
                </a:solidFill>
                <a:latin typeface="CourierNewPS-BoldMT"/>
              </a:rPr>
              <a:t>vet</a:t>
            </a:r>
            <a:r>
              <a:rPr lang="it-IT" sz="1800" b="1" i="0" u="none" strike="noStrike" baseline="0" dirty="0">
                <a:solidFill>
                  <a:srgbClr val="00009A"/>
                </a:solidFill>
                <a:latin typeface="CourierNewPS-BoldMT"/>
              </a:rPr>
              <a:t>[0];</a:t>
            </a:r>
          </a:p>
          <a:p>
            <a:pPr marL="0" indent="0" algn="l">
              <a:buNone/>
            </a:pPr>
            <a:r>
              <a:rPr lang="nn-NO" sz="1800" b="1" i="0" u="none" strike="noStrike" baseline="0" dirty="0">
                <a:solidFill>
                  <a:srgbClr val="00009A"/>
                </a:solidFill>
                <a:latin typeface="CourierNewPS-BoldMT"/>
              </a:rPr>
              <a:t>  for (i = 1; i &lt; N; i ++)</a:t>
            </a:r>
          </a:p>
          <a:p>
            <a:pPr marL="0" indent="0" algn="l">
              <a:buNone/>
            </a:pPr>
            <a:r>
              <a:rPr lang="it-IT" sz="1800" b="1" i="0" u="none" strike="noStrike" baseline="0" dirty="0">
                <a:solidFill>
                  <a:srgbClr val="00009A"/>
                </a:solidFill>
                <a:latin typeface="CourierNewPS-BoldMT"/>
              </a:rPr>
              <a:t>    </a:t>
            </a:r>
            <a:r>
              <a:rPr lang="it-IT" sz="1800" b="1" i="0" u="none" strike="noStrike" baseline="0" dirty="0" err="1">
                <a:solidFill>
                  <a:srgbClr val="00009A"/>
                </a:solidFill>
                <a:latin typeface="CourierNewPS-BoldMT"/>
              </a:rPr>
              <a:t>if</a:t>
            </a:r>
            <a:r>
              <a:rPr lang="it-IT" sz="1800" b="1" i="0" u="none" strike="noStrike" baseline="0" dirty="0">
                <a:solidFill>
                  <a:srgbClr val="00009A"/>
                </a:solidFill>
                <a:latin typeface="CourierNewPS-BoldMT"/>
              </a:rPr>
              <a:t> (</a:t>
            </a:r>
            <a:r>
              <a:rPr lang="it-IT" sz="1800" b="1" i="0" u="none" strike="noStrike" baseline="0" dirty="0" err="1">
                <a:solidFill>
                  <a:srgbClr val="00009A"/>
                </a:solidFill>
                <a:latin typeface="CourierNewPS-BoldMT"/>
              </a:rPr>
              <a:t>vet</a:t>
            </a:r>
            <a:r>
              <a:rPr lang="it-IT" sz="1800" b="1" i="0" u="none" strike="noStrike" baseline="0" dirty="0">
                <a:solidFill>
                  <a:srgbClr val="00009A"/>
                </a:solidFill>
                <a:latin typeface="CourierNewPS-BoldMT"/>
              </a:rPr>
              <a:t>[i]&lt;min)</a:t>
            </a:r>
          </a:p>
          <a:p>
            <a:pPr marL="0" indent="0" algn="l">
              <a:buNone/>
            </a:pPr>
            <a:r>
              <a:rPr lang="it-IT" sz="1800" b="1" i="0" u="none" strike="noStrike" baseline="0" dirty="0">
                <a:solidFill>
                  <a:srgbClr val="00009A"/>
                </a:solidFill>
                <a:latin typeface="CourierNewPS-BoldMT"/>
              </a:rPr>
              <a:t>      min = </a:t>
            </a:r>
            <a:r>
              <a:rPr lang="it-IT" sz="1800" b="1" i="0" u="none" strike="noStrike" baseline="0" dirty="0" err="1">
                <a:solidFill>
                  <a:srgbClr val="00009A"/>
                </a:solidFill>
                <a:latin typeface="CourierNewPS-BoldMT"/>
              </a:rPr>
              <a:t>vet</a:t>
            </a:r>
            <a:r>
              <a:rPr lang="it-IT" sz="1800" b="1" i="0" u="none" strike="noStrike" baseline="0" dirty="0">
                <a:solidFill>
                  <a:srgbClr val="00009A"/>
                </a:solidFill>
                <a:latin typeface="CourierNewPS-BoldMT"/>
              </a:rPr>
              <a:t>[i];</a:t>
            </a:r>
          </a:p>
          <a:p>
            <a:pPr marL="0" indent="0" algn="l">
              <a:buNone/>
            </a:pPr>
            <a:r>
              <a:rPr lang="it-IT" sz="1800" b="1" i="0" u="none" strike="noStrike" baseline="0" dirty="0">
                <a:solidFill>
                  <a:srgbClr val="00009A"/>
                </a:solidFill>
                <a:latin typeface="CourierNewPS-BoldMT"/>
              </a:rPr>
              <a:t>  </a:t>
            </a:r>
            <a:r>
              <a:rPr lang="it-IT" sz="1800" b="1" i="0" u="none" strike="noStrike" baseline="0" dirty="0" err="1">
                <a:solidFill>
                  <a:srgbClr val="00009A"/>
                </a:solidFill>
                <a:latin typeface="CourierNewPS-BoldMT"/>
              </a:rPr>
              <a:t>return</a:t>
            </a:r>
            <a:r>
              <a:rPr lang="it-IT" sz="1800" b="1" i="0" u="none" strike="noStrike" baseline="0" dirty="0">
                <a:solidFill>
                  <a:srgbClr val="00009A"/>
                </a:solidFill>
                <a:latin typeface="CourierNewPS-BoldMT"/>
              </a:rPr>
              <a:t> min;</a:t>
            </a:r>
          </a:p>
          <a:p>
            <a:pPr marL="0" indent="0" algn="l">
              <a:buNone/>
            </a:pPr>
            <a:r>
              <a:rPr lang="it-IT" sz="1800" b="1" i="0" u="none" strike="noStrike" baseline="0" dirty="0">
                <a:solidFill>
                  <a:srgbClr val="00009A"/>
                </a:solidFill>
                <a:latin typeface="CourierNewPS-BoldMT"/>
              </a:rPr>
              <a:t>}</a:t>
            </a:r>
          </a:p>
          <a:p>
            <a:pPr marL="0" indent="0" algn="l">
              <a:buNone/>
            </a:pPr>
            <a:endParaRPr lang="it-IT" dirty="0"/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3C94D19A-4820-4619-ADF2-C91E17BF8201}"/>
              </a:ext>
            </a:extLst>
          </p:cNvPr>
          <p:cNvSpPr txBox="1"/>
          <p:nvPr/>
        </p:nvSpPr>
        <p:spPr>
          <a:xfrm>
            <a:off x="6566171" y="2354093"/>
            <a:ext cx="455903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algn="l">
              <a:buNone/>
            </a:pPr>
            <a:r>
              <a:rPr lang="sv-SE" sz="1800" b="1" i="0" u="none" strike="noStrike" baseline="0" dirty="0">
                <a:solidFill>
                  <a:srgbClr val="00009A"/>
                </a:solidFill>
                <a:latin typeface="CourierNewPS-BoldMT"/>
              </a:rPr>
              <a:t>int massimo (int vet[], int N)</a:t>
            </a:r>
          </a:p>
          <a:p>
            <a:pPr marL="0" indent="0" algn="l">
              <a:buNone/>
            </a:pPr>
            <a:r>
              <a:rPr lang="it-IT" sz="1800" b="1" i="0" u="none" strike="noStrike" baseline="0" dirty="0">
                <a:solidFill>
                  <a:srgbClr val="00009A"/>
                </a:solidFill>
                <a:latin typeface="CourierNewPS-BoldMT"/>
              </a:rPr>
              <a:t>{ </a:t>
            </a:r>
            <a:r>
              <a:rPr lang="it-IT" sz="1800" b="1" i="0" u="none" strike="noStrike" baseline="0" dirty="0" err="1">
                <a:solidFill>
                  <a:srgbClr val="00009A"/>
                </a:solidFill>
                <a:latin typeface="CourierNewPS-BoldMT"/>
              </a:rPr>
              <a:t>int</a:t>
            </a:r>
            <a:r>
              <a:rPr lang="it-IT" sz="1800" b="1" i="0" u="none" strike="noStrike" baseline="0" dirty="0">
                <a:solidFill>
                  <a:srgbClr val="00009A"/>
                </a:solidFill>
                <a:latin typeface="CourierNewPS-BoldMT"/>
              </a:rPr>
              <a:t> i, max;</a:t>
            </a:r>
          </a:p>
          <a:p>
            <a:pPr marL="0" indent="0" algn="l">
              <a:buNone/>
            </a:pPr>
            <a:r>
              <a:rPr lang="it-IT" sz="1800" b="1" i="0" u="none" strike="noStrike" baseline="0" dirty="0">
                <a:solidFill>
                  <a:srgbClr val="00009A"/>
                </a:solidFill>
                <a:latin typeface="CourierNewPS-BoldMT"/>
              </a:rPr>
              <a:t>  max = </a:t>
            </a:r>
            <a:r>
              <a:rPr lang="it-IT" sz="1800" b="1" i="0" u="none" strike="noStrike" baseline="0" dirty="0" err="1">
                <a:solidFill>
                  <a:srgbClr val="00009A"/>
                </a:solidFill>
                <a:latin typeface="CourierNewPS-BoldMT"/>
              </a:rPr>
              <a:t>vet</a:t>
            </a:r>
            <a:r>
              <a:rPr lang="it-IT" sz="1800" b="1" i="0" u="none" strike="noStrike" baseline="0" dirty="0">
                <a:solidFill>
                  <a:srgbClr val="00009A"/>
                </a:solidFill>
                <a:latin typeface="CourierNewPS-BoldMT"/>
              </a:rPr>
              <a:t>[0];</a:t>
            </a:r>
          </a:p>
          <a:p>
            <a:pPr marL="0" indent="0" algn="l">
              <a:buNone/>
            </a:pPr>
            <a:r>
              <a:rPr lang="nn-NO" sz="1800" b="1" i="0" u="none" strike="noStrike" baseline="0" dirty="0">
                <a:solidFill>
                  <a:srgbClr val="00009A"/>
                </a:solidFill>
                <a:latin typeface="CourierNewPS-BoldMT"/>
              </a:rPr>
              <a:t>  for (i = 1; i &lt; N; i ++)</a:t>
            </a:r>
          </a:p>
          <a:p>
            <a:pPr marL="0" indent="0" algn="l">
              <a:buNone/>
            </a:pPr>
            <a:r>
              <a:rPr lang="it-IT" sz="1800" b="1" i="0" u="none" strike="noStrike" baseline="0" dirty="0">
                <a:solidFill>
                  <a:srgbClr val="00009A"/>
                </a:solidFill>
                <a:latin typeface="CourierNewPS-BoldMT"/>
              </a:rPr>
              <a:t>    </a:t>
            </a:r>
            <a:r>
              <a:rPr lang="it-IT" sz="1800" b="1" i="0" u="none" strike="noStrike" baseline="0" dirty="0" err="1">
                <a:solidFill>
                  <a:srgbClr val="00009A"/>
                </a:solidFill>
                <a:latin typeface="CourierNewPS-BoldMT"/>
              </a:rPr>
              <a:t>if</a:t>
            </a:r>
            <a:r>
              <a:rPr lang="it-IT" sz="1800" b="1" i="0" u="none" strike="noStrike" baseline="0" dirty="0">
                <a:solidFill>
                  <a:srgbClr val="00009A"/>
                </a:solidFill>
                <a:latin typeface="CourierNewPS-BoldMT"/>
              </a:rPr>
              <a:t> (</a:t>
            </a:r>
            <a:r>
              <a:rPr lang="it-IT" sz="1800" b="1" i="0" u="none" strike="noStrike" baseline="0" dirty="0" err="1">
                <a:solidFill>
                  <a:srgbClr val="00009A"/>
                </a:solidFill>
                <a:latin typeface="CourierNewPS-BoldMT"/>
              </a:rPr>
              <a:t>vet</a:t>
            </a:r>
            <a:r>
              <a:rPr lang="it-IT" sz="1800" b="1" i="0" u="none" strike="noStrike" baseline="0" dirty="0">
                <a:solidFill>
                  <a:srgbClr val="00009A"/>
                </a:solidFill>
                <a:latin typeface="CourierNewPS-BoldMT"/>
              </a:rPr>
              <a:t>[i]&gt;max)</a:t>
            </a:r>
          </a:p>
          <a:p>
            <a:pPr marL="0" indent="0" algn="l">
              <a:buNone/>
            </a:pPr>
            <a:r>
              <a:rPr lang="it-IT" sz="1800" b="1" i="0" u="none" strike="noStrike" baseline="0" dirty="0">
                <a:solidFill>
                  <a:srgbClr val="00009A"/>
                </a:solidFill>
                <a:latin typeface="CourierNewPS-BoldMT"/>
              </a:rPr>
              <a:t>       max=</a:t>
            </a:r>
            <a:r>
              <a:rPr lang="it-IT" sz="1800" b="1" i="0" u="none" strike="noStrike" baseline="0" dirty="0" err="1">
                <a:solidFill>
                  <a:srgbClr val="00009A"/>
                </a:solidFill>
                <a:latin typeface="CourierNewPS-BoldMT"/>
              </a:rPr>
              <a:t>vet</a:t>
            </a:r>
            <a:r>
              <a:rPr lang="it-IT" sz="1800" b="1" i="0" u="none" strike="noStrike" baseline="0" dirty="0">
                <a:solidFill>
                  <a:srgbClr val="00009A"/>
                </a:solidFill>
                <a:latin typeface="CourierNewPS-BoldMT"/>
              </a:rPr>
              <a:t>[i];</a:t>
            </a:r>
          </a:p>
          <a:p>
            <a:pPr marL="0" indent="0" algn="l">
              <a:buNone/>
            </a:pPr>
            <a:r>
              <a:rPr lang="it-IT" sz="1800" b="1" i="0" u="none" strike="noStrike" baseline="0" dirty="0">
                <a:solidFill>
                  <a:srgbClr val="00009A"/>
                </a:solidFill>
                <a:latin typeface="CourierNewPS-BoldMT"/>
              </a:rPr>
              <a:t>  </a:t>
            </a:r>
            <a:r>
              <a:rPr lang="it-IT" sz="1800" b="1" i="0" u="none" strike="noStrike" baseline="0" dirty="0" err="1">
                <a:solidFill>
                  <a:srgbClr val="00009A"/>
                </a:solidFill>
                <a:latin typeface="CourierNewPS-BoldMT"/>
              </a:rPr>
              <a:t>return</a:t>
            </a:r>
            <a:r>
              <a:rPr lang="it-IT" sz="1800" b="1" i="0" u="none" strike="noStrike" baseline="0" dirty="0">
                <a:solidFill>
                  <a:srgbClr val="00009A"/>
                </a:solidFill>
                <a:latin typeface="CourierNewPS-BoldMT"/>
              </a:rPr>
              <a:t> max;</a:t>
            </a:r>
          </a:p>
          <a:p>
            <a:pPr marL="0" indent="0" algn="l">
              <a:buNone/>
            </a:pPr>
            <a:r>
              <a:rPr lang="it-IT" sz="1800" b="1" i="0" u="none" strike="noStrike" baseline="0" dirty="0">
                <a:solidFill>
                  <a:srgbClr val="00009A"/>
                </a:solidFill>
                <a:latin typeface="CourierNewPS-BoldMT"/>
              </a:rPr>
              <a:t>}</a:t>
            </a:r>
          </a:p>
          <a:p>
            <a:pPr marL="0" indent="0" algn="l">
              <a:buNone/>
            </a:pPr>
            <a:r>
              <a:rPr lang="it-IT" sz="1800" b="1" i="0" u="none" strike="noStrike" baseline="0" dirty="0">
                <a:solidFill>
                  <a:srgbClr val="00009A"/>
                </a:solidFill>
                <a:latin typeface="CourierNewPS-BoldMT"/>
              </a:rPr>
              <a:t>/* continua...*/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370286627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2C318C0-8F15-4946-A6EB-5567BFB6FA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Max e min di un vettore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8CEAFB6-F2BD-4B03-BA8A-C0C891B07B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l">
              <a:buNone/>
            </a:pPr>
            <a:r>
              <a:rPr lang="it-IT" sz="1800" b="1" i="0" u="none" strike="noStrike" baseline="0" dirty="0">
                <a:solidFill>
                  <a:srgbClr val="00009A"/>
                </a:solidFill>
                <a:latin typeface="CourierNewPS-BoldMT"/>
              </a:rPr>
              <a:t>...continua*/</a:t>
            </a:r>
          </a:p>
          <a:p>
            <a:pPr marL="0" indent="0" algn="l">
              <a:buNone/>
            </a:pPr>
            <a:r>
              <a:rPr lang="it-IT" sz="1800" b="1" i="0" u="none" strike="noStrike" baseline="0" dirty="0" err="1">
                <a:solidFill>
                  <a:srgbClr val="00009A"/>
                </a:solidFill>
                <a:latin typeface="CourierNewPS-BoldMT"/>
              </a:rPr>
              <a:t>main</a:t>
            </a:r>
            <a:r>
              <a:rPr lang="it-IT" sz="1800" b="1" i="0" u="none" strike="noStrike" baseline="0" dirty="0">
                <a:solidFill>
                  <a:srgbClr val="00009A"/>
                </a:solidFill>
                <a:latin typeface="CourierNewPS-BoldMT"/>
              </a:rPr>
              <a:t> ()</a:t>
            </a:r>
          </a:p>
          <a:p>
            <a:pPr marL="0" indent="0" algn="l">
              <a:buNone/>
            </a:pPr>
            <a:r>
              <a:rPr lang="it-IT" sz="1800" b="1" i="0" u="none" strike="noStrike" baseline="0" dirty="0">
                <a:solidFill>
                  <a:srgbClr val="00009A"/>
                </a:solidFill>
                <a:latin typeface="CourierNewPS-BoldMT"/>
              </a:rPr>
              <a:t>{</a:t>
            </a:r>
            <a:r>
              <a:rPr lang="it-IT" sz="1800" b="1" i="0" u="none" strike="noStrike" baseline="0" dirty="0" err="1">
                <a:solidFill>
                  <a:srgbClr val="00009A"/>
                </a:solidFill>
                <a:latin typeface="CourierNewPS-BoldMT"/>
              </a:rPr>
              <a:t>int</a:t>
            </a:r>
            <a:r>
              <a:rPr lang="it-IT" sz="1800" b="1" i="0" u="none" strike="noStrike" baseline="0" dirty="0">
                <a:solidFill>
                  <a:srgbClr val="00009A"/>
                </a:solidFill>
                <a:latin typeface="CourierNewPS-BoldMT"/>
              </a:rPr>
              <a:t> i, a[DIM];</a:t>
            </a:r>
          </a:p>
          <a:p>
            <a:pPr marL="0" indent="0" algn="l">
              <a:buNone/>
            </a:pPr>
            <a:r>
              <a:rPr lang="it-IT" sz="1800" b="1" i="0" u="none" strike="noStrike" baseline="0" dirty="0">
                <a:solidFill>
                  <a:srgbClr val="00009A"/>
                </a:solidFill>
                <a:latin typeface="CourierNewPS-BoldMT"/>
              </a:rPr>
              <a:t> </a:t>
            </a:r>
            <a:r>
              <a:rPr lang="it-IT" sz="1800" b="1" i="0" u="none" strike="noStrike" baseline="0" dirty="0" err="1">
                <a:solidFill>
                  <a:srgbClr val="00009A"/>
                </a:solidFill>
                <a:latin typeface="CourierNewPS-BoldMT"/>
              </a:rPr>
              <a:t>printf</a:t>
            </a:r>
            <a:r>
              <a:rPr lang="it-IT" sz="1800" b="1" i="0" u="none" strike="noStrike" baseline="0" dirty="0">
                <a:solidFill>
                  <a:srgbClr val="00009A"/>
                </a:solidFill>
                <a:latin typeface="CourierNewPS-BoldMT"/>
              </a:rPr>
              <a:t> ("Scrivi %d numeri interi\n", DIM);</a:t>
            </a:r>
          </a:p>
          <a:p>
            <a:pPr marL="0" indent="0" algn="l">
              <a:buNone/>
            </a:pPr>
            <a:r>
              <a:rPr lang="nn-NO" sz="1800" b="1" i="0" u="none" strike="noStrike" baseline="0" dirty="0">
                <a:solidFill>
                  <a:srgbClr val="00009A"/>
                </a:solidFill>
                <a:latin typeface="CourierNewPS-BoldMT"/>
              </a:rPr>
              <a:t> for (i = 0; i &lt; DIM; i++)</a:t>
            </a:r>
          </a:p>
          <a:p>
            <a:pPr marL="0" indent="0" algn="l">
              <a:buNone/>
            </a:pPr>
            <a:r>
              <a:rPr lang="it-IT" sz="1800" b="1" i="0" u="none" strike="noStrike" baseline="0" dirty="0">
                <a:solidFill>
                  <a:srgbClr val="00009A"/>
                </a:solidFill>
                <a:latin typeface="CourierNewPS-BoldMT"/>
              </a:rPr>
              <a:t>   </a:t>
            </a:r>
            <a:r>
              <a:rPr lang="it-IT" sz="1800" b="1" i="0" u="none" strike="noStrike" baseline="0" dirty="0" err="1">
                <a:solidFill>
                  <a:srgbClr val="00009A"/>
                </a:solidFill>
                <a:latin typeface="CourierNewPS-BoldMT"/>
              </a:rPr>
              <a:t>scanf</a:t>
            </a:r>
            <a:r>
              <a:rPr lang="it-IT" sz="1800" b="1" i="0" u="none" strike="noStrike" baseline="0" dirty="0">
                <a:solidFill>
                  <a:srgbClr val="00009A"/>
                </a:solidFill>
                <a:latin typeface="CourierNewPS-BoldMT"/>
              </a:rPr>
              <a:t> ("%d", &amp;a[i]);</a:t>
            </a:r>
          </a:p>
          <a:p>
            <a:pPr marL="0" indent="0" algn="l">
              <a:buNone/>
            </a:pPr>
            <a:r>
              <a:rPr lang="it-IT" sz="1800" b="1" i="0" u="none" strike="noStrike" baseline="0" dirty="0">
                <a:solidFill>
                  <a:srgbClr val="00009A"/>
                </a:solidFill>
                <a:latin typeface="CourierNewPS-BoldMT"/>
              </a:rPr>
              <a:t> </a:t>
            </a:r>
            <a:r>
              <a:rPr lang="it-IT" sz="1800" b="1" i="0" u="none" strike="noStrike" baseline="0" dirty="0" err="1">
                <a:solidFill>
                  <a:srgbClr val="00009A"/>
                </a:solidFill>
                <a:latin typeface="CourierNewPS-BoldMT"/>
              </a:rPr>
              <a:t>printf</a:t>
            </a:r>
            <a:r>
              <a:rPr lang="it-IT" sz="1800" b="1" i="0" u="none" strike="noStrike" baseline="0" dirty="0">
                <a:solidFill>
                  <a:srgbClr val="00009A"/>
                </a:solidFill>
                <a:latin typeface="CourierNewPS-BoldMT"/>
              </a:rPr>
              <a:t> ("L'insieme dei numeri è: ");</a:t>
            </a:r>
          </a:p>
          <a:p>
            <a:pPr marL="0" indent="0" algn="l">
              <a:buNone/>
            </a:pPr>
            <a:r>
              <a:rPr lang="nn-NO" sz="1800" b="1" i="0" u="none" strike="noStrike" baseline="0" dirty="0">
                <a:solidFill>
                  <a:srgbClr val="00009A"/>
                </a:solidFill>
                <a:latin typeface="CourierNewPS-BoldMT"/>
              </a:rPr>
              <a:t> for (i = 0; i&lt;DIM; i++)</a:t>
            </a:r>
          </a:p>
          <a:p>
            <a:pPr marL="0" indent="0" algn="l">
              <a:buNone/>
            </a:pPr>
            <a:r>
              <a:rPr lang="it-IT" sz="1800" b="1" i="0" u="none" strike="noStrike" baseline="0" dirty="0">
                <a:solidFill>
                  <a:srgbClr val="00009A"/>
                </a:solidFill>
                <a:latin typeface="CourierNewPS-BoldMT"/>
              </a:rPr>
              <a:t>   </a:t>
            </a:r>
            <a:r>
              <a:rPr lang="it-IT" sz="1800" b="1" i="0" u="none" strike="noStrike" baseline="0" dirty="0" err="1">
                <a:solidFill>
                  <a:srgbClr val="00009A"/>
                </a:solidFill>
                <a:latin typeface="CourierNewPS-BoldMT"/>
              </a:rPr>
              <a:t>printf</a:t>
            </a:r>
            <a:r>
              <a:rPr lang="it-IT" sz="1800" b="1" i="0" u="none" strike="noStrike" baseline="0" dirty="0">
                <a:solidFill>
                  <a:srgbClr val="00009A"/>
                </a:solidFill>
                <a:latin typeface="CourierNewPS-BoldMT"/>
              </a:rPr>
              <a:t>(" %</a:t>
            </a:r>
            <a:r>
              <a:rPr lang="it-IT" sz="1800" b="1" i="0" u="none" strike="noStrike" baseline="0" dirty="0" err="1">
                <a:solidFill>
                  <a:srgbClr val="00009A"/>
                </a:solidFill>
                <a:latin typeface="CourierNewPS-BoldMT"/>
              </a:rPr>
              <a:t>d",a</a:t>
            </a:r>
            <a:r>
              <a:rPr lang="it-IT" sz="1800" b="1" i="0" u="none" strike="noStrike" baseline="0" dirty="0">
                <a:solidFill>
                  <a:srgbClr val="00009A"/>
                </a:solidFill>
                <a:latin typeface="CourierNewPS-BoldMT"/>
              </a:rPr>
              <a:t>[i]);</a:t>
            </a:r>
          </a:p>
          <a:p>
            <a:pPr marL="0" indent="0" algn="l">
              <a:buNone/>
            </a:pPr>
            <a:r>
              <a:rPr lang="it-IT" sz="1800" b="1" i="0" u="none" strike="noStrike" baseline="0" dirty="0" err="1">
                <a:solidFill>
                  <a:srgbClr val="00009A"/>
                </a:solidFill>
                <a:latin typeface="CourierNewPS-BoldMT"/>
              </a:rPr>
              <a:t>printf</a:t>
            </a:r>
            <a:r>
              <a:rPr lang="it-IT" sz="1800" b="1" i="0" u="none" strike="noStrike" baseline="0" dirty="0">
                <a:solidFill>
                  <a:srgbClr val="00009A"/>
                </a:solidFill>
                <a:latin typeface="CourierNewPS-BoldMT"/>
              </a:rPr>
              <a:t> ("Il minimo vale %d e il</a:t>
            </a:r>
          </a:p>
          <a:p>
            <a:pPr marL="0" indent="0" algn="l">
              <a:buNone/>
            </a:pPr>
            <a:r>
              <a:rPr lang="it-IT" sz="1800" b="1" i="0" u="none" strike="noStrike" baseline="0" dirty="0">
                <a:solidFill>
                  <a:srgbClr val="00009A"/>
                </a:solidFill>
                <a:latin typeface="CourierNewPS-BoldMT"/>
              </a:rPr>
              <a:t>         massimo è %d\n", minimo(</a:t>
            </a:r>
            <a:r>
              <a:rPr lang="it-IT" sz="1800" b="1" i="0" u="none" strike="noStrike" baseline="0" dirty="0" err="1">
                <a:solidFill>
                  <a:srgbClr val="00009A"/>
                </a:solidFill>
                <a:latin typeface="CourierNewPS-BoldMT"/>
              </a:rPr>
              <a:t>a,DIM</a:t>
            </a:r>
            <a:r>
              <a:rPr lang="it-IT" sz="1800" b="1" i="0" u="none" strike="noStrike" baseline="0" dirty="0">
                <a:solidFill>
                  <a:srgbClr val="00009A"/>
                </a:solidFill>
                <a:latin typeface="CourierNewPS-BoldMT"/>
              </a:rPr>
              <a:t>), massimo(</a:t>
            </a:r>
            <a:r>
              <a:rPr lang="it-IT" sz="1800" b="1" i="0" u="none" strike="noStrike" baseline="0" dirty="0" err="1">
                <a:solidFill>
                  <a:srgbClr val="00009A"/>
                </a:solidFill>
                <a:latin typeface="CourierNewPS-BoldMT"/>
              </a:rPr>
              <a:t>a,DIM</a:t>
            </a:r>
            <a:r>
              <a:rPr lang="it-IT" sz="1800" b="1" i="0" u="none" strike="noStrike" baseline="0" dirty="0">
                <a:solidFill>
                  <a:srgbClr val="00009A"/>
                </a:solidFill>
                <a:latin typeface="CourierNewPS-BoldMT"/>
              </a:rPr>
              <a:t>));</a:t>
            </a:r>
          </a:p>
          <a:p>
            <a:pPr marL="0" indent="0" algn="l">
              <a:buNone/>
            </a:pPr>
            <a:r>
              <a:rPr lang="it-IT" sz="1800" b="1" i="0" u="none" strike="noStrike" baseline="0" dirty="0">
                <a:solidFill>
                  <a:srgbClr val="00009A"/>
                </a:solidFill>
                <a:latin typeface="CourierNewPS-BoldMT"/>
              </a:rPr>
              <a:t>}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359191579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13CBEF7-EF9E-402D-9BBA-E804E5275A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Ordinamento di un vettore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8548CEF-9133-435A-B868-062638568B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Dati n valori interi forniti in ordine qualunque, stampare in uscita l’elenco dei valori in ordine crescente.</a:t>
            </a:r>
          </a:p>
          <a:p>
            <a:endParaRPr lang="it-IT" dirty="0"/>
          </a:p>
          <a:p>
            <a:r>
              <a:rPr lang="it-IT" dirty="0"/>
              <a:t>Soluzione, mediante le tre funzioni:</a:t>
            </a:r>
          </a:p>
          <a:p>
            <a:endParaRPr lang="it-IT" dirty="0"/>
          </a:p>
          <a:p>
            <a:r>
              <a:rPr lang="it-IT" dirty="0"/>
              <a:t>Leggi: inizializza il vettore con i valori dati da input;</a:t>
            </a:r>
          </a:p>
          <a:p>
            <a:r>
              <a:rPr lang="it-IT" dirty="0"/>
              <a:t>Ordina: applicando il metodo </a:t>
            </a:r>
            <a:r>
              <a:rPr lang="it-IT" dirty="0" err="1"/>
              <a:t>naive</a:t>
            </a:r>
            <a:r>
              <a:rPr lang="it-IT" dirty="0"/>
              <a:t> sort, ordina in modo crescente gli elementi del vettore</a:t>
            </a:r>
          </a:p>
          <a:p>
            <a:r>
              <a:rPr lang="it-IT" dirty="0"/>
              <a:t>Stampa: scrive sullo standard output il contenuto del vettore ordinato.</a:t>
            </a:r>
          </a:p>
        </p:txBody>
      </p:sp>
    </p:spTree>
    <p:extLst>
      <p:ext uri="{BB962C8B-B14F-4D97-AF65-F5344CB8AC3E}">
        <p14:creationId xmlns:p14="http://schemas.microsoft.com/office/powerpoint/2010/main" val="1990385090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D9383F3-C65A-4693-9C0A-3DD945D864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61193BB-CD96-43CC-9332-EA5E6D7AEF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l">
              <a:buNone/>
            </a:pPr>
            <a:r>
              <a:rPr lang="it-IT" sz="1800" b="1" i="0" u="none" strike="noStrike" baseline="0" dirty="0">
                <a:solidFill>
                  <a:srgbClr val="00009A"/>
                </a:solidFill>
                <a:latin typeface="CourierNewPS-BoldMT"/>
              </a:rPr>
              <a:t>#include &lt;</a:t>
            </a:r>
            <a:r>
              <a:rPr lang="it-IT" sz="1800" b="1" i="0" u="none" strike="noStrike" baseline="0" dirty="0" err="1">
                <a:solidFill>
                  <a:srgbClr val="00009A"/>
                </a:solidFill>
                <a:latin typeface="CourierNewPS-BoldMT"/>
              </a:rPr>
              <a:t>stdio.h</a:t>
            </a:r>
            <a:r>
              <a:rPr lang="it-IT" sz="1800" b="1" i="0" u="none" strike="noStrike" baseline="0" dirty="0">
                <a:solidFill>
                  <a:srgbClr val="00009A"/>
                </a:solidFill>
                <a:latin typeface="CourierNewPS-BoldMT"/>
              </a:rPr>
              <a:t>&gt;</a:t>
            </a:r>
          </a:p>
          <a:p>
            <a:pPr marL="0" indent="0" algn="l">
              <a:buNone/>
            </a:pPr>
            <a:r>
              <a:rPr lang="it-IT" sz="1800" b="1" i="0" u="none" strike="noStrike" baseline="0" dirty="0">
                <a:solidFill>
                  <a:srgbClr val="00009A"/>
                </a:solidFill>
                <a:latin typeface="CourierNewPS-BoldMT"/>
              </a:rPr>
              <a:t>#define N 5</a:t>
            </a:r>
          </a:p>
          <a:p>
            <a:pPr marL="0" indent="0" algn="l">
              <a:buNone/>
            </a:pPr>
            <a:r>
              <a:rPr lang="it-IT" sz="1800" b="1" i="0" u="none" strike="noStrike" baseline="0" dirty="0" err="1">
                <a:solidFill>
                  <a:srgbClr val="00009A"/>
                </a:solidFill>
                <a:latin typeface="CourierNewPS-BoldMT"/>
              </a:rPr>
              <a:t>void</a:t>
            </a:r>
            <a:r>
              <a:rPr lang="it-IT" sz="1800" b="1" i="0" u="none" strike="noStrike" baseline="0" dirty="0">
                <a:solidFill>
                  <a:srgbClr val="00009A"/>
                </a:solidFill>
                <a:latin typeface="CourierNewPS-BoldMT"/>
              </a:rPr>
              <a:t> leggi(</a:t>
            </a:r>
            <a:r>
              <a:rPr lang="it-IT" sz="1800" b="1" i="0" u="none" strike="noStrike" baseline="0" dirty="0" err="1">
                <a:solidFill>
                  <a:srgbClr val="00009A"/>
                </a:solidFill>
                <a:latin typeface="CourierNewPS-BoldMT"/>
              </a:rPr>
              <a:t>int</a:t>
            </a:r>
            <a:r>
              <a:rPr lang="it-IT" sz="1800" b="1" i="0" u="none" strike="noStrike" baseline="0" dirty="0">
                <a:solidFill>
                  <a:srgbClr val="00009A"/>
                </a:solidFill>
                <a:latin typeface="CourierNewPS-BoldMT"/>
              </a:rPr>
              <a:t> a[], </a:t>
            </a:r>
            <a:r>
              <a:rPr lang="it-IT" sz="1800" b="1" i="0" u="none" strike="noStrike" baseline="0" dirty="0" err="1">
                <a:solidFill>
                  <a:srgbClr val="00009A"/>
                </a:solidFill>
                <a:latin typeface="CourierNewPS-BoldMT"/>
              </a:rPr>
              <a:t>int</a:t>
            </a:r>
            <a:r>
              <a:rPr lang="it-IT" sz="1800" b="1" i="0" u="none" strike="noStrike" baseline="0" dirty="0">
                <a:solidFill>
                  <a:srgbClr val="00009A"/>
                </a:solidFill>
                <a:latin typeface="CourierNewPS-BoldMT"/>
              </a:rPr>
              <a:t> </a:t>
            </a:r>
            <a:r>
              <a:rPr lang="it-IT" sz="1800" b="1" i="0" u="none" strike="noStrike" baseline="0" dirty="0" err="1">
                <a:solidFill>
                  <a:srgbClr val="00009A"/>
                </a:solidFill>
                <a:latin typeface="CourierNewPS-BoldMT"/>
              </a:rPr>
              <a:t>dim</a:t>
            </a:r>
            <a:r>
              <a:rPr lang="it-IT" sz="1800" b="1" i="0" u="none" strike="noStrike" baseline="0" dirty="0">
                <a:solidFill>
                  <a:srgbClr val="00009A"/>
                </a:solidFill>
                <a:latin typeface="CourierNewPS-BoldMT"/>
              </a:rPr>
              <a:t>){..} /*lettura dati */</a:t>
            </a:r>
          </a:p>
          <a:p>
            <a:pPr marL="0" indent="0" algn="l">
              <a:buNone/>
            </a:pPr>
            <a:r>
              <a:rPr lang="it-IT" sz="1800" b="1" i="0" u="none" strike="noStrike" baseline="0" dirty="0" err="1">
                <a:solidFill>
                  <a:srgbClr val="00009A"/>
                </a:solidFill>
                <a:latin typeface="CourierNewPS-BoldMT"/>
              </a:rPr>
              <a:t>void</a:t>
            </a:r>
            <a:r>
              <a:rPr lang="it-IT" sz="1800" b="1" i="0" u="none" strike="noStrike" baseline="0" dirty="0">
                <a:solidFill>
                  <a:srgbClr val="00009A"/>
                </a:solidFill>
                <a:latin typeface="CourierNewPS-BoldMT"/>
              </a:rPr>
              <a:t> stampa(</a:t>
            </a:r>
            <a:r>
              <a:rPr lang="it-IT" sz="1800" b="1" i="0" u="none" strike="noStrike" baseline="0" dirty="0" err="1">
                <a:solidFill>
                  <a:srgbClr val="00009A"/>
                </a:solidFill>
                <a:latin typeface="CourierNewPS-BoldMT"/>
              </a:rPr>
              <a:t>int</a:t>
            </a:r>
            <a:r>
              <a:rPr lang="it-IT" sz="1800" b="1" i="0" u="none" strike="noStrike" baseline="0" dirty="0">
                <a:solidFill>
                  <a:srgbClr val="00009A"/>
                </a:solidFill>
                <a:latin typeface="CourierNewPS-BoldMT"/>
              </a:rPr>
              <a:t> a[] , </a:t>
            </a:r>
            <a:r>
              <a:rPr lang="it-IT" sz="1800" b="1" i="0" u="none" strike="noStrike" baseline="0" dirty="0" err="1">
                <a:solidFill>
                  <a:srgbClr val="00009A"/>
                </a:solidFill>
                <a:latin typeface="CourierNewPS-BoldMT"/>
              </a:rPr>
              <a:t>int</a:t>
            </a:r>
            <a:r>
              <a:rPr lang="it-IT" sz="1800" b="1" i="0" u="none" strike="noStrike" baseline="0" dirty="0">
                <a:solidFill>
                  <a:srgbClr val="00009A"/>
                </a:solidFill>
                <a:latin typeface="CourierNewPS-BoldMT"/>
              </a:rPr>
              <a:t> </a:t>
            </a:r>
            <a:r>
              <a:rPr lang="it-IT" sz="1800" b="1" i="0" u="none" strike="noStrike" baseline="0" dirty="0" err="1">
                <a:solidFill>
                  <a:srgbClr val="00009A"/>
                </a:solidFill>
                <a:latin typeface="CourierNewPS-BoldMT"/>
              </a:rPr>
              <a:t>dim</a:t>
            </a:r>
            <a:r>
              <a:rPr lang="it-IT" sz="1800" b="1" i="0" u="none" strike="noStrike" baseline="0" dirty="0">
                <a:solidFill>
                  <a:srgbClr val="00009A"/>
                </a:solidFill>
                <a:latin typeface="CourierNewPS-BoldMT"/>
              </a:rPr>
              <a:t>) {..} /*stampa*/</a:t>
            </a:r>
          </a:p>
          <a:p>
            <a:pPr marL="0" indent="0" algn="l">
              <a:buNone/>
            </a:pPr>
            <a:r>
              <a:rPr lang="sv-SE" sz="1800" b="1" i="0" u="none" strike="noStrike" baseline="0" dirty="0">
                <a:solidFill>
                  <a:srgbClr val="00009A"/>
                </a:solidFill>
                <a:latin typeface="CourierNewPS-BoldMT"/>
              </a:rPr>
              <a:t>void ordina (int vet[] , int dim) {..} /* ordina /*</a:t>
            </a:r>
          </a:p>
          <a:p>
            <a:pPr marL="0" indent="0" algn="l">
              <a:buNone/>
            </a:pPr>
            <a:r>
              <a:rPr lang="it-IT" sz="1800" b="1" i="0" u="none" strike="noStrike" baseline="0" dirty="0" err="1">
                <a:solidFill>
                  <a:srgbClr val="00009A"/>
                </a:solidFill>
                <a:latin typeface="CourierNewPS-BoldMT"/>
              </a:rPr>
              <a:t>main</a:t>
            </a:r>
            <a:r>
              <a:rPr lang="it-IT" sz="1800" b="1" i="0" u="none" strike="noStrike" baseline="0" dirty="0">
                <a:solidFill>
                  <a:srgbClr val="00009A"/>
                </a:solidFill>
                <a:latin typeface="CourierNewPS-BoldMT"/>
              </a:rPr>
              <a:t> ()</a:t>
            </a:r>
          </a:p>
          <a:p>
            <a:pPr marL="0" indent="0" algn="l">
              <a:buNone/>
            </a:pPr>
            <a:r>
              <a:rPr lang="it-IT" sz="1800" b="1" i="0" u="none" strike="noStrike" baseline="0" dirty="0">
                <a:solidFill>
                  <a:srgbClr val="00009A"/>
                </a:solidFill>
                <a:latin typeface="CourierNewPS-BoldMT"/>
              </a:rPr>
              <a:t>{</a:t>
            </a:r>
            <a:r>
              <a:rPr lang="it-IT" sz="1800" b="1" i="0" u="none" strike="noStrike" baseline="0" dirty="0" err="1">
                <a:solidFill>
                  <a:srgbClr val="00009A"/>
                </a:solidFill>
                <a:latin typeface="CourierNewPS-BoldMT"/>
              </a:rPr>
              <a:t>int</a:t>
            </a:r>
            <a:r>
              <a:rPr lang="it-IT" sz="1800" b="1" i="0" u="none" strike="noStrike" baseline="0" dirty="0">
                <a:solidFill>
                  <a:srgbClr val="00009A"/>
                </a:solidFill>
                <a:latin typeface="CourierNewPS-BoldMT"/>
              </a:rPr>
              <a:t> i, a[N];</a:t>
            </a:r>
          </a:p>
          <a:p>
            <a:pPr marL="0" indent="0" algn="l">
              <a:buNone/>
            </a:pPr>
            <a:r>
              <a:rPr lang="it-IT" sz="1800" b="1" i="0" u="none" strike="noStrike" baseline="0" dirty="0">
                <a:solidFill>
                  <a:srgbClr val="00009A"/>
                </a:solidFill>
                <a:latin typeface="CourierNewPS-BoldMT"/>
              </a:rPr>
              <a:t> leggi(a, N);</a:t>
            </a:r>
          </a:p>
          <a:p>
            <a:pPr marL="0" indent="0" algn="l">
              <a:buNone/>
            </a:pPr>
            <a:r>
              <a:rPr lang="it-IT" sz="1800" b="1" i="0" u="none" strike="noStrike" baseline="0" dirty="0">
                <a:solidFill>
                  <a:srgbClr val="00009A"/>
                </a:solidFill>
                <a:latin typeface="CourierNewPS-BoldMT"/>
              </a:rPr>
              <a:t> ordina(a, N);</a:t>
            </a:r>
          </a:p>
          <a:p>
            <a:pPr marL="0" indent="0" algn="l">
              <a:buNone/>
            </a:pPr>
            <a:r>
              <a:rPr lang="it-IT" sz="1800" b="1" i="0" u="none" strike="noStrike" baseline="0" dirty="0">
                <a:solidFill>
                  <a:srgbClr val="00009A"/>
                </a:solidFill>
                <a:latin typeface="CourierNewPS-BoldMT"/>
              </a:rPr>
              <a:t> stampa(a, N);</a:t>
            </a:r>
          </a:p>
          <a:p>
            <a:pPr marL="0" indent="0" algn="l">
              <a:buNone/>
            </a:pPr>
            <a:r>
              <a:rPr lang="it-IT" sz="1800" b="1" i="0" u="none" strike="noStrike" baseline="0" dirty="0">
                <a:solidFill>
                  <a:srgbClr val="00009A"/>
                </a:solidFill>
                <a:latin typeface="CourierNewPS-BoldMT"/>
              </a:rPr>
              <a:t>}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267091529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EB53268-049F-40B8-91FA-D8A4A19F9C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7D51AC1-4893-4DE1-8C45-19920CE0CC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l">
              <a:buNone/>
            </a:pPr>
            <a:r>
              <a:rPr lang="sv-SE" sz="1800" b="1" i="0" u="none" strike="noStrike" baseline="0" dirty="0">
                <a:solidFill>
                  <a:srgbClr val="00009A"/>
                </a:solidFill>
                <a:latin typeface="CourierNewPS-BoldMT"/>
              </a:rPr>
              <a:t>void ordina (int vet[], int dim)</a:t>
            </a:r>
          </a:p>
          <a:p>
            <a:pPr marL="0" indent="0" algn="l">
              <a:buNone/>
            </a:pPr>
            <a:r>
              <a:rPr lang="it-IT" sz="1800" b="1" i="0" u="none" strike="noStrike" baseline="0" dirty="0">
                <a:solidFill>
                  <a:srgbClr val="00009A"/>
                </a:solidFill>
                <a:latin typeface="CourierNewPS-BoldMT"/>
              </a:rPr>
              <a:t>{</a:t>
            </a:r>
            <a:r>
              <a:rPr lang="it-IT" sz="1800" b="1" i="0" u="none" strike="noStrike" baseline="0" dirty="0" err="1">
                <a:solidFill>
                  <a:srgbClr val="00009A"/>
                </a:solidFill>
                <a:latin typeface="CourierNewPS-BoldMT"/>
              </a:rPr>
              <a:t>int</a:t>
            </a:r>
            <a:r>
              <a:rPr lang="it-IT" sz="1800" b="1" i="0" u="none" strike="noStrike" baseline="0" dirty="0">
                <a:solidFill>
                  <a:srgbClr val="00009A"/>
                </a:solidFill>
                <a:latin typeface="CourierNewPS-BoldMT"/>
              </a:rPr>
              <a:t> j, i, min, </a:t>
            </a:r>
            <a:r>
              <a:rPr lang="it-IT" sz="1800" b="1" i="0" u="none" strike="noStrike" baseline="0" dirty="0" err="1">
                <a:solidFill>
                  <a:srgbClr val="00009A"/>
                </a:solidFill>
                <a:latin typeface="CourierNewPS-BoldMT"/>
              </a:rPr>
              <a:t>temp</a:t>
            </a:r>
            <a:r>
              <a:rPr lang="it-IT" sz="1800" b="1" i="0" u="none" strike="noStrike" baseline="0" dirty="0">
                <a:solidFill>
                  <a:srgbClr val="00009A"/>
                </a:solidFill>
                <a:latin typeface="CourierNewPS-BoldMT"/>
              </a:rPr>
              <a:t>;</a:t>
            </a:r>
          </a:p>
          <a:p>
            <a:pPr marL="0" indent="0" algn="l">
              <a:buNone/>
            </a:pPr>
            <a:r>
              <a:rPr lang="it-IT" sz="1800" b="1" i="0" u="none" strike="noStrike" baseline="0" dirty="0">
                <a:solidFill>
                  <a:srgbClr val="00009A"/>
                </a:solidFill>
                <a:latin typeface="CourierNewPS-BoldMT"/>
              </a:rPr>
              <a:t> for (j=0; j &lt; </a:t>
            </a:r>
            <a:r>
              <a:rPr lang="it-IT" sz="1800" b="1" i="0" u="none" strike="noStrike" baseline="0" dirty="0" err="1">
                <a:solidFill>
                  <a:srgbClr val="00009A"/>
                </a:solidFill>
                <a:latin typeface="CourierNewPS-BoldMT"/>
              </a:rPr>
              <a:t>dim</a:t>
            </a:r>
            <a:r>
              <a:rPr lang="it-IT" sz="1800" b="1" i="0" u="none" strike="noStrike" baseline="0" dirty="0">
                <a:solidFill>
                  <a:srgbClr val="00009A"/>
                </a:solidFill>
                <a:latin typeface="CourierNewPS-BoldMT"/>
              </a:rPr>
              <a:t>; </a:t>
            </a:r>
            <a:r>
              <a:rPr lang="it-IT" sz="1800" b="1" i="0" u="none" strike="noStrike" baseline="0" dirty="0" err="1">
                <a:solidFill>
                  <a:srgbClr val="00009A"/>
                </a:solidFill>
                <a:latin typeface="CourierNewPS-BoldMT"/>
              </a:rPr>
              <a:t>j++</a:t>
            </a:r>
            <a:r>
              <a:rPr lang="it-IT" sz="1800" b="1" i="0" u="none" strike="noStrike" baseline="0" dirty="0">
                <a:solidFill>
                  <a:srgbClr val="00009A"/>
                </a:solidFill>
                <a:latin typeface="CourierNewPS-BoldMT"/>
              </a:rPr>
              <a:t>)</a:t>
            </a:r>
          </a:p>
          <a:p>
            <a:pPr marL="0" indent="0" algn="l">
              <a:buNone/>
            </a:pPr>
            <a:r>
              <a:rPr lang="it-IT" sz="1800" b="1" i="0" u="none" strike="noStrike" baseline="0" dirty="0">
                <a:solidFill>
                  <a:srgbClr val="00009A"/>
                </a:solidFill>
                <a:latin typeface="CourierNewPS-BoldMT"/>
              </a:rPr>
              <a:t>  {min=j;</a:t>
            </a:r>
          </a:p>
          <a:p>
            <a:pPr marL="0" indent="0" algn="l">
              <a:buNone/>
            </a:pPr>
            <a:r>
              <a:rPr lang="nn-NO" sz="1800" b="1" i="0" u="none" strike="noStrike" baseline="0" dirty="0">
                <a:solidFill>
                  <a:srgbClr val="00009A"/>
                </a:solidFill>
                <a:latin typeface="CourierNewPS-BoldMT"/>
              </a:rPr>
              <a:t>   for (i=j+1;i&lt;dim; i++)</a:t>
            </a:r>
          </a:p>
          <a:p>
            <a:pPr marL="0" indent="0" algn="l">
              <a:buNone/>
            </a:pPr>
            <a:r>
              <a:rPr lang="it-IT" sz="1800" b="1" i="0" u="none" strike="noStrike" baseline="0" dirty="0">
                <a:solidFill>
                  <a:srgbClr val="00009A"/>
                </a:solidFill>
                <a:latin typeface="CourierNewPS-BoldMT"/>
              </a:rPr>
              <a:t>     </a:t>
            </a:r>
            <a:r>
              <a:rPr lang="it-IT" sz="1800" b="1" i="0" u="none" strike="noStrike" baseline="0" dirty="0" err="1">
                <a:solidFill>
                  <a:srgbClr val="00009A"/>
                </a:solidFill>
                <a:latin typeface="CourierNewPS-BoldMT"/>
              </a:rPr>
              <a:t>if</a:t>
            </a:r>
            <a:r>
              <a:rPr lang="it-IT" sz="1800" b="1" i="0" u="none" strike="noStrike" baseline="0" dirty="0">
                <a:solidFill>
                  <a:srgbClr val="00009A"/>
                </a:solidFill>
                <a:latin typeface="CourierNewPS-BoldMT"/>
              </a:rPr>
              <a:t> (</a:t>
            </a:r>
            <a:r>
              <a:rPr lang="it-IT" sz="1800" b="1" i="0" u="none" strike="noStrike" baseline="0" dirty="0" err="1">
                <a:solidFill>
                  <a:srgbClr val="00009A"/>
                </a:solidFill>
                <a:latin typeface="CourierNewPS-BoldMT"/>
              </a:rPr>
              <a:t>vet</a:t>
            </a:r>
            <a:r>
              <a:rPr lang="it-IT" sz="1800" b="1" i="0" u="none" strike="noStrike" baseline="0" dirty="0">
                <a:solidFill>
                  <a:srgbClr val="00009A"/>
                </a:solidFill>
                <a:latin typeface="CourierNewPS-BoldMT"/>
              </a:rPr>
              <a:t>[i]&lt;</a:t>
            </a:r>
            <a:r>
              <a:rPr lang="it-IT" sz="1800" b="1" i="0" u="none" strike="noStrike" baseline="0" dirty="0" err="1">
                <a:solidFill>
                  <a:srgbClr val="00009A"/>
                </a:solidFill>
                <a:latin typeface="CourierNewPS-BoldMT"/>
              </a:rPr>
              <a:t>vet</a:t>
            </a:r>
            <a:r>
              <a:rPr lang="it-IT" sz="1800" b="1" i="0" u="none" strike="noStrike" baseline="0" dirty="0">
                <a:solidFill>
                  <a:srgbClr val="00009A"/>
                </a:solidFill>
                <a:latin typeface="CourierNewPS-BoldMT"/>
              </a:rPr>
              <a:t>[min])</a:t>
            </a:r>
          </a:p>
          <a:p>
            <a:pPr marL="0" indent="0" algn="l">
              <a:buNone/>
            </a:pPr>
            <a:r>
              <a:rPr lang="it-IT" sz="1800" b="1" i="0" u="none" strike="noStrike" baseline="0" dirty="0">
                <a:solidFill>
                  <a:srgbClr val="00009A"/>
                </a:solidFill>
                <a:latin typeface="CourierNewPS-BoldMT"/>
              </a:rPr>
              <a:t>         min=i;</a:t>
            </a:r>
          </a:p>
          <a:p>
            <a:pPr marL="0" indent="0" algn="l">
              <a:buNone/>
            </a:pPr>
            <a:r>
              <a:rPr lang="it-IT" sz="1800" b="1" i="0" u="none" strike="noStrike" baseline="0" dirty="0">
                <a:solidFill>
                  <a:srgbClr val="00009A"/>
                </a:solidFill>
                <a:latin typeface="CourierNewPS-BoldMT"/>
              </a:rPr>
              <a:t>   </a:t>
            </a:r>
            <a:r>
              <a:rPr lang="it-IT" sz="1800" b="1" i="0" u="none" strike="noStrike" baseline="0" dirty="0" err="1">
                <a:solidFill>
                  <a:srgbClr val="00009A"/>
                </a:solidFill>
                <a:latin typeface="CourierNewPS-BoldMT"/>
              </a:rPr>
              <a:t>if</a:t>
            </a:r>
            <a:r>
              <a:rPr lang="it-IT" sz="1800" b="1" i="0" u="none" strike="noStrike" baseline="0" dirty="0">
                <a:solidFill>
                  <a:srgbClr val="00009A"/>
                </a:solidFill>
                <a:latin typeface="CourierNewPS-BoldMT"/>
              </a:rPr>
              <a:t> (min != j) /*scambio */</a:t>
            </a:r>
          </a:p>
          <a:p>
            <a:pPr marL="0" indent="0" algn="l">
              <a:buNone/>
            </a:pPr>
            <a:r>
              <a:rPr lang="it-IT" sz="1800" b="1" i="0" u="none" strike="noStrike" baseline="0" dirty="0">
                <a:solidFill>
                  <a:srgbClr val="00009A"/>
                </a:solidFill>
                <a:latin typeface="CourierNewPS-BoldMT"/>
              </a:rPr>
              <a:t>    { </a:t>
            </a:r>
            <a:r>
              <a:rPr lang="it-IT" sz="1800" b="1" i="0" u="none" strike="noStrike" baseline="0" dirty="0" err="1">
                <a:solidFill>
                  <a:srgbClr val="00009A"/>
                </a:solidFill>
                <a:latin typeface="CourierNewPS-BoldMT"/>
              </a:rPr>
              <a:t>temp</a:t>
            </a:r>
            <a:r>
              <a:rPr lang="it-IT" sz="1800" b="1" i="0" u="none" strike="noStrike" baseline="0" dirty="0">
                <a:solidFill>
                  <a:srgbClr val="00009A"/>
                </a:solidFill>
                <a:latin typeface="CourierNewPS-BoldMT"/>
              </a:rPr>
              <a:t>=</a:t>
            </a:r>
            <a:r>
              <a:rPr lang="it-IT" sz="1800" b="1" i="0" u="none" strike="noStrike" baseline="0" dirty="0" err="1">
                <a:solidFill>
                  <a:srgbClr val="00009A"/>
                </a:solidFill>
                <a:latin typeface="CourierNewPS-BoldMT"/>
              </a:rPr>
              <a:t>vet</a:t>
            </a:r>
            <a:r>
              <a:rPr lang="it-IT" sz="1800" b="1" i="0" u="none" strike="noStrike" baseline="0" dirty="0">
                <a:solidFill>
                  <a:srgbClr val="00009A"/>
                </a:solidFill>
                <a:latin typeface="CourierNewPS-BoldMT"/>
              </a:rPr>
              <a:t>[min];</a:t>
            </a:r>
          </a:p>
          <a:p>
            <a:pPr marL="0" indent="0" algn="l">
              <a:buNone/>
            </a:pPr>
            <a:r>
              <a:rPr lang="it-IT" sz="1800" b="1" i="0" u="none" strike="noStrike" baseline="0" dirty="0">
                <a:solidFill>
                  <a:srgbClr val="00009A"/>
                </a:solidFill>
                <a:latin typeface="CourierNewPS-BoldMT"/>
              </a:rPr>
              <a:t>      </a:t>
            </a:r>
            <a:r>
              <a:rPr lang="it-IT" sz="1800" b="1" i="0" u="none" strike="noStrike" baseline="0" dirty="0" err="1">
                <a:solidFill>
                  <a:srgbClr val="00009A"/>
                </a:solidFill>
                <a:latin typeface="CourierNewPS-BoldMT"/>
              </a:rPr>
              <a:t>vet</a:t>
            </a:r>
            <a:r>
              <a:rPr lang="it-IT" sz="1800" b="1" i="0" u="none" strike="noStrike" baseline="0" dirty="0">
                <a:solidFill>
                  <a:srgbClr val="00009A"/>
                </a:solidFill>
                <a:latin typeface="CourierNewPS-BoldMT"/>
              </a:rPr>
              <a:t>[min]=</a:t>
            </a:r>
            <a:r>
              <a:rPr lang="it-IT" sz="1800" b="1" i="0" u="none" strike="noStrike" baseline="0" dirty="0" err="1">
                <a:solidFill>
                  <a:srgbClr val="00009A"/>
                </a:solidFill>
                <a:latin typeface="CourierNewPS-BoldMT"/>
              </a:rPr>
              <a:t>vet</a:t>
            </a:r>
            <a:r>
              <a:rPr lang="it-IT" sz="1800" b="1" i="0" u="none" strike="noStrike" baseline="0" dirty="0">
                <a:solidFill>
                  <a:srgbClr val="00009A"/>
                </a:solidFill>
                <a:latin typeface="CourierNewPS-BoldMT"/>
              </a:rPr>
              <a:t>[j];</a:t>
            </a:r>
          </a:p>
          <a:p>
            <a:pPr marL="0" indent="0" algn="l">
              <a:buNone/>
            </a:pPr>
            <a:r>
              <a:rPr lang="it-IT" sz="1800" b="1" i="0" u="none" strike="noStrike" baseline="0" dirty="0">
                <a:solidFill>
                  <a:srgbClr val="00009A"/>
                </a:solidFill>
                <a:latin typeface="CourierNewPS-BoldMT"/>
              </a:rPr>
              <a:t>      </a:t>
            </a:r>
            <a:r>
              <a:rPr lang="it-IT" sz="1800" b="1" i="0" u="none" strike="noStrike" baseline="0" dirty="0" err="1">
                <a:solidFill>
                  <a:srgbClr val="00009A"/>
                </a:solidFill>
                <a:latin typeface="CourierNewPS-BoldMT"/>
              </a:rPr>
              <a:t>vet</a:t>
            </a:r>
            <a:r>
              <a:rPr lang="it-IT" sz="1800" b="1" i="0" u="none" strike="noStrike" baseline="0" dirty="0">
                <a:solidFill>
                  <a:srgbClr val="00009A"/>
                </a:solidFill>
                <a:latin typeface="CourierNewPS-BoldMT"/>
              </a:rPr>
              <a:t>[j]= </a:t>
            </a:r>
            <a:r>
              <a:rPr lang="it-IT" sz="1800" b="1" i="0" u="none" strike="noStrike" baseline="0" dirty="0" err="1">
                <a:solidFill>
                  <a:srgbClr val="00009A"/>
                </a:solidFill>
                <a:latin typeface="CourierNewPS-BoldMT"/>
              </a:rPr>
              <a:t>temp</a:t>
            </a:r>
            <a:r>
              <a:rPr lang="it-IT" sz="1800" b="1" i="0" u="none" strike="noStrike" baseline="0" dirty="0">
                <a:solidFill>
                  <a:srgbClr val="00009A"/>
                </a:solidFill>
                <a:latin typeface="CourierNewPS-BoldMT"/>
              </a:rPr>
              <a:t>;</a:t>
            </a:r>
          </a:p>
          <a:p>
            <a:pPr marL="0" indent="0" algn="l">
              <a:buNone/>
            </a:pPr>
            <a:r>
              <a:rPr lang="it-IT" sz="1800" b="1" i="0" u="none" strike="noStrike" baseline="0" dirty="0">
                <a:solidFill>
                  <a:srgbClr val="00009A"/>
                </a:solidFill>
                <a:latin typeface="CourierNewPS-BoldMT"/>
              </a:rPr>
              <a:t>    }</a:t>
            </a:r>
          </a:p>
          <a:p>
            <a:pPr marL="0" indent="0" algn="l">
              <a:buNone/>
            </a:pPr>
            <a:r>
              <a:rPr lang="it-IT" sz="1800" b="1" i="0" u="none" strike="noStrike" baseline="0" dirty="0">
                <a:solidFill>
                  <a:srgbClr val="00009A"/>
                </a:solidFill>
                <a:latin typeface="CourierNewPS-BoldMT"/>
              </a:rPr>
              <a:t>  }</a:t>
            </a:r>
          </a:p>
          <a:p>
            <a:pPr marL="0" indent="0" algn="l">
              <a:buNone/>
            </a:pPr>
            <a:r>
              <a:rPr lang="it-IT" sz="1800" b="1" i="0" u="none" strike="noStrike" baseline="0" dirty="0">
                <a:solidFill>
                  <a:srgbClr val="00009A"/>
                </a:solidFill>
                <a:latin typeface="CourierNewPS-BoldMT"/>
              </a:rPr>
              <a:t>}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393449934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AD1217A-2CB6-4FF8-83D5-2762F8603D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9E802F0-D278-4951-81CC-B1D0721331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l">
              <a:buNone/>
            </a:pPr>
            <a:r>
              <a:rPr lang="it-IT" sz="1800" b="1" i="0" u="none" strike="noStrike" baseline="0" dirty="0" err="1">
                <a:solidFill>
                  <a:srgbClr val="00009A"/>
                </a:solidFill>
                <a:latin typeface="CourierNewPS-BoldMT"/>
              </a:rPr>
              <a:t>void</a:t>
            </a:r>
            <a:r>
              <a:rPr lang="it-IT" sz="1800" b="1" i="0" u="none" strike="noStrike" baseline="0" dirty="0">
                <a:solidFill>
                  <a:srgbClr val="00009A"/>
                </a:solidFill>
                <a:latin typeface="CourierNewPS-BoldMT"/>
              </a:rPr>
              <a:t> leggi(</a:t>
            </a:r>
            <a:r>
              <a:rPr lang="it-IT" sz="1800" b="1" i="0" u="none" strike="noStrike" baseline="0" dirty="0" err="1">
                <a:solidFill>
                  <a:srgbClr val="00009A"/>
                </a:solidFill>
                <a:latin typeface="CourierNewPS-BoldMT"/>
              </a:rPr>
              <a:t>int</a:t>
            </a:r>
            <a:r>
              <a:rPr lang="it-IT" sz="1800" b="1" i="0" u="none" strike="noStrike" baseline="0" dirty="0">
                <a:solidFill>
                  <a:srgbClr val="00009A"/>
                </a:solidFill>
                <a:latin typeface="CourierNewPS-BoldMT"/>
              </a:rPr>
              <a:t> a[], </a:t>
            </a:r>
            <a:r>
              <a:rPr lang="it-IT" sz="1800" b="1" i="0" u="none" strike="noStrike" baseline="0" dirty="0" err="1">
                <a:solidFill>
                  <a:srgbClr val="00009A"/>
                </a:solidFill>
                <a:latin typeface="CourierNewPS-BoldMT"/>
              </a:rPr>
              <a:t>int</a:t>
            </a:r>
            <a:r>
              <a:rPr lang="it-IT" sz="1800" b="1" i="0" u="none" strike="noStrike" baseline="0" dirty="0">
                <a:solidFill>
                  <a:srgbClr val="00009A"/>
                </a:solidFill>
                <a:latin typeface="CourierNewPS-BoldMT"/>
              </a:rPr>
              <a:t> </a:t>
            </a:r>
            <a:r>
              <a:rPr lang="it-IT" sz="1800" b="1" i="0" u="none" strike="noStrike" baseline="0" dirty="0" err="1">
                <a:solidFill>
                  <a:srgbClr val="00009A"/>
                </a:solidFill>
                <a:latin typeface="CourierNewPS-BoldMT"/>
              </a:rPr>
              <a:t>dim</a:t>
            </a:r>
            <a:r>
              <a:rPr lang="it-IT" sz="1800" b="1" i="0" u="none" strike="noStrike" baseline="0" dirty="0">
                <a:solidFill>
                  <a:srgbClr val="00009A"/>
                </a:solidFill>
                <a:latin typeface="CourierNewPS-BoldMT"/>
              </a:rPr>
              <a:t>)</a:t>
            </a:r>
          </a:p>
          <a:p>
            <a:pPr marL="0" indent="0" algn="l">
              <a:buNone/>
            </a:pPr>
            <a:r>
              <a:rPr lang="it-IT" sz="1800" b="1" i="0" u="none" strike="noStrike" baseline="0" dirty="0">
                <a:solidFill>
                  <a:srgbClr val="00009A"/>
                </a:solidFill>
                <a:latin typeface="CourierNewPS-BoldMT"/>
              </a:rPr>
              <a:t>{</a:t>
            </a:r>
            <a:r>
              <a:rPr lang="it-IT" sz="1800" b="1" i="0" u="none" strike="noStrike" baseline="0" dirty="0" err="1">
                <a:solidFill>
                  <a:srgbClr val="00009A"/>
                </a:solidFill>
                <a:latin typeface="CourierNewPS-BoldMT"/>
              </a:rPr>
              <a:t>int</a:t>
            </a:r>
            <a:r>
              <a:rPr lang="it-IT" sz="1800" b="1" i="0" u="none" strike="noStrike" baseline="0" dirty="0">
                <a:solidFill>
                  <a:srgbClr val="00009A"/>
                </a:solidFill>
                <a:latin typeface="CourierNewPS-BoldMT"/>
              </a:rPr>
              <a:t> i;</a:t>
            </a:r>
          </a:p>
          <a:p>
            <a:pPr marL="0" indent="0" algn="l">
              <a:buNone/>
            </a:pPr>
            <a:r>
              <a:rPr lang="it-IT" sz="1800" b="1" i="0" u="none" strike="noStrike" baseline="0" dirty="0">
                <a:solidFill>
                  <a:srgbClr val="00009A"/>
                </a:solidFill>
                <a:latin typeface="CourierNewPS-BoldMT"/>
              </a:rPr>
              <a:t> </a:t>
            </a:r>
            <a:r>
              <a:rPr lang="it-IT" sz="1800" b="1" i="0" u="none" strike="noStrike" baseline="0" dirty="0" err="1">
                <a:solidFill>
                  <a:srgbClr val="00009A"/>
                </a:solidFill>
                <a:latin typeface="CourierNewPS-BoldMT"/>
              </a:rPr>
              <a:t>printf</a:t>
            </a:r>
            <a:r>
              <a:rPr lang="it-IT" sz="1800" b="1" i="0" u="none" strike="noStrike" baseline="0" dirty="0">
                <a:solidFill>
                  <a:srgbClr val="00009A"/>
                </a:solidFill>
                <a:latin typeface="CourierNewPS-BoldMT"/>
              </a:rPr>
              <a:t> ("Scrivi %d interi\n", </a:t>
            </a:r>
            <a:r>
              <a:rPr lang="it-IT" sz="1800" b="1" i="0" u="none" strike="noStrike" baseline="0" dirty="0" err="1">
                <a:solidFill>
                  <a:srgbClr val="00009A"/>
                </a:solidFill>
                <a:latin typeface="CourierNewPS-BoldMT"/>
              </a:rPr>
              <a:t>dim</a:t>
            </a:r>
            <a:r>
              <a:rPr lang="it-IT" sz="1800" b="1" i="0" u="none" strike="noStrike" baseline="0" dirty="0">
                <a:solidFill>
                  <a:srgbClr val="00009A"/>
                </a:solidFill>
                <a:latin typeface="CourierNewPS-BoldMT"/>
              </a:rPr>
              <a:t>);</a:t>
            </a:r>
          </a:p>
          <a:p>
            <a:pPr marL="0" indent="0" algn="l">
              <a:buNone/>
            </a:pPr>
            <a:r>
              <a:rPr lang="nn-NO" sz="1800" b="1" i="0" u="none" strike="noStrike" baseline="0" dirty="0">
                <a:solidFill>
                  <a:srgbClr val="00009A"/>
                </a:solidFill>
                <a:latin typeface="CourierNewPS-BoldMT"/>
              </a:rPr>
              <a:t> for (i = 0; i &lt; dim; i++)</a:t>
            </a:r>
          </a:p>
          <a:p>
            <a:pPr marL="0" indent="0" algn="l">
              <a:buNone/>
            </a:pPr>
            <a:r>
              <a:rPr lang="it-IT" sz="1800" b="1" i="0" u="none" strike="noStrike" baseline="0" dirty="0">
                <a:solidFill>
                  <a:srgbClr val="00009A"/>
                </a:solidFill>
                <a:latin typeface="CourierNewPS-BoldMT"/>
              </a:rPr>
              <a:t>   </a:t>
            </a:r>
            <a:r>
              <a:rPr lang="it-IT" sz="1800" b="1" i="0" u="none" strike="noStrike" baseline="0" dirty="0" err="1">
                <a:solidFill>
                  <a:srgbClr val="00009A"/>
                </a:solidFill>
                <a:latin typeface="CourierNewPS-BoldMT"/>
              </a:rPr>
              <a:t>scanf</a:t>
            </a:r>
            <a:r>
              <a:rPr lang="it-IT" sz="1800" b="1" i="0" u="none" strike="noStrike" baseline="0" dirty="0">
                <a:solidFill>
                  <a:srgbClr val="00009A"/>
                </a:solidFill>
                <a:latin typeface="CourierNewPS-BoldMT"/>
              </a:rPr>
              <a:t> ("%d", &amp;a[i]);</a:t>
            </a:r>
          </a:p>
          <a:p>
            <a:pPr marL="0" indent="0" algn="l">
              <a:buNone/>
            </a:pPr>
            <a:r>
              <a:rPr lang="it-IT" sz="1800" b="1" i="0" u="none" strike="noStrike" baseline="0" dirty="0">
                <a:solidFill>
                  <a:srgbClr val="00009A"/>
                </a:solidFill>
                <a:latin typeface="CourierNewPS-BoldMT"/>
              </a:rPr>
              <a:t> }</a:t>
            </a:r>
          </a:p>
          <a:p>
            <a:pPr marL="0" indent="0" algn="l">
              <a:buNone/>
            </a:pPr>
            <a:r>
              <a:rPr lang="it-IT" sz="1800" b="1" i="0" u="none" strike="noStrike" baseline="0" dirty="0" err="1">
                <a:solidFill>
                  <a:srgbClr val="00009A"/>
                </a:solidFill>
                <a:latin typeface="CourierNewPS-BoldMT"/>
              </a:rPr>
              <a:t>void</a:t>
            </a:r>
            <a:r>
              <a:rPr lang="it-IT" sz="1800" b="1" i="0" u="none" strike="noStrike" baseline="0" dirty="0">
                <a:solidFill>
                  <a:srgbClr val="00009A"/>
                </a:solidFill>
                <a:latin typeface="CourierNewPS-BoldMT"/>
              </a:rPr>
              <a:t> stampa(</a:t>
            </a:r>
            <a:r>
              <a:rPr lang="it-IT" sz="1800" b="1" i="0" u="none" strike="noStrike" baseline="0" dirty="0" err="1">
                <a:solidFill>
                  <a:srgbClr val="00009A"/>
                </a:solidFill>
                <a:latin typeface="CourierNewPS-BoldMT"/>
              </a:rPr>
              <a:t>int</a:t>
            </a:r>
            <a:r>
              <a:rPr lang="it-IT" sz="1800" b="1" i="0" u="none" strike="noStrike" baseline="0" dirty="0">
                <a:solidFill>
                  <a:srgbClr val="00009A"/>
                </a:solidFill>
                <a:latin typeface="CourierNewPS-BoldMT"/>
              </a:rPr>
              <a:t> a[], </a:t>
            </a:r>
            <a:r>
              <a:rPr lang="it-IT" sz="1800" b="1" i="0" u="none" strike="noStrike" baseline="0" dirty="0" err="1">
                <a:solidFill>
                  <a:srgbClr val="00009A"/>
                </a:solidFill>
                <a:latin typeface="CourierNewPS-BoldMT"/>
              </a:rPr>
              <a:t>int</a:t>
            </a:r>
            <a:r>
              <a:rPr lang="it-IT" sz="1800" b="1" i="0" u="none" strike="noStrike" baseline="0" dirty="0">
                <a:solidFill>
                  <a:srgbClr val="00009A"/>
                </a:solidFill>
                <a:latin typeface="CourierNewPS-BoldMT"/>
              </a:rPr>
              <a:t> </a:t>
            </a:r>
            <a:r>
              <a:rPr lang="it-IT" sz="1800" b="1" i="0" u="none" strike="noStrike" baseline="0" dirty="0" err="1">
                <a:solidFill>
                  <a:srgbClr val="00009A"/>
                </a:solidFill>
                <a:latin typeface="CourierNewPS-BoldMT"/>
              </a:rPr>
              <a:t>dim</a:t>
            </a:r>
            <a:r>
              <a:rPr lang="it-IT" sz="1800" b="1" i="0" u="none" strike="noStrike" baseline="0" dirty="0">
                <a:solidFill>
                  <a:srgbClr val="00009A"/>
                </a:solidFill>
                <a:latin typeface="CourierNewPS-BoldMT"/>
              </a:rPr>
              <a:t>)</a:t>
            </a:r>
          </a:p>
          <a:p>
            <a:pPr marL="0" indent="0" algn="l">
              <a:buNone/>
            </a:pPr>
            <a:r>
              <a:rPr lang="it-IT" sz="1800" b="1" i="0" u="none" strike="noStrike" baseline="0" dirty="0">
                <a:solidFill>
                  <a:srgbClr val="00009A"/>
                </a:solidFill>
                <a:latin typeface="CourierNewPS-BoldMT"/>
              </a:rPr>
              <a:t> {</a:t>
            </a:r>
            <a:r>
              <a:rPr lang="it-IT" sz="1800" b="1" i="0" u="none" strike="noStrike" baseline="0" dirty="0" err="1">
                <a:solidFill>
                  <a:srgbClr val="00009A"/>
                </a:solidFill>
                <a:latin typeface="CourierNewPS-BoldMT"/>
              </a:rPr>
              <a:t>int</a:t>
            </a:r>
            <a:r>
              <a:rPr lang="it-IT" sz="1800" b="1" i="0" u="none" strike="noStrike" baseline="0" dirty="0">
                <a:solidFill>
                  <a:srgbClr val="00009A"/>
                </a:solidFill>
                <a:latin typeface="CourierNewPS-BoldMT"/>
              </a:rPr>
              <a:t> i;</a:t>
            </a:r>
          </a:p>
          <a:p>
            <a:pPr marL="0" indent="0" algn="l">
              <a:buNone/>
            </a:pPr>
            <a:r>
              <a:rPr lang="it-IT" sz="1800" b="1" i="0" u="none" strike="noStrike" baseline="0" dirty="0">
                <a:solidFill>
                  <a:srgbClr val="00009A"/>
                </a:solidFill>
                <a:latin typeface="CourierNewPS-BoldMT"/>
              </a:rPr>
              <a:t>  </a:t>
            </a:r>
            <a:r>
              <a:rPr lang="it-IT" sz="1800" b="1" i="0" u="none" strike="noStrike" baseline="0" dirty="0" err="1">
                <a:solidFill>
                  <a:srgbClr val="00009A"/>
                </a:solidFill>
                <a:latin typeface="CourierNewPS-BoldMT"/>
              </a:rPr>
              <a:t>printf</a:t>
            </a:r>
            <a:r>
              <a:rPr lang="it-IT" sz="1800" b="1" i="0" u="none" strike="noStrike" baseline="0" dirty="0">
                <a:solidFill>
                  <a:srgbClr val="00009A"/>
                </a:solidFill>
                <a:latin typeface="CourierNewPS-BoldMT"/>
              </a:rPr>
              <a:t> ("Vettore:\n");</a:t>
            </a:r>
          </a:p>
          <a:p>
            <a:pPr marL="0" indent="0" algn="l">
              <a:buNone/>
            </a:pPr>
            <a:r>
              <a:rPr lang="nn-NO" sz="1800" b="1" i="0" u="none" strike="noStrike" baseline="0" dirty="0">
                <a:solidFill>
                  <a:srgbClr val="00009A"/>
                </a:solidFill>
                <a:latin typeface="CourierNewPS-BoldMT"/>
              </a:rPr>
              <a:t>  for (i = 0; i &lt; dim; i++)</a:t>
            </a:r>
          </a:p>
          <a:p>
            <a:pPr marL="0" indent="0" algn="l">
              <a:buNone/>
            </a:pPr>
            <a:r>
              <a:rPr lang="it-IT" sz="1800" b="1" i="0" u="none" strike="noStrike" baseline="0" dirty="0">
                <a:solidFill>
                  <a:srgbClr val="00009A"/>
                </a:solidFill>
                <a:latin typeface="CourierNewPS-BoldMT"/>
              </a:rPr>
              <a:t>    </a:t>
            </a:r>
            <a:r>
              <a:rPr lang="it-IT" sz="1800" b="1" i="0" u="none" strike="noStrike" baseline="0" dirty="0" err="1">
                <a:solidFill>
                  <a:srgbClr val="00009A"/>
                </a:solidFill>
                <a:latin typeface="CourierNewPS-BoldMT"/>
              </a:rPr>
              <a:t>printf</a:t>
            </a:r>
            <a:r>
              <a:rPr lang="it-IT" sz="1800" b="1" i="0" u="none" strike="noStrike" baseline="0" dirty="0">
                <a:solidFill>
                  <a:srgbClr val="00009A"/>
                </a:solidFill>
                <a:latin typeface="CourierNewPS-BoldMT"/>
              </a:rPr>
              <a:t> ("%d\t", a[i]);</a:t>
            </a:r>
          </a:p>
          <a:p>
            <a:pPr marL="0" indent="0" algn="l">
              <a:buNone/>
            </a:pPr>
            <a:r>
              <a:rPr lang="it-IT" sz="1800" b="1" i="0" u="none" strike="noStrike" baseline="0" dirty="0">
                <a:solidFill>
                  <a:srgbClr val="00009A"/>
                </a:solidFill>
                <a:latin typeface="CourierNewPS-BoldMT"/>
              </a:rPr>
              <a:t> }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339104274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33CFCA5-8AF5-481B-8BDC-6165DD8209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Dichiarazione di funzione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ABF65EE-6B37-450C-BB6A-4353D67904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dirty="0"/>
              <a:t>Regola generale: Prima di utilizzare una funzione è necessario che sia già stata definita oppure dichiarata</a:t>
            </a:r>
          </a:p>
          <a:p>
            <a:endParaRPr lang="it-IT" dirty="0"/>
          </a:p>
          <a:p>
            <a:r>
              <a:rPr lang="it-IT" dirty="0"/>
              <a:t>Funzioni C: </a:t>
            </a:r>
          </a:p>
          <a:p>
            <a:pPr lvl="1"/>
            <a:r>
              <a:rPr lang="it-IT" dirty="0"/>
              <a:t>Definizione:  descrive le proprietà della funzione (tipo, nome, lista, parametri formali) e la sua realizzazione(lista delle istruzione contenute nel blocco).</a:t>
            </a:r>
          </a:p>
          <a:p>
            <a:pPr lvl="1"/>
            <a:r>
              <a:rPr lang="it-IT" dirty="0"/>
              <a:t>Dichiarazione: (prototipo): descrive le proprietà della funzione senza esplicitarne la realizzazione (blocco)</a:t>
            </a:r>
          </a:p>
          <a:p>
            <a:pPr lvl="2"/>
            <a:r>
              <a:rPr lang="it-IT" dirty="0"/>
              <a:t>Serve per anticipare le caratteristiche di una funzione definita successivamente</a:t>
            </a:r>
          </a:p>
          <a:p>
            <a:r>
              <a:rPr lang="it-IT" dirty="0"/>
              <a:t>Dichiarazione di una funzione:</a:t>
            </a:r>
          </a:p>
          <a:p>
            <a:pPr lvl="1"/>
            <a:r>
              <a:rPr lang="it-IT" dirty="0"/>
              <a:t>La dichiarazione di una funzione si esprime mediante l’intestazione della funzione, seguita dada «;»;</a:t>
            </a:r>
          </a:p>
          <a:p>
            <a:pPr lvl="1"/>
            <a:r>
              <a:rPr lang="it-IT" sz="1800" b="1" i="0" u="none" strike="noStrike" baseline="0" dirty="0">
                <a:solidFill>
                  <a:srgbClr val="00009A"/>
                </a:solidFill>
                <a:latin typeface="CourierNewPS-BoldMT"/>
              </a:rPr>
              <a:t>&lt;tipo-</a:t>
            </a:r>
            <a:r>
              <a:rPr lang="it-IT" sz="1800" b="1" i="0" u="none" strike="noStrike" baseline="0" dirty="0" err="1">
                <a:solidFill>
                  <a:srgbClr val="00009A"/>
                </a:solidFill>
                <a:latin typeface="CourierNewPS-BoldMT"/>
              </a:rPr>
              <a:t>ris</a:t>
            </a:r>
            <a:r>
              <a:rPr lang="it-IT" sz="1800" b="1" i="0" u="none" strike="noStrike" baseline="0" dirty="0">
                <a:solidFill>
                  <a:srgbClr val="00009A"/>
                </a:solidFill>
                <a:latin typeface="CourierNewPS-BoldMT"/>
              </a:rPr>
              <a:t>&gt; &lt;nome&gt; ([&lt;lista-par-formali&gt;]);</a:t>
            </a:r>
          </a:p>
          <a:p>
            <a:pPr lvl="1"/>
            <a:r>
              <a:rPr lang="sv-SE" sz="1800" b="1" i="0" u="none" strike="noStrike" baseline="0" dirty="0">
                <a:solidFill>
                  <a:srgbClr val="00009A"/>
                </a:solidFill>
                <a:latin typeface="CourierNewPS-BoldMT"/>
              </a:rPr>
              <a:t>void ordina(int vet[], int dim);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804116857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AE714BA-719A-44BB-8B92-126927844A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Dichiarazione di funzione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69DF0D3-F3E3-4227-805C-184C345E2C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Una funzione può essere dichiarata più volte (in punti diversi del programma) ma è definita una sola volta</a:t>
            </a:r>
          </a:p>
          <a:p>
            <a:endParaRPr lang="it-IT" dirty="0"/>
          </a:p>
          <a:p>
            <a:r>
              <a:rPr lang="it-IT" dirty="0"/>
              <a:t>E’ possibile inserire i prototipi delle funzioni:</a:t>
            </a:r>
          </a:p>
          <a:p>
            <a:pPr lvl="1"/>
            <a:r>
              <a:rPr lang="it-IT" dirty="0"/>
              <a:t>Nella parte dichiarazioni globali di un programma</a:t>
            </a:r>
          </a:p>
          <a:p>
            <a:pPr lvl="1"/>
            <a:r>
              <a:rPr lang="it-IT" dirty="0"/>
              <a:t>Nella parte dichiarazioni del </a:t>
            </a:r>
            <a:r>
              <a:rPr lang="it-IT" dirty="0" err="1"/>
              <a:t>main</a:t>
            </a:r>
            <a:endParaRPr lang="it-IT" dirty="0"/>
          </a:p>
          <a:p>
            <a:pPr lvl="1"/>
            <a:r>
              <a:rPr lang="it-IT" dirty="0"/>
              <a:t>Nella parte dichiarazioni delle funzioni.</a:t>
            </a:r>
          </a:p>
        </p:txBody>
      </p:sp>
    </p:spTree>
    <p:extLst>
      <p:ext uri="{BB962C8B-B14F-4D97-AF65-F5344CB8AC3E}">
        <p14:creationId xmlns:p14="http://schemas.microsoft.com/office/powerpoint/2010/main" val="1423696367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8C33536-38C7-40EC-AA6F-9AE1E99E38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Dichiarazioni di funzioni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72EDC2B-2AED-4A6F-A112-171BD21973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l">
              <a:buNone/>
            </a:pPr>
            <a:r>
              <a:rPr lang="it-IT" sz="1800" b="1" i="0" u="none" strike="noStrike" baseline="0" dirty="0">
                <a:solidFill>
                  <a:srgbClr val="00009A"/>
                </a:solidFill>
                <a:latin typeface="CourierNewPS-BoldMT"/>
              </a:rPr>
              <a:t>#include &lt;</a:t>
            </a:r>
            <a:r>
              <a:rPr lang="it-IT" sz="1800" b="1" i="0" u="none" strike="noStrike" baseline="0" dirty="0" err="1">
                <a:solidFill>
                  <a:srgbClr val="00009A"/>
                </a:solidFill>
                <a:latin typeface="CourierNewPS-BoldMT"/>
              </a:rPr>
              <a:t>stdio.h</a:t>
            </a:r>
            <a:r>
              <a:rPr lang="it-IT" sz="1800" b="1" i="0" u="none" strike="noStrike" baseline="0" dirty="0">
                <a:solidFill>
                  <a:srgbClr val="00009A"/>
                </a:solidFill>
                <a:latin typeface="CourierNewPS-BoldMT"/>
              </a:rPr>
              <a:t>&gt;</a:t>
            </a:r>
          </a:p>
          <a:p>
            <a:pPr marL="0" indent="0" algn="l">
              <a:buNone/>
            </a:pPr>
            <a:r>
              <a:rPr lang="it-IT" sz="1800" b="1" i="0" u="none" strike="noStrike" baseline="0" dirty="0">
                <a:solidFill>
                  <a:srgbClr val="00009A"/>
                </a:solidFill>
                <a:latin typeface="CourierNewPS-BoldMT"/>
              </a:rPr>
              <a:t>long </a:t>
            </a:r>
            <a:r>
              <a:rPr lang="it-IT" sz="1800" b="1" i="0" u="none" strike="noStrike" baseline="0" dirty="0">
                <a:solidFill>
                  <a:srgbClr val="FF0000"/>
                </a:solidFill>
                <a:latin typeface="CourierNewPS-BoldMT"/>
              </a:rPr>
              <a:t>power </a:t>
            </a:r>
            <a:r>
              <a:rPr lang="it-IT" sz="1800" b="1" i="0" u="none" strike="noStrike" baseline="0" dirty="0">
                <a:solidFill>
                  <a:srgbClr val="00009A"/>
                </a:solidFill>
                <a:latin typeface="CourierNewPS-BoldMT"/>
              </a:rPr>
              <a:t>(</a:t>
            </a:r>
            <a:r>
              <a:rPr lang="it-IT" sz="1800" b="1" i="0" u="none" strike="noStrike" baseline="0" dirty="0" err="1">
                <a:solidFill>
                  <a:srgbClr val="00009A"/>
                </a:solidFill>
                <a:latin typeface="CourierNewPS-BoldMT"/>
              </a:rPr>
              <a:t>int</a:t>
            </a:r>
            <a:r>
              <a:rPr lang="it-IT" sz="1800" b="1" i="0" u="none" strike="noStrike" baseline="0" dirty="0">
                <a:solidFill>
                  <a:srgbClr val="00009A"/>
                </a:solidFill>
                <a:latin typeface="CourierNewPS-BoldMT"/>
              </a:rPr>
              <a:t> base, </a:t>
            </a:r>
            <a:r>
              <a:rPr lang="it-IT" sz="1800" b="1" i="0" u="none" strike="noStrike" baseline="0" dirty="0" err="1">
                <a:solidFill>
                  <a:srgbClr val="00009A"/>
                </a:solidFill>
                <a:latin typeface="CourierNewPS-BoldMT"/>
              </a:rPr>
              <a:t>int</a:t>
            </a:r>
            <a:r>
              <a:rPr lang="it-IT" sz="1800" b="1" i="0" u="none" strike="noStrike" baseline="0" dirty="0">
                <a:solidFill>
                  <a:srgbClr val="00009A"/>
                </a:solidFill>
                <a:latin typeface="CourierNewPS-BoldMT"/>
              </a:rPr>
              <a:t> n); /* dichiarazione */</a:t>
            </a:r>
          </a:p>
          <a:p>
            <a:pPr marL="0" indent="0" algn="l">
              <a:buNone/>
            </a:pPr>
            <a:r>
              <a:rPr lang="it-IT" sz="1800" b="1" i="0" u="none" strike="noStrike" baseline="0" dirty="0" err="1">
                <a:solidFill>
                  <a:srgbClr val="00009A"/>
                </a:solidFill>
                <a:latin typeface="CourierNewPS-BoldMT"/>
              </a:rPr>
              <a:t>main</a:t>
            </a:r>
            <a:r>
              <a:rPr lang="it-IT" sz="1800" b="1" i="0" u="none" strike="noStrike" baseline="0" dirty="0">
                <a:solidFill>
                  <a:srgbClr val="00009A"/>
                </a:solidFill>
                <a:latin typeface="CourierNewPS-BoldMT"/>
              </a:rPr>
              <a:t>()</a:t>
            </a:r>
          </a:p>
          <a:p>
            <a:pPr marL="0" indent="0" algn="l">
              <a:buNone/>
            </a:pPr>
            <a:r>
              <a:rPr lang="it-IT" sz="1800" b="1" i="0" u="none" strike="noStrike" baseline="0" dirty="0">
                <a:solidFill>
                  <a:srgbClr val="00009A"/>
                </a:solidFill>
                <a:latin typeface="CourierNewPS-BoldMT"/>
              </a:rPr>
              <a:t>{ long </a:t>
            </a:r>
            <a:r>
              <a:rPr lang="it-IT" sz="1800" b="1" i="0" u="none" strike="noStrike" baseline="0" dirty="0">
                <a:solidFill>
                  <a:srgbClr val="FF0000"/>
                </a:solidFill>
                <a:latin typeface="CourierNewPS-BoldMT"/>
              </a:rPr>
              <a:t>power </a:t>
            </a:r>
            <a:r>
              <a:rPr lang="it-IT" sz="1800" b="1" i="0" u="none" strike="noStrike" baseline="0" dirty="0">
                <a:solidFill>
                  <a:srgbClr val="00009A"/>
                </a:solidFill>
                <a:latin typeface="CourierNewPS-BoldMT"/>
              </a:rPr>
              <a:t>(</a:t>
            </a:r>
            <a:r>
              <a:rPr lang="it-IT" sz="1800" b="1" i="0" u="none" strike="noStrike" baseline="0" dirty="0" err="1">
                <a:solidFill>
                  <a:srgbClr val="00009A"/>
                </a:solidFill>
                <a:latin typeface="CourierNewPS-BoldMT"/>
              </a:rPr>
              <a:t>int</a:t>
            </a:r>
            <a:r>
              <a:rPr lang="it-IT" sz="1800" b="1" i="0" u="none" strike="noStrike" baseline="0" dirty="0">
                <a:solidFill>
                  <a:srgbClr val="00009A"/>
                </a:solidFill>
                <a:latin typeface="CourierNewPS-BoldMT"/>
              </a:rPr>
              <a:t> base, </a:t>
            </a:r>
            <a:r>
              <a:rPr lang="it-IT" sz="1800" b="1" i="0" u="none" strike="noStrike" baseline="0" dirty="0" err="1">
                <a:solidFill>
                  <a:srgbClr val="00009A"/>
                </a:solidFill>
                <a:latin typeface="CourierNewPS-BoldMT"/>
              </a:rPr>
              <a:t>int</a:t>
            </a:r>
            <a:r>
              <a:rPr lang="it-IT" sz="1800" b="1" i="0" u="none" strike="noStrike" baseline="0" dirty="0">
                <a:solidFill>
                  <a:srgbClr val="00009A"/>
                </a:solidFill>
                <a:latin typeface="CourierNewPS-BoldMT"/>
              </a:rPr>
              <a:t> n); /* dichiarazione */</a:t>
            </a:r>
          </a:p>
          <a:p>
            <a:pPr marL="0" indent="0" algn="l">
              <a:buNone/>
            </a:pPr>
            <a:r>
              <a:rPr lang="it-IT" sz="1800" b="1" i="0" u="none" strike="noStrike" baseline="0" dirty="0">
                <a:solidFill>
                  <a:srgbClr val="00009A"/>
                </a:solidFill>
                <a:latin typeface="CourierNewPS-BoldMT"/>
              </a:rPr>
              <a:t>  </a:t>
            </a:r>
            <a:r>
              <a:rPr lang="it-IT" sz="1800" b="1" i="0" u="none" strike="noStrike" baseline="0" dirty="0" err="1">
                <a:solidFill>
                  <a:srgbClr val="00009A"/>
                </a:solidFill>
                <a:latin typeface="CourierNewPS-BoldMT"/>
              </a:rPr>
              <a:t>int</a:t>
            </a:r>
            <a:r>
              <a:rPr lang="it-IT" sz="1800" b="1" i="0" u="none" strike="noStrike" baseline="0" dirty="0">
                <a:solidFill>
                  <a:srgbClr val="00009A"/>
                </a:solidFill>
                <a:latin typeface="CourierNewPS-BoldMT"/>
              </a:rPr>
              <a:t> X, </a:t>
            </a:r>
            <a:r>
              <a:rPr lang="it-IT" sz="1800" b="1" i="0" u="none" strike="noStrike" baseline="0" dirty="0" err="1">
                <a:solidFill>
                  <a:srgbClr val="00009A"/>
                </a:solidFill>
                <a:latin typeface="CourierNewPS-BoldMT"/>
              </a:rPr>
              <a:t>exp</a:t>
            </a:r>
            <a:r>
              <a:rPr lang="it-IT" sz="1800" b="1" i="0" u="none" strike="noStrike" baseline="0" dirty="0">
                <a:solidFill>
                  <a:srgbClr val="00009A"/>
                </a:solidFill>
                <a:latin typeface="CourierNewPS-BoldMT"/>
              </a:rPr>
              <a:t>;</a:t>
            </a:r>
          </a:p>
          <a:p>
            <a:pPr marL="0" indent="0" algn="l">
              <a:buNone/>
            </a:pPr>
            <a:r>
              <a:rPr lang="it-IT" sz="1800" b="1" i="0" u="none" strike="noStrike" baseline="0" dirty="0">
                <a:solidFill>
                  <a:srgbClr val="00009A"/>
                </a:solidFill>
                <a:latin typeface="CourierNewPS-BoldMT"/>
              </a:rPr>
              <a:t>  </a:t>
            </a:r>
            <a:r>
              <a:rPr lang="it-IT" sz="1800" b="1" i="0" u="none" strike="noStrike" baseline="0" dirty="0" err="1">
                <a:solidFill>
                  <a:srgbClr val="00009A"/>
                </a:solidFill>
                <a:latin typeface="CourierNewPS-BoldMT"/>
              </a:rPr>
              <a:t>scanf</a:t>
            </a:r>
            <a:r>
              <a:rPr lang="it-IT" sz="1800" b="1" i="0" u="none" strike="noStrike" baseline="0" dirty="0">
                <a:solidFill>
                  <a:srgbClr val="00009A"/>
                </a:solidFill>
                <a:latin typeface="CourierNewPS-BoldMT"/>
              </a:rPr>
              <a:t>("%</a:t>
            </a:r>
            <a:r>
              <a:rPr lang="it-IT" sz="1800" b="1" i="0" u="none" strike="noStrike" baseline="0" dirty="0" err="1">
                <a:solidFill>
                  <a:srgbClr val="00009A"/>
                </a:solidFill>
                <a:latin typeface="CourierNewPS-BoldMT"/>
              </a:rPr>
              <a:t>d%d</a:t>
            </a:r>
            <a:r>
              <a:rPr lang="it-IT" sz="1800" b="1" i="0" u="none" strike="noStrike" baseline="0" dirty="0">
                <a:solidFill>
                  <a:srgbClr val="00009A"/>
                </a:solidFill>
                <a:latin typeface="CourierNewPS-BoldMT"/>
              </a:rPr>
              <a:t>", &amp;X, &amp;</a:t>
            </a:r>
            <a:r>
              <a:rPr lang="it-IT" sz="1800" b="1" i="0" u="none" strike="noStrike" baseline="0" dirty="0" err="1">
                <a:solidFill>
                  <a:srgbClr val="00009A"/>
                </a:solidFill>
                <a:latin typeface="CourierNewPS-BoldMT"/>
              </a:rPr>
              <a:t>exp</a:t>
            </a:r>
            <a:r>
              <a:rPr lang="it-IT" sz="1800" b="1" i="0" u="none" strike="noStrike" baseline="0" dirty="0">
                <a:solidFill>
                  <a:srgbClr val="00009A"/>
                </a:solidFill>
                <a:latin typeface="CourierNewPS-BoldMT"/>
              </a:rPr>
              <a:t>);</a:t>
            </a:r>
          </a:p>
          <a:p>
            <a:pPr marL="0" indent="0" algn="l">
              <a:buNone/>
            </a:pPr>
            <a:r>
              <a:rPr lang="en-US" sz="1800" b="1" i="0" u="none" strike="noStrike" baseline="0" dirty="0">
                <a:solidFill>
                  <a:srgbClr val="00009A"/>
                </a:solidFill>
                <a:latin typeface="CourierNewPS-BoldMT"/>
              </a:rPr>
              <a:t>  </a:t>
            </a:r>
            <a:r>
              <a:rPr lang="en-US" sz="1800" b="1" i="0" u="none" strike="noStrike" baseline="0" dirty="0" err="1">
                <a:solidFill>
                  <a:srgbClr val="00009A"/>
                </a:solidFill>
                <a:latin typeface="CourierNewPS-BoldMT"/>
              </a:rPr>
              <a:t>printf</a:t>
            </a:r>
            <a:r>
              <a:rPr lang="en-US" sz="1800" b="1" i="0" u="none" strike="noStrike" baseline="0" dirty="0">
                <a:solidFill>
                  <a:srgbClr val="00009A"/>
                </a:solidFill>
                <a:latin typeface="CourierNewPS-BoldMT"/>
              </a:rPr>
              <a:t>("%</a:t>
            </a:r>
            <a:r>
              <a:rPr lang="en-US" sz="1800" b="1" i="0" u="none" strike="noStrike" baseline="0" dirty="0" err="1">
                <a:solidFill>
                  <a:srgbClr val="00009A"/>
                </a:solidFill>
                <a:latin typeface="CourierNewPS-BoldMT"/>
              </a:rPr>
              <a:t>ld</a:t>
            </a:r>
            <a:r>
              <a:rPr lang="en-US" sz="1800" b="1" i="0" u="none" strike="noStrike" baseline="0" dirty="0">
                <a:solidFill>
                  <a:srgbClr val="00009A"/>
                </a:solidFill>
                <a:latin typeface="CourierNewPS-BoldMT"/>
              </a:rPr>
              <a:t>", power(</a:t>
            </a:r>
            <a:r>
              <a:rPr lang="en-US" sz="1800" b="1" i="0" u="none" strike="noStrike" baseline="0" dirty="0" err="1">
                <a:solidFill>
                  <a:srgbClr val="00009A"/>
                </a:solidFill>
                <a:latin typeface="CourierNewPS-BoldMT"/>
              </a:rPr>
              <a:t>X,exp</a:t>
            </a:r>
            <a:r>
              <a:rPr lang="en-US" sz="1800" b="1" i="0" u="none" strike="noStrike" baseline="0" dirty="0">
                <a:solidFill>
                  <a:srgbClr val="00009A"/>
                </a:solidFill>
                <a:latin typeface="CourierNewPS-BoldMT"/>
              </a:rPr>
              <a:t>));</a:t>
            </a:r>
          </a:p>
          <a:p>
            <a:pPr marL="0" indent="0" algn="l">
              <a:buNone/>
            </a:pPr>
            <a:r>
              <a:rPr lang="it-IT" sz="1800" b="1" i="0" u="none" strike="noStrike" baseline="0" dirty="0">
                <a:solidFill>
                  <a:srgbClr val="00009A"/>
                </a:solidFill>
                <a:latin typeface="CourierNewPS-BoldMT"/>
              </a:rPr>
              <a:t>}</a:t>
            </a:r>
          </a:p>
          <a:p>
            <a:pPr marL="0" indent="0" algn="l">
              <a:buNone/>
            </a:pPr>
            <a:r>
              <a:rPr lang="en-US" sz="1800" b="1" i="0" u="none" strike="noStrike" baseline="0" dirty="0">
                <a:solidFill>
                  <a:srgbClr val="00009A"/>
                </a:solidFill>
                <a:latin typeface="CourierNewPS-BoldMT"/>
              </a:rPr>
              <a:t>long </a:t>
            </a:r>
            <a:r>
              <a:rPr lang="en-US" sz="1800" b="1" i="0" u="none" strike="noStrike" baseline="0" dirty="0">
                <a:solidFill>
                  <a:srgbClr val="FF0000"/>
                </a:solidFill>
                <a:latin typeface="CourierNewPS-BoldMT"/>
              </a:rPr>
              <a:t>power</a:t>
            </a:r>
            <a:r>
              <a:rPr lang="en-US" sz="1800" b="1" i="0" u="none" strike="noStrike" baseline="0" dirty="0">
                <a:solidFill>
                  <a:srgbClr val="000066"/>
                </a:solidFill>
                <a:latin typeface="CourierNewPS-BoldMT"/>
              </a:rPr>
              <a:t>(int </a:t>
            </a:r>
            <a:r>
              <a:rPr lang="en-US" sz="1800" b="1" i="0" u="none" strike="noStrike" baseline="0" dirty="0">
                <a:solidFill>
                  <a:srgbClr val="00009A"/>
                </a:solidFill>
                <a:latin typeface="CourierNewPS-BoldMT"/>
              </a:rPr>
              <a:t>B, int N)</a:t>
            </a:r>
          </a:p>
          <a:p>
            <a:pPr marL="0" indent="0" algn="l">
              <a:buNone/>
            </a:pPr>
            <a:r>
              <a:rPr lang="it-IT" sz="1800" b="1" i="0" u="none" strike="noStrike" baseline="0" dirty="0">
                <a:solidFill>
                  <a:srgbClr val="00009A"/>
                </a:solidFill>
                <a:latin typeface="CourierNewPS-BoldMT"/>
              </a:rPr>
              <a:t>{ </a:t>
            </a:r>
            <a:r>
              <a:rPr lang="it-IT" sz="1800" b="1" i="0" u="none" strike="noStrike" baseline="0" dirty="0" err="1">
                <a:solidFill>
                  <a:srgbClr val="00009A"/>
                </a:solidFill>
                <a:latin typeface="CourierNewPS-BoldMT"/>
              </a:rPr>
              <a:t>int</a:t>
            </a:r>
            <a:r>
              <a:rPr lang="it-IT" sz="1800" b="1" i="0" u="none" strike="noStrike" baseline="0" dirty="0">
                <a:solidFill>
                  <a:srgbClr val="00009A"/>
                </a:solidFill>
                <a:latin typeface="CourierNewPS-BoldMT"/>
              </a:rPr>
              <a:t> i, RIS;</a:t>
            </a:r>
          </a:p>
          <a:p>
            <a:pPr marL="0" indent="0" algn="l">
              <a:buNone/>
            </a:pPr>
            <a:r>
              <a:rPr lang="it-IT" sz="1800" b="1" i="0" u="none" strike="noStrike" baseline="0" dirty="0">
                <a:solidFill>
                  <a:srgbClr val="00009A"/>
                </a:solidFill>
                <a:latin typeface="CourierNewPS-BoldMT"/>
              </a:rPr>
              <a:t>  for (RIS=B, i=1; i&lt;N; i++) RIS*=B;</a:t>
            </a:r>
          </a:p>
          <a:p>
            <a:pPr marL="0" indent="0" algn="l">
              <a:buNone/>
            </a:pPr>
            <a:r>
              <a:rPr lang="it-IT" sz="1800" b="1" i="0" u="none" strike="noStrike" baseline="0" dirty="0">
                <a:solidFill>
                  <a:srgbClr val="00009A"/>
                </a:solidFill>
                <a:latin typeface="CourierNewPS-BoldMT"/>
              </a:rPr>
              <a:t>  </a:t>
            </a:r>
            <a:r>
              <a:rPr lang="it-IT" sz="1800" b="1" i="0" u="none" strike="noStrike" baseline="0" dirty="0" err="1">
                <a:solidFill>
                  <a:srgbClr val="00009A"/>
                </a:solidFill>
                <a:latin typeface="CourierNewPS-BoldMT"/>
              </a:rPr>
              <a:t>return</a:t>
            </a:r>
            <a:r>
              <a:rPr lang="it-IT" sz="1800" b="1" i="0" u="none" strike="noStrike" baseline="0" dirty="0">
                <a:solidFill>
                  <a:srgbClr val="00009A"/>
                </a:solidFill>
                <a:latin typeface="CourierNewPS-BoldMT"/>
              </a:rPr>
              <a:t> RIS;</a:t>
            </a:r>
          </a:p>
          <a:p>
            <a:pPr marL="0" indent="0" algn="l">
              <a:buNone/>
            </a:pPr>
            <a:r>
              <a:rPr lang="it-IT" sz="1800" b="1" i="0" u="none" strike="noStrike" baseline="0" dirty="0">
                <a:solidFill>
                  <a:srgbClr val="00009A"/>
                </a:solidFill>
                <a:latin typeface="CourierNewPS-BoldMT"/>
              </a:rPr>
              <a:t>}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8037021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EF00C7D-2BAD-4CDB-B96A-211390B71F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Funzioni come componenti software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50546FE-5715-4F03-9650-6BA5600E9A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>
                <a:solidFill>
                  <a:schemeClr val="bg1"/>
                </a:solidFill>
              </a:rPr>
              <a:t>Data una funzione </a:t>
            </a:r>
            <a:r>
              <a:rPr lang="it-IT" b="1" dirty="0">
                <a:solidFill>
                  <a:schemeClr val="bg1"/>
                </a:solidFill>
                <a:latin typeface="Harlow Solid Italic" panose="04030604020F02020D02" pitchFamily="82" charset="0"/>
              </a:rPr>
              <a:t>f</a:t>
            </a:r>
            <a:r>
              <a:rPr lang="it-IT" b="1" dirty="0">
                <a:solidFill>
                  <a:schemeClr val="bg1"/>
                </a:solidFill>
              </a:rPr>
              <a:t> : R -&gt; R</a:t>
            </a:r>
          </a:p>
          <a:p>
            <a:endParaRPr lang="it-IT" b="1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it-IT" b="1" dirty="0">
                <a:solidFill>
                  <a:schemeClr val="bg1"/>
                </a:solidFill>
                <a:latin typeface="Harlow Solid Italic" panose="04030604020F02020D02" pitchFamily="82" charset="0"/>
              </a:rPr>
              <a:t>f</a:t>
            </a:r>
            <a:r>
              <a:rPr lang="it-IT" b="1" dirty="0">
                <a:solidFill>
                  <a:schemeClr val="bg1"/>
                </a:solidFill>
              </a:rPr>
              <a:t>(x)=3*x</a:t>
            </a:r>
            <a:r>
              <a:rPr lang="it-IT" b="1" baseline="30000" dirty="0">
                <a:solidFill>
                  <a:schemeClr val="bg1"/>
                </a:solidFill>
              </a:rPr>
              <a:t>2</a:t>
            </a:r>
            <a:r>
              <a:rPr lang="it-IT" b="1" dirty="0">
                <a:solidFill>
                  <a:schemeClr val="bg1"/>
                </a:solidFill>
              </a:rPr>
              <a:t>+x-3</a:t>
            </a:r>
          </a:p>
          <a:p>
            <a:pPr marL="0" indent="0" algn="ctr">
              <a:buNone/>
            </a:pPr>
            <a:endParaRPr lang="it-IT" b="1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endParaRPr lang="it-IT" b="1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it-IT" b="1" dirty="0">
                <a:solidFill>
                  <a:schemeClr val="bg1"/>
                </a:solidFill>
              </a:rPr>
              <a:t>Se x=1 allora </a:t>
            </a:r>
            <a:r>
              <a:rPr lang="it-IT" b="1" dirty="0">
                <a:solidFill>
                  <a:schemeClr val="bg1"/>
                </a:solidFill>
                <a:latin typeface="Harlow Solid Italic" panose="04030604020F02020D02" pitchFamily="82" charset="0"/>
              </a:rPr>
              <a:t>f</a:t>
            </a:r>
            <a:r>
              <a:rPr lang="it-IT" b="1" dirty="0">
                <a:solidFill>
                  <a:schemeClr val="bg1"/>
                </a:solidFill>
              </a:rPr>
              <a:t>(x) </a:t>
            </a:r>
            <a:r>
              <a:rPr lang="it-IT" b="1" u="sng" dirty="0">
                <a:solidFill>
                  <a:schemeClr val="bg1"/>
                </a:solidFill>
              </a:rPr>
              <a:t>denota</a:t>
            </a:r>
            <a:r>
              <a:rPr lang="it-IT" b="1" dirty="0">
                <a:solidFill>
                  <a:schemeClr val="bg1"/>
                </a:solidFill>
              </a:rPr>
              <a:t> il valore 1.</a:t>
            </a:r>
          </a:p>
        </p:txBody>
      </p:sp>
    </p:spTree>
    <p:extLst>
      <p:ext uri="{BB962C8B-B14F-4D97-AF65-F5344CB8AC3E}">
        <p14:creationId xmlns:p14="http://schemas.microsoft.com/office/powerpoint/2010/main" val="3496004251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07A7912-9887-4C69-A146-8E3892BA86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22E87BB-BEC5-41CF-B56A-C32524C0E7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/>
              <a:t>E le dichiarazioni di </a:t>
            </a:r>
            <a:r>
              <a:rPr lang="it-IT" dirty="0" err="1"/>
              <a:t>printf</a:t>
            </a:r>
            <a:r>
              <a:rPr lang="it-IT" dirty="0"/>
              <a:t>, </a:t>
            </a:r>
            <a:r>
              <a:rPr lang="it-IT" dirty="0" err="1"/>
              <a:t>scanf</a:t>
            </a:r>
            <a:r>
              <a:rPr lang="it-IT" dirty="0"/>
              <a:t>, ecc.?</a:t>
            </a:r>
          </a:p>
          <a:p>
            <a:r>
              <a:rPr lang="it-IT" dirty="0"/>
              <a:t>Sono contenute nel file </a:t>
            </a:r>
            <a:r>
              <a:rPr lang="it-IT" dirty="0" err="1"/>
              <a:t>stdio.h</a:t>
            </a:r>
            <a:endParaRPr lang="it-IT" dirty="0"/>
          </a:p>
          <a:p>
            <a:r>
              <a:rPr lang="it-IT" dirty="0"/>
              <a:t>Ad esempio, la direttiva </a:t>
            </a:r>
            <a:r>
              <a:rPr lang="it-IT" sz="1800" b="1" i="0" u="none" strike="noStrike" baseline="0" dirty="0">
                <a:solidFill>
                  <a:srgbClr val="00009A"/>
                </a:solidFill>
                <a:latin typeface="CourierNewPS-BoldMT"/>
              </a:rPr>
              <a:t>#include &lt;</a:t>
            </a:r>
            <a:r>
              <a:rPr lang="it-IT" sz="1800" b="1" i="0" u="none" strike="noStrike" baseline="0" dirty="0" err="1">
                <a:solidFill>
                  <a:srgbClr val="00009A"/>
                </a:solidFill>
                <a:latin typeface="CourierNewPS-BoldMT"/>
              </a:rPr>
              <a:t>stdio.h</a:t>
            </a:r>
            <a:r>
              <a:rPr lang="it-IT" sz="1800" b="1" i="0" u="none" strike="noStrike" baseline="0" dirty="0">
                <a:solidFill>
                  <a:srgbClr val="00009A"/>
                </a:solidFill>
                <a:latin typeface="CourierNewPS-BoldMT"/>
              </a:rPr>
              <a:t>&gt;</a:t>
            </a:r>
          </a:p>
          <a:p>
            <a:r>
              <a:rPr lang="it-IT" dirty="0"/>
              <a:t>Provoca l’aggiunta nel file sorgente del contenuto del file specificato, ovvero delle dichiarazioni delle funzioni della libreria di I/O</a:t>
            </a:r>
          </a:p>
          <a:p>
            <a:endParaRPr lang="it-IT" dirty="0"/>
          </a:p>
          <a:p>
            <a:r>
              <a:rPr lang="it-IT" dirty="0"/>
              <a:t>Analogamente per le altre funzioni della libreria:</a:t>
            </a:r>
          </a:p>
          <a:p>
            <a:r>
              <a:rPr lang="it-IT" dirty="0"/>
              <a:t>Le dichiarazioni di</a:t>
            </a:r>
            <a:r>
              <a:rPr lang="it-IT" b="1" dirty="0">
                <a:solidFill>
                  <a:srgbClr val="00009A"/>
                </a:solidFill>
                <a:latin typeface="CourierNewPS-BoldMT"/>
              </a:rPr>
              <a:t> </a:t>
            </a:r>
            <a:r>
              <a:rPr lang="it-IT" b="1" dirty="0" err="1">
                <a:solidFill>
                  <a:srgbClr val="00009A"/>
                </a:solidFill>
                <a:latin typeface="CourierNewPS-BoldMT"/>
              </a:rPr>
              <a:t>malloc</a:t>
            </a:r>
            <a:r>
              <a:rPr lang="it-IT" b="1" dirty="0">
                <a:solidFill>
                  <a:srgbClr val="00009A"/>
                </a:solidFill>
                <a:latin typeface="CourierNewPS-BoldMT"/>
              </a:rPr>
              <a:t> </a:t>
            </a:r>
            <a:r>
              <a:rPr lang="it-IT" dirty="0"/>
              <a:t>e</a:t>
            </a:r>
            <a:r>
              <a:rPr lang="it-IT" b="1" dirty="0">
                <a:solidFill>
                  <a:srgbClr val="00009A"/>
                </a:solidFill>
                <a:latin typeface="CourierNewPS-BoldMT"/>
              </a:rPr>
              <a:t> free </a:t>
            </a:r>
            <a:r>
              <a:rPr lang="it-IT" dirty="0"/>
              <a:t>sono contenute nel file </a:t>
            </a:r>
            <a:r>
              <a:rPr lang="it-IT" b="1" dirty="0" err="1">
                <a:solidFill>
                  <a:srgbClr val="00009A"/>
                </a:solidFill>
                <a:latin typeface="CourierNewPS-BoldMT"/>
              </a:rPr>
              <a:t>stlib.h</a:t>
            </a:r>
            <a:endParaRPr lang="it-IT" b="1" dirty="0">
              <a:solidFill>
                <a:srgbClr val="00009A"/>
              </a:solidFill>
              <a:latin typeface="CourierNewPS-BoldMT"/>
            </a:endParaRPr>
          </a:p>
          <a:p>
            <a:r>
              <a:rPr lang="it-IT" dirty="0"/>
              <a:t>Le dichiarazioni di </a:t>
            </a:r>
            <a:r>
              <a:rPr lang="it-IT" b="1" dirty="0" err="1">
                <a:solidFill>
                  <a:srgbClr val="00009A"/>
                </a:solidFill>
                <a:latin typeface="CourierNewPS-BoldMT"/>
              </a:rPr>
              <a:t>strlen</a:t>
            </a:r>
            <a:r>
              <a:rPr lang="it-IT" b="1" dirty="0">
                <a:solidFill>
                  <a:srgbClr val="00009A"/>
                </a:solidFill>
                <a:latin typeface="CourierNewPS-BoldMT"/>
              </a:rPr>
              <a:t>, </a:t>
            </a:r>
            <a:r>
              <a:rPr lang="it-IT" b="1" dirty="0" err="1">
                <a:solidFill>
                  <a:srgbClr val="00009A"/>
                </a:solidFill>
                <a:latin typeface="CourierNewPS-BoldMT"/>
              </a:rPr>
              <a:t>strcmp</a:t>
            </a:r>
            <a:r>
              <a:rPr lang="it-IT" b="1" dirty="0">
                <a:solidFill>
                  <a:srgbClr val="00009A"/>
                </a:solidFill>
                <a:latin typeface="CourierNewPS-BoldMT"/>
              </a:rPr>
              <a:t>, </a:t>
            </a:r>
            <a:r>
              <a:rPr lang="it-IT" dirty="0"/>
              <a:t>etc. sono contenute nel file </a:t>
            </a:r>
            <a:r>
              <a:rPr lang="it-IT" b="1" dirty="0" err="1">
                <a:solidFill>
                  <a:srgbClr val="00009A"/>
                </a:solidFill>
                <a:latin typeface="CourierNewPS-BoldMT"/>
              </a:rPr>
              <a:t>string.h</a:t>
            </a:r>
            <a:endParaRPr lang="it-IT" b="1" dirty="0">
              <a:solidFill>
                <a:srgbClr val="00009A"/>
              </a:solidFill>
              <a:latin typeface="CourierNewPS-BoldMT"/>
            </a:endParaRPr>
          </a:p>
          <a:p>
            <a:r>
              <a:rPr lang="it-IT" dirty="0"/>
              <a:t>Ecc.</a:t>
            </a:r>
          </a:p>
        </p:txBody>
      </p:sp>
    </p:spTree>
    <p:extLst>
      <p:ext uri="{BB962C8B-B14F-4D97-AF65-F5344CB8AC3E}">
        <p14:creationId xmlns:p14="http://schemas.microsoft.com/office/powerpoint/2010/main" val="434453121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79DF3B4-9175-4866-B5D2-800A4DCE19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Struttura dei programmi in C	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19FD08F-89C9-4FB0-9247-2941EA7BF3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Per migliorare la leggibilità, spesso si strutturano i programmi in modo tale che la definizione del </a:t>
            </a:r>
            <a:r>
              <a:rPr lang="it-IT" dirty="0" err="1"/>
              <a:t>main</a:t>
            </a:r>
            <a:r>
              <a:rPr lang="it-IT" dirty="0"/>
              <a:t> compaia prima delle </a:t>
            </a:r>
            <a:r>
              <a:rPr lang="it-IT" dirty="0" err="1"/>
              <a:t>delle</a:t>
            </a:r>
            <a:r>
              <a:rPr lang="it-IT" dirty="0"/>
              <a:t> altre funzioni</a:t>
            </a:r>
          </a:p>
          <a:p>
            <a:endParaRPr lang="it-IT" dirty="0"/>
          </a:p>
          <a:p>
            <a:pPr marL="0" indent="0" algn="l">
              <a:buNone/>
            </a:pPr>
            <a:r>
              <a:rPr lang="it-IT" sz="1800" b="1" i="0" u="none" strike="noStrike" baseline="0" dirty="0">
                <a:solidFill>
                  <a:srgbClr val="00009A"/>
                </a:solidFill>
                <a:latin typeface="CourierNewPS-BoldMT"/>
              </a:rPr>
              <a:t>&lt;lista dichiarazioni di funzioni&gt;</a:t>
            </a:r>
          </a:p>
          <a:p>
            <a:pPr marL="0" indent="0" algn="l">
              <a:buNone/>
            </a:pPr>
            <a:r>
              <a:rPr lang="it-IT" sz="1800" b="1" i="0" u="none" strike="noStrike" baseline="0" dirty="0">
                <a:solidFill>
                  <a:srgbClr val="00009A"/>
                </a:solidFill>
                <a:latin typeface="CourierNewPS-BoldMT"/>
              </a:rPr>
              <a:t>&lt;</a:t>
            </a:r>
            <a:r>
              <a:rPr lang="it-IT" sz="1800" b="1" i="0" u="none" strike="noStrike" baseline="0" dirty="0" err="1">
                <a:solidFill>
                  <a:srgbClr val="00009A"/>
                </a:solidFill>
                <a:latin typeface="CourierNewPS-BoldMT"/>
              </a:rPr>
              <a:t>main</a:t>
            </a:r>
            <a:r>
              <a:rPr lang="it-IT" sz="1800" b="1" i="0" u="none" strike="noStrike" baseline="0" dirty="0">
                <a:solidFill>
                  <a:srgbClr val="00009A"/>
                </a:solidFill>
                <a:latin typeface="CourierNewPS-BoldMT"/>
              </a:rPr>
              <a:t>&gt;</a:t>
            </a:r>
          </a:p>
          <a:p>
            <a:pPr marL="0" indent="0" algn="l">
              <a:buNone/>
            </a:pPr>
            <a:r>
              <a:rPr lang="it-IT" sz="1800" b="1" i="0" u="none" strike="noStrike" baseline="0" dirty="0">
                <a:solidFill>
                  <a:srgbClr val="00009A"/>
                </a:solidFill>
                <a:latin typeface="CourierNewPS-BoldMT"/>
              </a:rPr>
              <a:t>&lt;definizioni delle funzioni dichiarate&gt;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521993195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B8D2FDE-A360-41BA-954C-45C2318C1C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Esempio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FCC61F8-A79F-4AD0-927D-15D3A427DB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l">
              <a:buNone/>
            </a:pPr>
            <a:r>
              <a:rPr lang="it-IT" sz="1800" b="1" i="0" u="none" strike="noStrike" baseline="0" dirty="0">
                <a:solidFill>
                  <a:srgbClr val="00009A"/>
                </a:solidFill>
                <a:latin typeface="CourierNewPS-BoldMT"/>
              </a:rPr>
              <a:t>#include &lt;</a:t>
            </a:r>
            <a:r>
              <a:rPr lang="it-IT" sz="1800" b="1" i="0" u="none" strike="noStrike" baseline="0" dirty="0" err="1">
                <a:solidFill>
                  <a:srgbClr val="00009A"/>
                </a:solidFill>
                <a:latin typeface="CourierNewPS-BoldMT"/>
              </a:rPr>
              <a:t>stdio.h</a:t>
            </a:r>
            <a:r>
              <a:rPr lang="it-IT" sz="1800" b="1" i="0" u="none" strike="noStrike" baseline="0" dirty="0">
                <a:solidFill>
                  <a:srgbClr val="00009A"/>
                </a:solidFill>
                <a:latin typeface="CourierNewPS-BoldMT"/>
              </a:rPr>
              <a:t>&gt;</a:t>
            </a:r>
          </a:p>
          <a:p>
            <a:pPr marL="0" indent="0" algn="l">
              <a:buNone/>
            </a:pPr>
            <a:r>
              <a:rPr lang="it-IT" sz="1800" b="1" i="0" u="none" strike="noStrike" baseline="0" dirty="0">
                <a:solidFill>
                  <a:srgbClr val="00009A"/>
                </a:solidFill>
                <a:latin typeface="CourierNewPS-BoldMT"/>
              </a:rPr>
              <a:t>#define N 5</a:t>
            </a:r>
          </a:p>
          <a:p>
            <a:pPr marL="0" indent="0" algn="l">
              <a:buNone/>
            </a:pPr>
            <a:r>
              <a:rPr lang="it-IT" sz="1800" b="1" i="0" u="none" strike="noStrike" baseline="0" dirty="0">
                <a:solidFill>
                  <a:srgbClr val="00009A"/>
                </a:solidFill>
                <a:latin typeface="CourierNewPS-BoldMT"/>
              </a:rPr>
              <a:t>/* dichiarazioni delle funzioni: */</a:t>
            </a:r>
          </a:p>
          <a:p>
            <a:pPr marL="0" indent="0" algn="l">
              <a:buNone/>
            </a:pPr>
            <a:r>
              <a:rPr lang="it-IT" sz="1800" b="1" i="0" u="none" strike="noStrike" baseline="0" dirty="0" err="1">
                <a:solidFill>
                  <a:srgbClr val="00009A"/>
                </a:solidFill>
                <a:latin typeface="CourierNewPS-BoldMT"/>
              </a:rPr>
              <a:t>void</a:t>
            </a:r>
            <a:r>
              <a:rPr lang="it-IT" sz="1800" b="1" i="0" u="none" strike="noStrike" baseline="0" dirty="0">
                <a:solidFill>
                  <a:srgbClr val="00009A"/>
                </a:solidFill>
                <a:latin typeface="CourierNewPS-BoldMT"/>
              </a:rPr>
              <a:t> </a:t>
            </a:r>
            <a:r>
              <a:rPr lang="it-IT" sz="1800" b="1" i="0" u="none" strike="noStrike" baseline="0" dirty="0">
                <a:solidFill>
                  <a:srgbClr val="FF0000"/>
                </a:solidFill>
                <a:latin typeface="CourierNewPS-BoldMT"/>
              </a:rPr>
              <a:t>leggi</a:t>
            </a:r>
            <a:r>
              <a:rPr lang="it-IT" sz="1800" b="1" i="0" u="none" strike="noStrike" baseline="0" dirty="0">
                <a:solidFill>
                  <a:srgbClr val="00009A"/>
                </a:solidFill>
                <a:latin typeface="CourierNewPS-BoldMT"/>
              </a:rPr>
              <a:t>(</a:t>
            </a:r>
            <a:r>
              <a:rPr lang="it-IT" sz="1800" b="1" i="0" u="none" strike="noStrike" baseline="0" dirty="0" err="1">
                <a:solidFill>
                  <a:srgbClr val="00009A"/>
                </a:solidFill>
                <a:latin typeface="CourierNewPS-BoldMT"/>
              </a:rPr>
              <a:t>int</a:t>
            </a:r>
            <a:r>
              <a:rPr lang="it-IT" sz="1800" b="1" i="0" u="none" strike="noStrike" baseline="0" dirty="0">
                <a:solidFill>
                  <a:srgbClr val="00009A"/>
                </a:solidFill>
                <a:latin typeface="CourierNewPS-BoldMT"/>
              </a:rPr>
              <a:t> a[], </a:t>
            </a:r>
            <a:r>
              <a:rPr lang="it-IT" sz="1800" b="1" i="0" u="none" strike="noStrike" baseline="0" dirty="0" err="1">
                <a:solidFill>
                  <a:srgbClr val="00009A"/>
                </a:solidFill>
                <a:latin typeface="CourierNewPS-BoldMT"/>
              </a:rPr>
              <a:t>int</a:t>
            </a:r>
            <a:r>
              <a:rPr lang="it-IT" sz="1800" b="1" i="0" u="none" strike="noStrike" baseline="0" dirty="0">
                <a:solidFill>
                  <a:srgbClr val="00009A"/>
                </a:solidFill>
                <a:latin typeface="CourierNewPS-BoldMT"/>
              </a:rPr>
              <a:t> </a:t>
            </a:r>
            <a:r>
              <a:rPr lang="it-IT" sz="1800" b="1" i="0" u="none" strike="noStrike" baseline="0" dirty="0" err="1">
                <a:solidFill>
                  <a:srgbClr val="00009A"/>
                </a:solidFill>
                <a:latin typeface="CourierNewPS-BoldMT"/>
              </a:rPr>
              <a:t>dim</a:t>
            </a:r>
            <a:r>
              <a:rPr lang="it-IT" sz="1800" b="1" i="0" u="none" strike="noStrike" baseline="0" dirty="0">
                <a:solidFill>
                  <a:srgbClr val="00009A"/>
                </a:solidFill>
                <a:latin typeface="CourierNewPS-BoldMT"/>
              </a:rPr>
              <a:t>);</a:t>
            </a:r>
          </a:p>
          <a:p>
            <a:pPr marL="0" indent="0" algn="l">
              <a:buNone/>
            </a:pPr>
            <a:r>
              <a:rPr lang="it-IT" sz="1800" b="1" i="0" u="none" strike="noStrike" baseline="0" dirty="0" err="1">
                <a:solidFill>
                  <a:srgbClr val="00009A"/>
                </a:solidFill>
                <a:latin typeface="CourierNewPS-BoldMT"/>
              </a:rPr>
              <a:t>void</a:t>
            </a:r>
            <a:r>
              <a:rPr lang="it-IT" sz="1800" b="1" i="0" u="none" strike="noStrike" baseline="0" dirty="0">
                <a:solidFill>
                  <a:srgbClr val="00009A"/>
                </a:solidFill>
                <a:latin typeface="CourierNewPS-BoldMT"/>
              </a:rPr>
              <a:t> </a:t>
            </a:r>
            <a:r>
              <a:rPr lang="it-IT" sz="1800" b="1" i="0" u="none" strike="noStrike" baseline="0" dirty="0">
                <a:solidFill>
                  <a:srgbClr val="FF0000"/>
                </a:solidFill>
                <a:latin typeface="CourierNewPS-BoldMT"/>
              </a:rPr>
              <a:t>stampa</a:t>
            </a:r>
            <a:r>
              <a:rPr lang="it-IT" sz="1800" b="1" i="0" u="none" strike="noStrike" baseline="0" dirty="0">
                <a:solidFill>
                  <a:srgbClr val="00009A"/>
                </a:solidFill>
                <a:latin typeface="CourierNewPS-BoldMT"/>
              </a:rPr>
              <a:t>(</a:t>
            </a:r>
            <a:r>
              <a:rPr lang="it-IT" sz="1800" b="1" i="0" u="none" strike="noStrike" baseline="0" dirty="0" err="1">
                <a:solidFill>
                  <a:srgbClr val="00009A"/>
                </a:solidFill>
                <a:latin typeface="CourierNewPS-BoldMT"/>
              </a:rPr>
              <a:t>int</a:t>
            </a:r>
            <a:r>
              <a:rPr lang="it-IT" sz="1800" b="1" i="0" u="none" strike="noStrike" baseline="0" dirty="0">
                <a:solidFill>
                  <a:srgbClr val="00009A"/>
                </a:solidFill>
                <a:latin typeface="CourierNewPS-BoldMT"/>
              </a:rPr>
              <a:t> a[] , </a:t>
            </a:r>
            <a:r>
              <a:rPr lang="it-IT" sz="1800" b="1" i="0" u="none" strike="noStrike" baseline="0" dirty="0" err="1">
                <a:solidFill>
                  <a:srgbClr val="00009A"/>
                </a:solidFill>
                <a:latin typeface="CourierNewPS-BoldMT"/>
              </a:rPr>
              <a:t>int</a:t>
            </a:r>
            <a:r>
              <a:rPr lang="it-IT" sz="1800" b="1" i="0" u="none" strike="noStrike" baseline="0" dirty="0">
                <a:solidFill>
                  <a:srgbClr val="00009A"/>
                </a:solidFill>
                <a:latin typeface="CourierNewPS-BoldMT"/>
              </a:rPr>
              <a:t> </a:t>
            </a:r>
            <a:r>
              <a:rPr lang="it-IT" sz="1800" b="1" i="0" u="none" strike="noStrike" baseline="0" dirty="0" err="1">
                <a:solidFill>
                  <a:srgbClr val="00009A"/>
                </a:solidFill>
                <a:latin typeface="CourierNewPS-BoldMT"/>
              </a:rPr>
              <a:t>dim</a:t>
            </a:r>
            <a:r>
              <a:rPr lang="it-IT" sz="1800" b="1" i="0" u="none" strike="noStrike" baseline="0" dirty="0">
                <a:solidFill>
                  <a:srgbClr val="00009A"/>
                </a:solidFill>
                <a:latin typeface="CourierNewPS-BoldMT"/>
              </a:rPr>
              <a:t>);</a:t>
            </a:r>
          </a:p>
          <a:p>
            <a:pPr marL="0" indent="0" algn="l">
              <a:buNone/>
            </a:pPr>
            <a:r>
              <a:rPr lang="sv-SE" sz="1800" b="1" i="0" u="none" strike="noStrike" baseline="0" dirty="0">
                <a:solidFill>
                  <a:srgbClr val="00009A"/>
                </a:solidFill>
                <a:latin typeface="CourierNewPS-BoldMT"/>
              </a:rPr>
              <a:t>void </a:t>
            </a:r>
            <a:r>
              <a:rPr lang="sv-SE" sz="1800" b="1" i="0" u="none" strike="noStrike" baseline="0" dirty="0">
                <a:solidFill>
                  <a:srgbClr val="FF0000"/>
                </a:solidFill>
                <a:latin typeface="CourierNewPS-BoldMT"/>
              </a:rPr>
              <a:t>ordina </a:t>
            </a:r>
            <a:r>
              <a:rPr lang="sv-SE" sz="1800" b="1" i="0" u="none" strike="noStrike" baseline="0" dirty="0">
                <a:solidFill>
                  <a:srgbClr val="00009A"/>
                </a:solidFill>
                <a:latin typeface="CourierNewPS-BoldMT"/>
              </a:rPr>
              <a:t>(int vet[] , int dim);</a:t>
            </a:r>
          </a:p>
          <a:p>
            <a:pPr marL="0" indent="0" algn="l">
              <a:buNone/>
            </a:pPr>
            <a:r>
              <a:rPr lang="it-IT" sz="1800" b="1" i="0" u="none" strike="noStrike" baseline="0" dirty="0" err="1">
                <a:solidFill>
                  <a:srgbClr val="00009A"/>
                </a:solidFill>
                <a:latin typeface="CourierNewPS-BoldMT"/>
              </a:rPr>
              <a:t>main</a:t>
            </a:r>
            <a:r>
              <a:rPr lang="it-IT" sz="1800" b="1" i="0" u="none" strike="noStrike" baseline="0" dirty="0">
                <a:solidFill>
                  <a:srgbClr val="00009A"/>
                </a:solidFill>
                <a:latin typeface="CourierNewPS-BoldMT"/>
              </a:rPr>
              <a:t> ()</a:t>
            </a:r>
          </a:p>
          <a:p>
            <a:pPr marL="0" indent="0" algn="l">
              <a:buNone/>
            </a:pPr>
            <a:r>
              <a:rPr lang="it-IT" sz="1800" b="1" i="0" u="none" strike="noStrike" baseline="0" dirty="0">
                <a:solidFill>
                  <a:srgbClr val="00009A"/>
                </a:solidFill>
                <a:latin typeface="CourierNewPS-BoldMT"/>
              </a:rPr>
              <a:t>{</a:t>
            </a:r>
            <a:r>
              <a:rPr lang="it-IT" sz="1800" b="1" i="0" u="none" strike="noStrike" baseline="0" dirty="0" err="1">
                <a:solidFill>
                  <a:srgbClr val="00009A"/>
                </a:solidFill>
                <a:latin typeface="CourierNewPS-BoldMT"/>
              </a:rPr>
              <a:t>int</a:t>
            </a:r>
            <a:r>
              <a:rPr lang="it-IT" sz="1800" b="1" i="0" u="none" strike="noStrike" baseline="0" dirty="0">
                <a:solidFill>
                  <a:srgbClr val="00009A"/>
                </a:solidFill>
                <a:latin typeface="CourierNewPS-BoldMT"/>
              </a:rPr>
              <a:t> i, a[N];</a:t>
            </a:r>
          </a:p>
          <a:p>
            <a:pPr marL="0" indent="0" algn="l">
              <a:buNone/>
            </a:pPr>
            <a:r>
              <a:rPr lang="it-IT" sz="1800" b="1" i="0" u="none" strike="noStrike" baseline="0" dirty="0">
                <a:solidFill>
                  <a:srgbClr val="00009A"/>
                </a:solidFill>
                <a:latin typeface="CourierNewPS-BoldMT"/>
              </a:rPr>
              <a:t> leggi(a, N);</a:t>
            </a:r>
          </a:p>
          <a:p>
            <a:pPr marL="0" indent="0" algn="l">
              <a:buNone/>
            </a:pPr>
            <a:r>
              <a:rPr lang="it-IT" sz="1800" b="1" i="0" u="none" strike="noStrike" baseline="0" dirty="0">
                <a:solidFill>
                  <a:srgbClr val="00009A"/>
                </a:solidFill>
                <a:latin typeface="CourierNewPS-BoldMT"/>
              </a:rPr>
              <a:t> ordina(a, N);</a:t>
            </a:r>
          </a:p>
          <a:p>
            <a:pPr marL="0" indent="0" algn="l">
              <a:buNone/>
            </a:pPr>
            <a:r>
              <a:rPr lang="it-IT" sz="1800" b="1" i="0" u="none" strike="noStrike" baseline="0" dirty="0">
                <a:solidFill>
                  <a:srgbClr val="00009A"/>
                </a:solidFill>
                <a:latin typeface="CourierNewPS-BoldMT"/>
              </a:rPr>
              <a:t> stampa(a, N);</a:t>
            </a:r>
          </a:p>
          <a:p>
            <a:pPr marL="0" indent="0" algn="l">
              <a:buNone/>
            </a:pPr>
            <a:r>
              <a:rPr lang="it-IT" sz="1800" b="1" i="0" u="none" strike="noStrike" baseline="0" dirty="0">
                <a:solidFill>
                  <a:srgbClr val="00009A"/>
                </a:solidFill>
                <a:latin typeface="CourierNewPS-BoldMT"/>
              </a:rPr>
              <a:t>}</a:t>
            </a:r>
          </a:p>
          <a:p>
            <a:pPr marL="0" indent="0" algn="l">
              <a:buNone/>
            </a:pPr>
            <a:r>
              <a:rPr lang="it-IT" sz="1800" b="1" i="0" u="none" strike="noStrike" baseline="0" dirty="0">
                <a:solidFill>
                  <a:srgbClr val="00009A"/>
                </a:solidFill>
                <a:latin typeface="CourierNewPS-BoldMT"/>
              </a:rPr>
              <a:t>/* continua...*/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952508364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AD3D5F8-F288-4FBA-A55A-95ABE3241A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Esempio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B1ACA61-D0E6-4DEB-B87A-21494795E1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l"/>
            <a:r>
              <a:rPr lang="it-IT" sz="1800" b="1" i="0" u="none" strike="noStrike" baseline="0" dirty="0">
                <a:solidFill>
                  <a:srgbClr val="00009A"/>
                </a:solidFill>
                <a:latin typeface="CourierNewPS-BoldMT"/>
              </a:rPr>
              <a:t>/*... continua: DEFINIZIONI DELLE FUNZIONI */</a:t>
            </a:r>
          </a:p>
          <a:p>
            <a:pPr algn="l"/>
            <a:r>
              <a:rPr lang="sv-SE" sz="1800" b="1" i="0" u="none" strike="noStrike" baseline="0" dirty="0">
                <a:solidFill>
                  <a:srgbClr val="00009A"/>
                </a:solidFill>
                <a:latin typeface="CourierNewPS-BoldMT"/>
              </a:rPr>
              <a:t>void </a:t>
            </a:r>
            <a:r>
              <a:rPr lang="sv-SE" sz="1800" b="1" i="0" u="none" strike="noStrike" baseline="0" dirty="0">
                <a:solidFill>
                  <a:srgbClr val="FF0000"/>
                </a:solidFill>
                <a:latin typeface="CourierNewPS-BoldMT"/>
              </a:rPr>
              <a:t>ordina </a:t>
            </a:r>
            <a:r>
              <a:rPr lang="sv-SE" sz="1800" b="1" i="0" u="none" strike="noStrike" baseline="0" dirty="0">
                <a:solidFill>
                  <a:srgbClr val="00009A"/>
                </a:solidFill>
                <a:latin typeface="CourierNewPS-BoldMT"/>
              </a:rPr>
              <a:t>(int vet[], int dim)</a:t>
            </a:r>
          </a:p>
          <a:p>
            <a:pPr algn="l"/>
            <a:r>
              <a:rPr lang="it-IT" sz="1800" b="1" i="0" u="none" strike="noStrike" baseline="0" dirty="0">
                <a:solidFill>
                  <a:srgbClr val="00009A"/>
                </a:solidFill>
                <a:latin typeface="CourierNewPS-BoldMT"/>
              </a:rPr>
              <a:t>{</a:t>
            </a:r>
            <a:r>
              <a:rPr lang="it-IT" sz="1800" b="1" i="0" u="none" strike="noStrike" baseline="0" dirty="0" err="1">
                <a:solidFill>
                  <a:srgbClr val="00009A"/>
                </a:solidFill>
                <a:latin typeface="CourierNewPS-BoldMT"/>
              </a:rPr>
              <a:t>int</a:t>
            </a:r>
            <a:r>
              <a:rPr lang="it-IT" sz="1800" b="1" i="0" u="none" strike="noStrike" baseline="0" dirty="0">
                <a:solidFill>
                  <a:srgbClr val="00009A"/>
                </a:solidFill>
                <a:latin typeface="CourierNewPS-BoldMT"/>
              </a:rPr>
              <a:t> j, i, min, </a:t>
            </a:r>
            <a:r>
              <a:rPr lang="it-IT" sz="1800" b="1" i="0" u="none" strike="noStrike" baseline="0" dirty="0" err="1">
                <a:solidFill>
                  <a:srgbClr val="00009A"/>
                </a:solidFill>
                <a:latin typeface="CourierNewPS-BoldMT"/>
              </a:rPr>
              <a:t>temp</a:t>
            </a:r>
            <a:r>
              <a:rPr lang="it-IT" sz="1800" b="1" i="0" u="none" strike="noStrike" baseline="0" dirty="0">
                <a:solidFill>
                  <a:srgbClr val="00009A"/>
                </a:solidFill>
                <a:latin typeface="CourierNewPS-BoldMT"/>
              </a:rPr>
              <a:t>;</a:t>
            </a:r>
          </a:p>
          <a:p>
            <a:pPr algn="l"/>
            <a:r>
              <a:rPr lang="it-IT" sz="1800" b="1" i="0" u="none" strike="noStrike" baseline="0" dirty="0">
                <a:solidFill>
                  <a:srgbClr val="00009A"/>
                </a:solidFill>
                <a:latin typeface="CourierNewPS-BoldMT"/>
              </a:rPr>
              <a:t> for (j=0; j &lt; </a:t>
            </a:r>
            <a:r>
              <a:rPr lang="it-IT" sz="1800" b="1" i="0" u="none" strike="noStrike" baseline="0" dirty="0" err="1">
                <a:solidFill>
                  <a:srgbClr val="00009A"/>
                </a:solidFill>
                <a:latin typeface="CourierNewPS-BoldMT"/>
              </a:rPr>
              <a:t>dim</a:t>
            </a:r>
            <a:r>
              <a:rPr lang="it-IT" sz="1800" b="1" i="0" u="none" strike="noStrike" baseline="0" dirty="0">
                <a:solidFill>
                  <a:srgbClr val="00009A"/>
                </a:solidFill>
                <a:latin typeface="CourierNewPS-BoldMT"/>
              </a:rPr>
              <a:t>; </a:t>
            </a:r>
            <a:r>
              <a:rPr lang="it-IT" sz="1800" b="1" i="0" u="none" strike="noStrike" baseline="0" dirty="0" err="1">
                <a:solidFill>
                  <a:srgbClr val="00009A"/>
                </a:solidFill>
                <a:latin typeface="CourierNewPS-BoldMT"/>
              </a:rPr>
              <a:t>j++</a:t>
            </a:r>
            <a:r>
              <a:rPr lang="it-IT" sz="1800" b="1" i="0" u="none" strike="noStrike" baseline="0" dirty="0">
                <a:solidFill>
                  <a:srgbClr val="00009A"/>
                </a:solidFill>
                <a:latin typeface="CourierNewPS-BoldMT"/>
              </a:rPr>
              <a:t>)</a:t>
            </a:r>
          </a:p>
          <a:p>
            <a:pPr algn="l"/>
            <a:r>
              <a:rPr lang="it-IT" sz="1800" b="1" i="0" u="none" strike="noStrike" baseline="0" dirty="0">
                <a:solidFill>
                  <a:srgbClr val="00009A"/>
                </a:solidFill>
                <a:latin typeface="CourierNewPS-BoldMT"/>
              </a:rPr>
              <a:t>  {min=j;</a:t>
            </a:r>
          </a:p>
          <a:p>
            <a:pPr algn="l"/>
            <a:r>
              <a:rPr lang="nn-NO" sz="1800" b="1" i="0" u="none" strike="noStrike" baseline="0" dirty="0">
                <a:solidFill>
                  <a:srgbClr val="00009A"/>
                </a:solidFill>
                <a:latin typeface="CourierNewPS-BoldMT"/>
              </a:rPr>
              <a:t>   for (i=j+1;i&lt;dim; i++)</a:t>
            </a:r>
          </a:p>
          <a:p>
            <a:pPr algn="l"/>
            <a:r>
              <a:rPr lang="it-IT" sz="1800" b="1" i="0" u="none" strike="noStrike" baseline="0" dirty="0">
                <a:solidFill>
                  <a:srgbClr val="00009A"/>
                </a:solidFill>
                <a:latin typeface="CourierNewPS-BoldMT"/>
              </a:rPr>
              <a:t>    </a:t>
            </a:r>
            <a:r>
              <a:rPr lang="it-IT" sz="1800" b="1" i="0" u="none" strike="noStrike" baseline="0" dirty="0" err="1">
                <a:solidFill>
                  <a:srgbClr val="00009A"/>
                </a:solidFill>
                <a:latin typeface="CourierNewPS-BoldMT"/>
              </a:rPr>
              <a:t>if</a:t>
            </a:r>
            <a:r>
              <a:rPr lang="it-IT" sz="1800" b="1" i="0" u="none" strike="noStrike" baseline="0" dirty="0">
                <a:solidFill>
                  <a:srgbClr val="00009A"/>
                </a:solidFill>
                <a:latin typeface="CourierNewPS-BoldMT"/>
              </a:rPr>
              <a:t> (</a:t>
            </a:r>
            <a:r>
              <a:rPr lang="it-IT" sz="1800" b="1" i="0" u="none" strike="noStrike" baseline="0" dirty="0" err="1">
                <a:solidFill>
                  <a:srgbClr val="00009A"/>
                </a:solidFill>
                <a:latin typeface="CourierNewPS-BoldMT"/>
              </a:rPr>
              <a:t>vet</a:t>
            </a:r>
            <a:r>
              <a:rPr lang="it-IT" sz="1800" b="1" i="0" u="none" strike="noStrike" baseline="0" dirty="0">
                <a:solidFill>
                  <a:srgbClr val="00009A"/>
                </a:solidFill>
                <a:latin typeface="CourierNewPS-BoldMT"/>
              </a:rPr>
              <a:t>[i]&lt;</a:t>
            </a:r>
            <a:r>
              <a:rPr lang="it-IT" sz="1800" b="1" i="0" u="none" strike="noStrike" baseline="0" dirty="0" err="1">
                <a:solidFill>
                  <a:srgbClr val="00009A"/>
                </a:solidFill>
                <a:latin typeface="CourierNewPS-BoldMT"/>
              </a:rPr>
              <a:t>vet</a:t>
            </a:r>
            <a:r>
              <a:rPr lang="it-IT" sz="1800" b="1" i="0" u="none" strike="noStrike" baseline="0" dirty="0">
                <a:solidFill>
                  <a:srgbClr val="00009A"/>
                </a:solidFill>
                <a:latin typeface="CourierNewPS-BoldMT"/>
              </a:rPr>
              <a:t>[min])</a:t>
            </a:r>
          </a:p>
          <a:p>
            <a:pPr algn="l"/>
            <a:r>
              <a:rPr lang="it-IT" sz="1800" b="1" i="0" u="none" strike="noStrike" baseline="0" dirty="0">
                <a:solidFill>
                  <a:srgbClr val="00009A"/>
                </a:solidFill>
                <a:latin typeface="CourierNewPS-BoldMT"/>
              </a:rPr>
              <a:t>      min=i;</a:t>
            </a:r>
          </a:p>
          <a:p>
            <a:pPr algn="l"/>
            <a:r>
              <a:rPr lang="it-IT" sz="1800" b="1" i="0" u="none" strike="noStrike" baseline="0" dirty="0">
                <a:solidFill>
                  <a:srgbClr val="00009A"/>
                </a:solidFill>
                <a:latin typeface="CourierNewPS-BoldMT"/>
              </a:rPr>
              <a:t>    </a:t>
            </a:r>
            <a:r>
              <a:rPr lang="it-IT" sz="1800" b="1" i="0" u="none" strike="noStrike" baseline="0" dirty="0" err="1">
                <a:solidFill>
                  <a:srgbClr val="00009A"/>
                </a:solidFill>
                <a:latin typeface="CourierNewPS-BoldMT"/>
              </a:rPr>
              <a:t>if</a:t>
            </a:r>
            <a:r>
              <a:rPr lang="it-IT" sz="1800" b="1" i="0" u="none" strike="noStrike" baseline="0" dirty="0">
                <a:solidFill>
                  <a:srgbClr val="00009A"/>
                </a:solidFill>
                <a:latin typeface="CourierNewPS-BoldMT"/>
              </a:rPr>
              <a:t> (min != j) /*scambio */</a:t>
            </a:r>
          </a:p>
          <a:p>
            <a:pPr algn="l"/>
            <a:r>
              <a:rPr lang="it-IT" sz="1800" b="1" i="0" u="none" strike="noStrike" baseline="0" dirty="0">
                <a:solidFill>
                  <a:srgbClr val="00009A"/>
                </a:solidFill>
                <a:latin typeface="CourierNewPS-BoldMT"/>
              </a:rPr>
              <a:t>      { </a:t>
            </a:r>
            <a:r>
              <a:rPr lang="it-IT" sz="1800" b="1" i="0" u="none" strike="noStrike" baseline="0" dirty="0" err="1">
                <a:solidFill>
                  <a:srgbClr val="00009A"/>
                </a:solidFill>
                <a:latin typeface="CourierNewPS-BoldMT"/>
              </a:rPr>
              <a:t>temp</a:t>
            </a:r>
            <a:r>
              <a:rPr lang="it-IT" sz="1800" b="1" i="0" u="none" strike="noStrike" baseline="0" dirty="0">
                <a:solidFill>
                  <a:srgbClr val="00009A"/>
                </a:solidFill>
                <a:latin typeface="CourierNewPS-BoldMT"/>
              </a:rPr>
              <a:t>=</a:t>
            </a:r>
            <a:r>
              <a:rPr lang="it-IT" sz="1800" b="1" i="0" u="none" strike="noStrike" baseline="0" dirty="0" err="1">
                <a:solidFill>
                  <a:srgbClr val="00009A"/>
                </a:solidFill>
                <a:latin typeface="CourierNewPS-BoldMT"/>
              </a:rPr>
              <a:t>vet</a:t>
            </a:r>
            <a:r>
              <a:rPr lang="it-IT" sz="1800" b="1" i="0" u="none" strike="noStrike" baseline="0" dirty="0">
                <a:solidFill>
                  <a:srgbClr val="00009A"/>
                </a:solidFill>
                <a:latin typeface="CourierNewPS-BoldMT"/>
              </a:rPr>
              <a:t>[min];</a:t>
            </a:r>
          </a:p>
          <a:p>
            <a:pPr algn="l"/>
            <a:r>
              <a:rPr lang="it-IT" sz="1800" b="1" i="0" u="none" strike="noStrike" baseline="0" dirty="0">
                <a:solidFill>
                  <a:srgbClr val="00009A"/>
                </a:solidFill>
                <a:latin typeface="CourierNewPS-BoldMT"/>
              </a:rPr>
              <a:t>        </a:t>
            </a:r>
            <a:r>
              <a:rPr lang="it-IT" sz="1800" b="1" i="0" u="none" strike="noStrike" baseline="0" dirty="0" err="1">
                <a:solidFill>
                  <a:srgbClr val="00009A"/>
                </a:solidFill>
                <a:latin typeface="CourierNewPS-BoldMT"/>
              </a:rPr>
              <a:t>vet</a:t>
            </a:r>
            <a:r>
              <a:rPr lang="it-IT" sz="1800" b="1" i="0" u="none" strike="noStrike" baseline="0" dirty="0">
                <a:solidFill>
                  <a:srgbClr val="00009A"/>
                </a:solidFill>
                <a:latin typeface="CourierNewPS-BoldMT"/>
              </a:rPr>
              <a:t>[min]=</a:t>
            </a:r>
            <a:r>
              <a:rPr lang="it-IT" sz="1800" b="1" i="0" u="none" strike="noStrike" baseline="0" dirty="0" err="1">
                <a:solidFill>
                  <a:srgbClr val="00009A"/>
                </a:solidFill>
                <a:latin typeface="CourierNewPS-BoldMT"/>
              </a:rPr>
              <a:t>vet</a:t>
            </a:r>
            <a:r>
              <a:rPr lang="it-IT" sz="1800" b="1" i="0" u="none" strike="noStrike" baseline="0" dirty="0">
                <a:solidFill>
                  <a:srgbClr val="00009A"/>
                </a:solidFill>
                <a:latin typeface="CourierNewPS-BoldMT"/>
              </a:rPr>
              <a:t>[j];</a:t>
            </a:r>
          </a:p>
          <a:p>
            <a:pPr algn="l"/>
            <a:r>
              <a:rPr lang="it-IT" sz="1800" b="1" i="0" u="none" strike="noStrike" baseline="0" dirty="0">
                <a:solidFill>
                  <a:srgbClr val="00009A"/>
                </a:solidFill>
                <a:latin typeface="CourierNewPS-BoldMT"/>
              </a:rPr>
              <a:t>        </a:t>
            </a:r>
            <a:r>
              <a:rPr lang="it-IT" sz="1800" b="1" i="0" u="none" strike="noStrike" baseline="0" dirty="0" err="1">
                <a:solidFill>
                  <a:srgbClr val="00009A"/>
                </a:solidFill>
                <a:latin typeface="CourierNewPS-BoldMT"/>
              </a:rPr>
              <a:t>vet</a:t>
            </a:r>
            <a:r>
              <a:rPr lang="it-IT" sz="1800" b="1" i="0" u="none" strike="noStrike" baseline="0" dirty="0">
                <a:solidFill>
                  <a:srgbClr val="00009A"/>
                </a:solidFill>
                <a:latin typeface="CourierNewPS-BoldMT"/>
              </a:rPr>
              <a:t>[j]= </a:t>
            </a:r>
            <a:r>
              <a:rPr lang="it-IT" sz="1800" b="1" i="0" u="none" strike="noStrike" baseline="0" dirty="0" err="1">
                <a:solidFill>
                  <a:srgbClr val="00009A"/>
                </a:solidFill>
                <a:latin typeface="CourierNewPS-BoldMT"/>
              </a:rPr>
              <a:t>temp</a:t>
            </a:r>
            <a:r>
              <a:rPr lang="it-IT" sz="1800" b="1" i="0" u="none" strike="noStrike" baseline="0" dirty="0">
                <a:solidFill>
                  <a:srgbClr val="00009A"/>
                </a:solidFill>
                <a:latin typeface="CourierNewPS-BoldMT"/>
              </a:rPr>
              <a:t>;</a:t>
            </a:r>
          </a:p>
          <a:p>
            <a:pPr algn="l"/>
            <a:r>
              <a:rPr lang="it-IT" sz="1800" b="1" i="0" u="none" strike="noStrike" baseline="0" dirty="0">
                <a:solidFill>
                  <a:srgbClr val="00009A"/>
                </a:solidFill>
                <a:latin typeface="CourierNewPS-BoldMT"/>
              </a:rPr>
              <a:t>      }</a:t>
            </a:r>
          </a:p>
          <a:p>
            <a:pPr algn="l"/>
            <a:r>
              <a:rPr lang="it-IT" sz="1800" b="1" i="0" u="none" strike="noStrike" baseline="0" dirty="0">
                <a:solidFill>
                  <a:srgbClr val="00009A"/>
                </a:solidFill>
                <a:latin typeface="CourierNewPS-BoldMT"/>
              </a:rPr>
              <a:t>    }</a:t>
            </a:r>
          </a:p>
          <a:p>
            <a:pPr algn="l"/>
            <a:r>
              <a:rPr lang="it-IT" sz="1800" b="1" i="0" u="none" strike="noStrike" baseline="0" dirty="0">
                <a:solidFill>
                  <a:srgbClr val="00009A"/>
                </a:solidFill>
                <a:latin typeface="CourierNewPS-BoldMT"/>
              </a:rPr>
              <a:t>  }</a:t>
            </a:r>
          </a:p>
          <a:p>
            <a:pPr algn="l"/>
            <a:endParaRPr lang="it-IT" dirty="0"/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0FD859E8-B050-4BE3-B183-F5191A7FD33A}"/>
              </a:ext>
            </a:extLst>
          </p:cNvPr>
          <p:cNvSpPr txBox="1"/>
          <p:nvPr/>
        </p:nvSpPr>
        <p:spPr>
          <a:xfrm>
            <a:off x="6445188" y="2246051"/>
            <a:ext cx="4279037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it-IT" sz="1600" b="1" i="0" u="none" strike="noStrike" baseline="0" dirty="0" err="1">
                <a:solidFill>
                  <a:srgbClr val="00009A"/>
                </a:solidFill>
                <a:latin typeface="CourierNewPS-BoldMT"/>
              </a:rPr>
              <a:t>void</a:t>
            </a:r>
            <a:r>
              <a:rPr lang="it-IT" sz="1600" b="1" i="0" u="none" strike="noStrike" baseline="0" dirty="0">
                <a:solidFill>
                  <a:srgbClr val="00009A"/>
                </a:solidFill>
                <a:latin typeface="CourierNewPS-BoldMT"/>
              </a:rPr>
              <a:t> </a:t>
            </a:r>
            <a:r>
              <a:rPr lang="it-IT" sz="1600" b="1" i="0" u="none" strike="noStrike" baseline="0" dirty="0">
                <a:solidFill>
                  <a:srgbClr val="FF0000"/>
                </a:solidFill>
                <a:latin typeface="CourierNewPS-BoldMT"/>
              </a:rPr>
              <a:t>leggi</a:t>
            </a:r>
            <a:r>
              <a:rPr lang="it-IT" sz="1600" b="1" i="0" u="none" strike="noStrike" baseline="0" dirty="0">
                <a:solidFill>
                  <a:srgbClr val="00009A"/>
                </a:solidFill>
                <a:latin typeface="CourierNewPS-BoldMT"/>
              </a:rPr>
              <a:t>(</a:t>
            </a:r>
            <a:r>
              <a:rPr lang="it-IT" sz="1600" b="1" i="0" u="none" strike="noStrike" baseline="0" dirty="0" err="1">
                <a:solidFill>
                  <a:srgbClr val="00009A"/>
                </a:solidFill>
                <a:latin typeface="CourierNewPS-BoldMT"/>
              </a:rPr>
              <a:t>int</a:t>
            </a:r>
            <a:r>
              <a:rPr lang="it-IT" sz="1600" b="1" i="0" u="none" strike="noStrike" baseline="0" dirty="0">
                <a:solidFill>
                  <a:srgbClr val="00009A"/>
                </a:solidFill>
                <a:latin typeface="CourierNewPS-BoldMT"/>
              </a:rPr>
              <a:t> a[], </a:t>
            </a:r>
            <a:r>
              <a:rPr lang="it-IT" sz="1600" b="1" i="0" u="none" strike="noStrike" baseline="0" dirty="0" err="1">
                <a:solidFill>
                  <a:srgbClr val="00009A"/>
                </a:solidFill>
                <a:latin typeface="CourierNewPS-BoldMT"/>
              </a:rPr>
              <a:t>int</a:t>
            </a:r>
            <a:r>
              <a:rPr lang="it-IT" sz="1600" b="1" i="0" u="none" strike="noStrike" baseline="0" dirty="0">
                <a:solidFill>
                  <a:srgbClr val="00009A"/>
                </a:solidFill>
                <a:latin typeface="CourierNewPS-BoldMT"/>
              </a:rPr>
              <a:t> </a:t>
            </a:r>
            <a:r>
              <a:rPr lang="it-IT" sz="1600" b="1" i="0" u="none" strike="noStrike" baseline="0" dirty="0" err="1">
                <a:solidFill>
                  <a:srgbClr val="00009A"/>
                </a:solidFill>
                <a:latin typeface="CourierNewPS-BoldMT"/>
              </a:rPr>
              <a:t>dim</a:t>
            </a:r>
            <a:r>
              <a:rPr lang="it-IT" sz="1600" b="1" i="0" u="none" strike="noStrike" baseline="0" dirty="0">
                <a:solidFill>
                  <a:srgbClr val="00009A"/>
                </a:solidFill>
                <a:latin typeface="CourierNewPS-BoldMT"/>
              </a:rPr>
              <a:t>)</a:t>
            </a:r>
          </a:p>
          <a:p>
            <a:pPr algn="l"/>
            <a:r>
              <a:rPr lang="it-IT" sz="1600" b="1" i="0" u="none" strike="noStrike" baseline="0" dirty="0">
                <a:solidFill>
                  <a:srgbClr val="00009A"/>
                </a:solidFill>
                <a:latin typeface="CourierNewPS-BoldMT"/>
              </a:rPr>
              <a:t>{</a:t>
            </a:r>
            <a:r>
              <a:rPr lang="it-IT" sz="1600" b="1" i="0" u="none" strike="noStrike" baseline="0" dirty="0" err="1">
                <a:solidFill>
                  <a:srgbClr val="00009A"/>
                </a:solidFill>
                <a:latin typeface="CourierNewPS-BoldMT"/>
              </a:rPr>
              <a:t>int</a:t>
            </a:r>
            <a:r>
              <a:rPr lang="it-IT" sz="1600" b="1" i="0" u="none" strike="noStrike" baseline="0" dirty="0">
                <a:solidFill>
                  <a:srgbClr val="00009A"/>
                </a:solidFill>
                <a:latin typeface="CourierNewPS-BoldMT"/>
              </a:rPr>
              <a:t> i;</a:t>
            </a:r>
          </a:p>
          <a:p>
            <a:pPr algn="l"/>
            <a:r>
              <a:rPr lang="it-IT" sz="1600" b="1" i="0" u="none" strike="noStrike" baseline="0" dirty="0">
                <a:solidFill>
                  <a:srgbClr val="00009A"/>
                </a:solidFill>
                <a:latin typeface="CourierNewPS-BoldMT"/>
              </a:rPr>
              <a:t>  </a:t>
            </a:r>
            <a:r>
              <a:rPr lang="it-IT" sz="1600" b="1" i="0" u="none" strike="noStrike" baseline="0" dirty="0" err="1">
                <a:solidFill>
                  <a:srgbClr val="00009A"/>
                </a:solidFill>
                <a:latin typeface="CourierNewPS-BoldMT"/>
              </a:rPr>
              <a:t>printf</a:t>
            </a:r>
            <a:r>
              <a:rPr lang="it-IT" sz="1600" b="1" i="0" u="none" strike="noStrike" baseline="0" dirty="0">
                <a:solidFill>
                  <a:srgbClr val="00009A"/>
                </a:solidFill>
                <a:latin typeface="CourierNewPS-BoldMT"/>
              </a:rPr>
              <a:t> ("Scrivi %d interi\n",   </a:t>
            </a:r>
            <a:r>
              <a:rPr lang="it-IT" sz="1600" b="1" i="0" u="none" strike="noStrike" baseline="0" dirty="0" err="1">
                <a:solidFill>
                  <a:srgbClr val="00009A"/>
                </a:solidFill>
                <a:latin typeface="CourierNewPS-BoldMT"/>
              </a:rPr>
              <a:t>dim</a:t>
            </a:r>
            <a:r>
              <a:rPr lang="it-IT" sz="1600" b="1" i="0" u="none" strike="noStrike" baseline="0" dirty="0">
                <a:solidFill>
                  <a:srgbClr val="00009A"/>
                </a:solidFill>
                <a:latin typeface="CourierNewPS-BoldMT"/>
              </a:rPr>
              <a:t>);</a:t>
            </a:r>
          </a:p>
          <a:p>
            <a:pPr algn="l"/>
            <a:r>
              <a:rPr lang="nn-NO" sz="1600" b="1" i="0" u="none" strike="noStrike" baseline="0" dirty="0">
                <a:solidFill>
                  <a:srgbClr val="00009A"/>
                </a:solidFill>
                <a:latin typeface="CourierNewPS-BoldMT"/>
              </a:rPr>
              <a:t>  for (i = 0; i &lt; dim; i++)</a:t>
            </a:r>
          </a:p>
          <a:p>
            <a:pPr algn="l"/>
            <a:r>
              <a:rPr lang="it-IT" sz="1600" b="1" i="0" u="none" strike="noStrike" baseline="0" dirty="0">
                <a:solidFill>
                  <a:srgbClr val="00009A"/>
                </a:solidFill>
                <a:latin typeface="CourierNewPS-BoldMT"/>
              </a:rPr>
              <a:t>     </a:t>
            </a:r>
            <a:r>
              <a:rPr lang="it-IT" sz="1600" b="1" i="0" u="none" strike="noStrike" baseline="0" dirty="0" err="1">
                <a:solidFill>
                  <a:srgbClr val="00009A"/>
                </a:solidFill>
                <a:latin typeface="CourierNewPS-BoldMT"/>
              </a:rPr>
              <a:t>scanf</a:t>
            </a:r>
            <a:r>
              <a:rPr lang="it-IT" sz="1600" b="1" i="0" u="none" strike="noStrike" baseline="0" dirty="0">
                <a:solidFill>
                  <a:srgbClr val="00009A"/>
                </a:solidFill>
                <a:latin typeface="CourierNewPS-BoldMT"/>
              </a:rPr>
              <a:t> ("%d", &amp;a[i]);</a:t>
            </a:r>
          </a:p>
          <a:p>
            <a:pPr algn="l"/>
            <a:r>
              <a:rPr lang="it-IT" sz="1600" b="1" i="0" u="none" strike="noStrike" baseline="0" dirty="0">
                <a:solidFill>
                  <a:srgbClr val="00009A"/>
                </a:solidFill>
                <a:latin typeface="CourierNewPS-BoldMT"/>
              </a:rPr>
              <a:t> }</a:t>
            </a:r>
          </a:p>
          <a:p>
            <a:pPr algn="l"/>
            <a:r>
              <a:rPr lang="it-IT" sz="1600" b="1" i="0" u="none" strike="noStrike" baseline="0" dirty="0" err="1">
                <a:solidFill>
                  <a:srgbClr val="00009A"/>
                </a:solidFill>
                <a:latin typeface="CourierNewPS-BoldMT"/>
              </a:rPr>
              <a:t>void</a:t>
            </a:r>
            <a:r>
              <a:rPr lang="it-IT" sz="1600" b="1" i="0" u="none" strike="noStrike" baseline="0" dirty="0">
                <a:solidFill>
                  <a:srgbClr val="00009A"/>
                </a:solidFill>
                <a:latin typeface="CourierNewPS-BoldMT"/>
              </a:rPr>
              <a:t> </a:t>
            </a:r>
            <a:r>
              <a:rPr lang="it-IT" sz="1600" b="1" i="0" u="none" strike="noStrike" baseline="0" dirty="0">
                <a:solidFill>
                  <a:srgbClr val="FF0000"/>
                </a:solidFill>
                <a:latin typeface="CourierNewPS-BoldMT"/>
              </a:rPr>
              <a:t>stampa</a:t>
            </a:r>
            <a:r>
              <a:rPr lang="it-IT" sz="1600" b="1" i="0" u="none" strike="noStrike" baseline="0" dirty="0">
                <a:solidFill>
                  <a:srgbClr val="00009A"/>
                </a:solidFill>
                <a:latin typeface="CourierNewPS-BoldMT"/>
              </a:rPr>
              <a:t>(</a:t>
            </a:r>
            <a:r>
              <a:rPr lang="it-IT" sz="1600" b="1" i="0" u="none" strike="noStrike" baseline="0" dirty="0" err="1">
                <a:solidFill>
                  <a:srgbClr val="00009A"/>
                </a:solidFill>
                <a:latin typeface="CourierNewPS-BoldMT"/>
              </a:rPr>
              <a:t>int</a:t>
            </a:r>
            <a:r>
              <a:rPr lang="it-IT" sz="1600" b="1" i="0" u="none" strike="noStrike" baseline="0" dirty="0">
                <a:solidFill>
                  <a:srgbClr val="00009A"/>
                </a:solidFill>
                <a:latin typeface="CourierNewPS-BoldMT"/>
              </a:rPr>
              <a:t> a[], </a:t>
            </a:r>
            <a:r>
              <a:rPr lang="it-IT" sz="1600" b="1" i="0" u="none" strike="noStrike" baseline="0" dirty="0" err="1">
                <a:solidFill>
                  <a:srgbClr val="00009A"/>
                </a:solidFill>
                <a:latin typeface="CourierNewPS-BoldMT"/>
              </a:rPr>
              <a:t>int</a:t>
            </a:r>
            <a:r>
              <a:rPr lang="it-IT" sz="1600" b="1" i="0" u="none" strike="noStrike" baseline="0" dirty="0">
                <a:solidFill>
                  <a:srgbClr val="00009A"/>
                </a:solidFill>
                <a:latin typeface="CourierNewPS-BoldMT"/>
              </a:rPr>
              <a:t> </a:t>
            </a:r>
            <a:r>
              <a:rPr lang="it-IT" sz="1600" b="1" i="0" u="none" strike="noStrike" baseline="0" dirty="0" err="1">
                <a:solidFill>
                  <a:srgbClr val="00009A"/>
                </a:solidFill>
                <a:latin typeface="CourierNewPS-BoldMT"/>
              </a:rPr>
              <a:t>dim</a:t>
            </a:r>
            <a:r>
              <a:rPr lang="it-IT" sz="1600" b="1" i="0" u="none" strike="noStrike" baseline="0" dirty="0">
                <a:solidFill>
                  <a:srgbClr val="00009A"/>
                </a:solidFill>
                <a:latin typeface="CourierNewPS-BoldMT"/>
              </a:rPr>
              <a:t>)</a:t>
            </a:r>
          </a:p>
          <a:p>
            <a:pPr algn="l"/>
            <a:r>
              <a:rPr lang="it-IT" sz="1600" b="1" i="0" u="none" strike="noStrike" baseline="0" dirty="0">
                <a:solidFill>
                  <a:srgbClr val="00009A"/>
                </a:solidFill>
                <a:latin typeface="CourierNewPS-BoldMT"/>
              </a:rPr>
              <a:t>{</a:t>
            </a:r>
            <a:r>
              <a:rPr lang="it-IT" sz="1600" b="1" i="0" u="none" strike="noStrike" baseline="0" dirty="0" err="1">
                <a:solidFill>
                  <a:srgbClr val="00009A"/>
                </a:solidFill>
                <a:latin typeface="CourierNewPS-BoldMT"/>
              </a:rPr>
              <a:t>int</a:t>
            </a:r>
            <a:r>
              <a:rPr lang="it-IT" sz="1600" b="1" i="0" u="none" strike="noStrike" baseline="0" dirty="0">
                <a:solidFill>
                  <a:srgbClr val="00009A"/>
                </a:solidFill>
                <a:latin typeface="CourierNewPS-BoldMT"/>
              </a:rPr>
              <a:t> i;</a:t>
            </a:r>
          </a:p>
          <a:p>
            <a:pPr algn="l"/>
            <a:r>
              <a:rPr lang="it-IT" sz="1600" b="1" i="0" u="none" strike="noStrike" baseline="0" dirty="0">
                <a:solidFill>
                  <a:srgbClr val="00009A"/>
                </a:solidFill>
                <a:latin typeface="CourierNewPS-BoldMT"/>
              </a:rPr>
              <a:t> </a:t>
            </a:r>
            <a:r>
              <a:rPr lang="it-IT" sz="1600" b="1" i="0" u="none" strike="noStrike" baseline="0" dirty="0" err="1">
                <a:solidFill>
                  <a:srgbClr val="00009A"/>
                </a:solidFill>
                <a:latin typeface="CourierNewPS-BoldMT"/>
              </a:rPr>
              <a:t>printf</a:t>
            </a:r>
            <a:r>
              <a:rPr lang="it-IT" sz="1600" b="1" i="0" u="none" strike="noStrike" baseline="0" dirty="0">
                <a:solidFill>
                  <a:srgbClr val="00009A"/>
                </a:solidFill>
                <a:latin typeface="CourierNewPS-BoldMT"/>
              </a:rPr>
              <a:t> ("Vettore:\n");</a:t>
            </a:r>
          </a:p>
          <a:p>
            <a:pPr algn="l"/>
            <a:r>
              <a:rPr lang="nn-NO" sz="1600" b="1" i="0" u="none" strike="noStrike" baseline="0" dirty="0">
                <a:solidFill>
                  <a:srgbClr val="00009A"/>
                </a:solidFill>
                <a:latin typeface="CourierNewPS-BoldMT"/>
              </a:rPr>
              <a:t> for (i = 0; i &lt; dim; i++)</a:t>
            </a:r>
          </a:p>
          <a:p>
            <a:pPr algn="l"/>
            <a:r>
              <a:rPr lang="it-IT" sz="1600" b="1" i="0" u="none" strike="noStrike" baseline="0" dirty="0">
                <a:solidFill>
                  <a:srgbClr val="00009A"/>
                </a:solidFill>
                <a:latin typeface="CourierNewPS-BoldMT"/>
              </a:rPr>
              <a:t>   </a:t>
            </a:r>
            <a:r>
              <a:rPr lang="it-IT" sz="1600" b="1" i="0" u="none" strike="noStrike" baseline="0" dirty="0" err="1">
                <a:solidFill>
                  <a:srgbClr val="00009A"/>
                </a:solidFill>
                <a:latin typeface="CourierNewPS-BoldMT"/>
              </a:rPr>
              <a:t>printf</a:t>
            </a:r>
            <a:r>
              <a:rPr lang="it-IT" sz="1600" b="1" i="0" u="none" strike="noStrike" baseline="0" dirty="0">
                <a:solidFill>
                  <a:srgbClr val="00009A"/>
                </a:solidFill>
                <a:latin typeface="CourierNewPS-BoldMT"/>
              </a:rPr>
              <a:t> ("%d\t", a[i]);</a:t>
            </a:r>
          </a:p>
          <a:p>
            <a:pPr algn="l"/>
            <a:r>
              <a:rPr lang="it-IT" sz="1600" b="1" i="0" u="none" strike="noStrike" baseline="0" dirty="0">
                <a:solidFill>
                  <a:srgbClr val="00009A"/>
                </a:solidFill>
                <a:latin typeface="CourierNewPS-BoldMT"/>
              </a:rPr>
              <a:t> } /* fine sorgente*/</a:t>
            </a:r>
            <a:endParaRPr lang="it-IT" sz="1600" dirty="0"/>
          </a:p>
        </p:txBody>
      </p:sp>
    </p:spTree>
    <p:extLst>
      <p:ext uri="{BB962C8B-B14F-4D97-AF65-F5344CB8AC3E}">
        <p14:creationId xmlns:p14="http://schemas.microsoft.com/office/powerpoint/2010/main" val="4247790960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D3D2AC9-A207-4CAF-A705-A5E660672C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Comunicazione client/server mediante l’ambiente condiviso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C82FC47-FBC4-4A49-A89B-E995285BE2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Una procedura/funzione può anche comunicare con il suo cliente mediante aree dati globali: un esempio sono le variabili globali del C.</a:t>
            </a:r>
          </a:p>
          <a:p>
            <a:r>
              <a:rPr lang="it-IT" dirty="0"/>
              <a:t>Le variabili globali in C:</a:t>
            </a:r>
          </a:p>
          <a:p>
            <a:pPr lvl="1"/>
            <a:r>
              <a:rPr lang="it-IT" dirty="0"/>
              <a:t>sono definite fuori da ogni funzione</a:t>
            </a:r>
          </a:p>
          <a:p>
            <a:pPr lvl="1"/>
            <a:r>
              <a:rPr lang="it-IT" dirty="0"/>
              <a:t>sono allocate nell’area dati globale (accessibile al </a:t>
            </a:r>
            <a:r>
              <a:rPr lang="it-IT" dirty="0" err="1"/>
              <a:t>main</a:t>
            </a:r>
            <a:r>
              <a:rPr lang="it-IT" dirty="0"/>
              <a:t> e a tutte le funzioni)</a:t>
            </a:r>
          </a:p>
        </p:txBody>
      </p:sp>
    </p:spTree>
    <p:extLst>
      <p:ext uri="{BB962C8B-B14F-4D97-AF65-F5344CB8AC3E}">
        <p14:creationId xmlns:p14="http://schemas.microsoft.com/office/powerpoint/2010/main" val="2222769046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E1D7975-B2BC-4F69-AC3A-D5F32E9748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F25B1C9-44D2-4B70-9181-BDEBA9FCD4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t-IT" dirty="0"/>
              <a:t>Divisione intera x/y con calcolo di quoziente e resto. Occorre calcolare due valori che supponiamo dii mettere in due variabili globali</a:t>
            </a:r>
          </a:p>
          <a:p>
            <a:endParaRPr lang="it-IT" dirty="0"/>
          </a:p>
          <a:p>
            <a:pPr marL="0" indent="0" algn="l">
              <a:buNone/>
            </a:pPr>
            <a:r>
              <a:rPr lang="it-IT" sz="1800" b="1" i="0" u="none" strike="noStrike" baseline="0" dirty="0" err="1">
                <a:solidFill>
                  <a:srgbClr val="3333CD"/>
                </a:solidFill>
                <a:latin typeface="CourierNewPS-BoldMT"/>
              </a:rPr>
              <a:t>int</a:t>
            </a:r>
            <a:r>
              <a:rPr lang="it-IT" sz="1800" b="1" i="0" u="none" strike="noStrike" baseline="0" dirty="0">
                <a:solidFill>
                  <a:srgbClr val="3333CD"/>
                </a:solidFill>
                <a:latin typeface="CourierNewPS-BoldMT"/>
              </a:rPr>
              <a:t> quoziente, </a:t>
            </a:r>
            <a:r>
              <a:rPr lang="it-IT" sz="1800" b="1" i="0" u="none" strike="noStrike" baseline="0" dirty="0" err="1">
                <a:solidFill>
                  <a:srgbClr val="3333CD"/>
                </a:solidFill>
                <a:latin typeface="CourierNewPS-BoldMT"/>
              </a:rPr>
              <a:t>int</a:t>
            </a:r>
            <a:r>
              <a:rPr lang="it-IT" sz="1800" b="1" i="0" u="none" strike="noStrike" baseline="0" dirty="0">
                <a:solidFill>
                  <a:srgbClr val="3333CD"/>
                </a:solidFill>
                <a:latin typeface="CourierNewPS-BoldMT"/>
              </a:rPr>
              <a:t> resto;</a:t>
            </a:r>
          </a:p>
          <a:p>
            <a:pPr marL="0" indent="0" algn="l">
              <a:buNone/>
            </a:pPr>
            <a:r>
              <a:rPr lang="fr-FR" sz="1800" b="1" i="0" u="none" strike="noStrike" baseline="0" dirty="0" err="1">
                <a:solidFill>
                  <a:srgbClr val="00009A"/>
                </a:solidFill>
                <a:latin typeface="CourierNewPS-BoldMT"/>
              </a:rPr>
              <a:t>void</a:t>
            </a:r>
            <a:r>
              <a:rPr lang="fr-FR" sz="1800" b="1" i="0" u="none" strike="noStrike" baseline="0" dirty="0">
                <a:solidFill>
                  <a:srgbClr val="00009A"/>
                </a:solidFill>
                <a:latin typeface="CourierNewPS-BoldMT"/>
              </a:rPr>
              <a:t> </a:t>
            </a:r>
            <a:r>
              <a:rPr lang="fr-FR" sz="1800" b="1" i="0" u="none" strike="noStrike" baseline="0" dirty="0" err="1">
                <a:solidFill>
                  <a:srgbClr val="00009A"/>
                </a:solidFill>
                <a:latin typeface="CourierNewPS-BoldMT"/>
              </a:rPr>
              <a:t>dividi</a:t>
            </a:r>
            <a:r>
              <a:rPr lang="fr-FR" sz="1800" b="1" i="0" u="none" strike="noStrike" baseline="0" dirty="0">
                <a:solidFill>
                  <a:srgbClr val="00009A"/>
                </a:solidFill>
                <a:latin typeface="CourierNewPS-BoldMT"/>
              </a:rPr>
              <a:t>(</a:t>
            </a:r>
            <a:r>
              <a:rPr lang="fr-FR" sz="1800" b="1" i="0" u="none" strike="noStrike" baseline="0" dirty="0" err="1">
                <a:solidFill>
                  <a:srgbClr val="00009A"/>
                </a:solidFill>
                <a:latin typeface="CourierNewPS-BoldMT"/>
              </a:rPr>
              <a:t>int</a:t>
            </a:r>
            <a:r>
              <a:rPr lang="fr-FR" sz="1800" b="1" i="0" u="none" strike="noStrike" baseline="0" dirty="0">
                <a:solidFill>
                  <a:srgbClr val="00009A"/>
                </a:solidFill>
                <a:latin typeface="CourierNewPS-BoldMT"/>
              </a:rPr>
              <a:t> x, </a:t>
            </a:r>
            <a:r>
              <a:rPr lang="fr-FR" sz="1800" b="1" i="0" u="none" strike="noStrike" baseline="0" dirty="0" err="1">
                <a:solidFill>
                  <a:srgbClr val="00009A"/>
                </a:solidFill>
                <a:latin typeface="CourierNewPS-BoldMT"/>
              </a:rPr>
              <a:t>int</a:t>
            </a:r>
            <a:r>
              <a:rPr lang="fr-FR" sz="1800" b="1" i="0" u="none" strike="noStrike" baseline="0" dirty="0">
                <a:solidFill>
                  <a:srgbClr val="00009A"/>
                </a:solidFill>
                <a:latin typeface="CourierNewPS-BoldMT"/>
              </a:rPr>
              <a:t> y) {</a:t>
            </a:r>
          </a:p>
          <a:p>
            <a:pPr marL="0" indent="0" algn="l">
              <a:buNone/>
            </a:pPr>
            <a:r>
              <a:rPr lang="es-ES" sz="1800" b="1" i="0" u="none" strike="noStrike" baseline="0" dirty="0">
                <a:solidFill>
                  <a:srgbClr val="3333CD"/>
                </a:solidFill>
                <a:latin typeface="CourierNewPS-BoldMT"/>
              </a:rPr>
              <a:t> resto </a:t>
            </a:r>
            <a:r>
              <a:rPr lang="es-ES" sz="1800" b="1" i="0" u="none" strike="noStrike" baseline="0" dirty="0">
                <a:solidFill>
                  <a:srgbClr val="00009A"/>
                </a:solidFill>
                <a:latin typeface="CourierNewPS-BoldMT"/>
              </a:rPr>
              <a:t>= x % y; </a:t>
            </a:r>
            <a:r>
              <a:rPr lang="es-ES" sz="1800" b="1" i="0" u="none" strike="noStrike" baseline="0" dirty="0">
                <a:solidFill>
                  <a:srgbClr val="3333CD"/>
                </a:solidFill>
                <a:latin typeface="CourierNewPS-BoldMT"/>
              </a:rPr>
              <a:t>quoziente </a:t>
            </a:r>
            <a:r>
              <a:rPr lang="es-ES" sz="1800" b="1" i="0" u="none" strike="noStrike" baseline="0" dirty="0">
                <a:solidFill>
                  <a:srgbClr val="00009A"/>
                </a:solidFill>
                <a:latin typeface="CourierNewPS-BoldMT"/>
              </a:rPr>
              <a:t>= x/y;</a:t>
            </a:r>
          </a:p>
          <a:p>
            <a:pPr marL="0" indent="0" algn="l">
              <a:buNone/>
            </a:pPr>
            <a:r>
              <a:rPr lang="it-IT" sz="1800" b="1" i="0" u="none" strike="noStrike" baseline="0" dirty="0">
                <a:solidFill>
                  <a:srgbClr val="00009A"/>
                </a:solidFill>
                <a:latin typeface="CourierNewPS-BoldMT"/>
              </a:rPr>
              <a:t>}</a:t>
            </a:r>
          </a:p>
          <a:p>
            <a:pPr marL="0" indent="0" algn="l">
              <a:buNone/>
            </a:pPr>
            <a:endParaRPr lang="it-IT" b="1" dirty="0">
              <a:solidFill>
                <a:srgbClr val="00009A"/>
              </a:solidFill>
              <a:latin typeface="CourierNewPS-BoldMT"/>
            </a:endParaRPr>
          </a:p>
          <a:p>
            <a:pPr marL="0" indent="0" algn="l">
              <a:buNone/>
            </a:pPr>
            <a:r>
              <a:rPr lang="it-IT" sz="1800" b="1" i="0" u="none" strike="noStrike" baseline="0" dirty="0" err="1">
                <a:solidFill>
                  <a:srgbClr val="00009A"/>
                </a:solidFill>
                <a:latin typeface="CourierNewPS-BoldMT"/>
              </a:rPr>
              <a:t>main</a:t>
            </a:r>
            <a:r>
              <a:rPr lang="it-IT" sz="1800" b="1" i="0" u="none" strike="noStrike" baseline="0" dirty="0">
                <a:solidFill>
                  <a:srgbClr val="00009A"/>
                </a:solidFill>
                <a:latin typeface="CourierNewPS-BoldMT"/>
              </a:rPr>
              <a:t>(){</a:t>
            </a:r>
          </a:p>
          <a:p>
            <a:pPr marL="0" indent="0" algn="l">
              <a:buNone/>
            </a:pPr>
            <a:r>
              <a:rPr lang="it-IT" sz="1800" b="1" i="0" u="none" strike="noStrike" baseline="0" dirty="0">
                <a:solidFill>
                  <a:srgbClr val="FF0000"/>
                </a:solidFill>
                <a:latin typeface="CourierNewPS-BoldMT"/>
              </a:rPr>
              <a:t>dividi(33, 6);</a:t>
            </a:r>
          </a:p>
          <a:p>
            <a:pPr marL="0" indent="0" algn="l">
              <a:buNone/>
            </a:pPr>
            <a:r>
              <a:rPr lang="it-IT" sz="1800" b="1" i="0" u="none" strike="noStrike" baseline="0" dirty="0" err="1">
                <a:solidFill>
                  <a:srgbClr val="00009A"/>
                </a:solidFill>
                <a:latin typeface="CourierNewPS-BoldMT"/>
              </a:rPr>
              <a:t>printf</a:t>
            </a:r>
            <a:r>
              <a:rPr lang="it-IT" sz="1800" b="1" i="0" u="none" strike="noStrike" baseline="0" dirty="0">
                <a:solidFill>
                  <a:srgbClr val="00009A"/>
                </a:solidFill>
                <a:latin typeface="CourierNewPS-BoldMT"/>
              </a:rPr>
              <a:t>(“%</a:t>
            </a:r>
            <a:r>
              <a:rPr lang="it-IT" sz="1800" b="1" i="0" u="none" strike="noStrike" baseline="0" dirty="0" err="1">
                <a:solidFill>
                  <a:srgbClr val="00009A"/>
                </a:solidFill>
                <a:latin typeface="CourierNewPS-BoldMT"/>
              </a:rPr>
              <a:t>d%d</a:t>
            </a:r>
            <a:r>
              <a:rPr lang="it-IT" sz="1800" b="1" i="0" u="none" strike="noStrike" baseline="0" dirty="0">
                <a:solidFill>
                  <a:srgbClr val="00009A"/>
                </a:solidFill>
                <a:latin typeface="CourierNewPS-BoldMT"/>
              </a:rPr>
              <a:t>”, </a:t>
            </a:r>
            <a:r>
              <a:rPr lang="it-IT" sz="1800" b="1" i="0" u="none" strike="noStrike" baseline="0" dirty="0" err="1">
                <a:solidFill>
                  <a:srgbClr val="00009A"/>
                </a:solidFill>
                <a:latin typeface="CourierNewPS-BoldMT"/>
              </a:rPr>
              <a:t>quoziente,resto</a:t>
            </a:r>
            <a:r>
              <a:rPr lang="it-IT" sz="1800" b="1" i="0" u="none" strike="noStrike" baseline="0" dirty="0">
                <a:solidFill>
                  <a:srgbClr val="00009A"/>
                </a:solidFill>
                <a:latin typeface="CourierNewPS-BoldMT"/>
              </a:rPr>
              <a:t>);</a:t>
            </a:r>
          </a:p>
          <a:p>
            <a:pPr marL="0" indent="0" algn="l">
              <a:buNone/>
            </a:pPr>
            <a:r>
              <a:rPr lang="it-IT" sz="1800" b="1" i="0" u="none" strike="noStrike" baseline="0" dirty="0">
                <a:solidFill>
                  <a:srgbClr val="00009A"/>
                </a:solidFill>
                <a:latin typeface="CourierNewPS-BoldMT"/>
              </a:rPr>
              <a:t>}</a:t>
            </a:r>
          </a:p>
          <a:p>
            <a:pPr algn="l"/>
            <a:endParaRPr lang="it-IT" b="1" dirty="0">
              <a:solidFill>
                <a:srgbClr val="00009A"/>
              </a:solidFill>
              <a:latin typeface="CourierNewPS-BoldMT"/>
            </a:endParaRPr>
          </a:p>
          <a:p>
            <a:pPr algn="l"/>
            <a:endParaRPr lang="it-IT" dirty="0"/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E9B75831-DFDD-46C9-9636-ED6294892466}"/>
              </a:ext>
            </a:extLst>
          </p:cNvPr>
          <p:cNvSpPr txBox="1"/>
          <p:nvPr/>
        </p:nvSpPr>
        <p:spPr>
          <a:xfrm>
            <a:off x="5920731" y="3035254"/>
            <a:ext cx="49899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>
                <a:solidFill>
                  <a:schemeClr val="bg1"/>
                </a:solidFill>
              </a:rPr>
              <a:t>Variabili globali </a:t>
            </a:r>
            <a:r>
              <a:rPr lang="it-IT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quoziente</a:t>
            </a:r>
            <a:r>
              <a:rPr lang="it-IT" b="1" dirty="0">
                <a:solidFill>
                  <a:schemeClr val="bg1"/>
                </a:solidFill>
              </a:rPr>
              <a:t> e </a:t>
            </a:r>
            <a:r>
              <a:rPr lang="it-IT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resto</a:t>
            </a:r>
            <a:r>
              <a:rPr lang="it-IT" b="1" dirty="0">
                <a:solidFill>
                  <a:schemeClr val="bg1"/>
                </a:solidFill>
              </a:rPr>
              <a:t> visibili in tutti i blocchi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9602BB30-FAE0-4111-88B6-2374344A2A2D}"/>
              </a:ext>
            </a:extLst>
          </p:cNvPr>
          <p:cNvSpPr txBox="1"/>
          <p:nvPr/>
        </p:nvSpPr>
        <p:spPr>
          <a:xfrm>
            <a:off x="5920730" y="4211981"/>
            <a:ext cx="49899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>
                <a:solidFill>
                  <a:schemeClr val="bg1"/>
                </a:solidFill>
              </a:rPr>
              <a:t>Il risultato è disponibile per il client nelle variabili globali </a:t>
            </a:r>
            <a:r>
              <a:rPr lang="it-IT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quoziente</a:t>
            </a:r>
            <a:r>
              <a:rPr lang="it-IT" b="1" dirty="0">
                <a:solidFill>
                  <a:schemeClr val="bg1"/>
                </a:solidFill>
              </a:rPr>
              <a:t> e </a:t>
            </a:r>
            <a:r>
              <a:rPr lang="it-IT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resto</a:t>
            </a:r>
          </a:p>
        </p:txBody>
      </p:sp>
    </p:spTree>
    <p:extLst>
      <p:ext uri="{BB962C8B-B14F-4D97-AF65-F5344CB8AC3E}">
        <p14:creationId xmlns:p14="http://schemas.microsoft.com/office/powerpoint/2010/main" val="4122336326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B36CB09-B026-4565-8542-9D2D7C5BDE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Esempio con i parametri di tipo puntatore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A59D360-BC9F-4520-AC91-55E71C3933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l">
              <a:buNone/>
            </a:pPr>
            <a:r>
              <a:rPr lang="fr-FR" sz="1800" b="1" i="0" u="none" strike="noStrike" baseline="0" dirty="0" err="1">
                <a:solidFill>
                  <a:srgbClr val="00009A"/>
                </a:solidFill>
                <a:latin typeface="CourierNewPS-BoldMT"/>
              </a:rPr>
              <a:t>void</a:t>
            </a:r>
            <a:r>
              <a:rPr lang="fr-FR" sz="1800" b="1" i="0" u="none" strike="noStrike" baseline="0" dirty="0">
                <a:solidFill>
                  <a:srgbClr val="00009A"/>
                </a:solidFill>
                <a:latin typeface="CourierNewPS-BoldMT"/>
              </a:rPr>
              <a:t> </a:t>
            </a:r>
            <a:r>
              <a:rPr lang="fr-FR" sz="1800" b="1" i="0" u="none" strike="noStrike" baseline="0" dirty="0" err="1">
                <a:solidFill>
                  <a:srgbClr val="00009A"/>
                </a:solidFill>
                <a:latin typeface="CourierNewPS-BoldMT"/>
              </a:rPr>
              <a:t>dividi</a:t>
            </a:r>
            <a:r>
              <a:rPr lang="fr-FR" sz="1800" b="1" i="0" u="none" strike="noStrike" baseline="0" dirty="0">
                <a:solidFill>
                  <a:srgbClr val="00009A"/>
                </a:solidFill>
                <a:latin typeface="CourierNewPS-BoldMT"/>
              </a:rPr>
              <a:t>(</a:t>
            </a:r>
            <a:r>
              <a:rPr lang="fr-FR" sz="1800" b="1" i="0" u="none" strike="noStrike" baseline="0" dirty="0" err="1">
                <a:solidFill>
                  <a:srgbClr val="00009A"/>
                </a:solidFill>
                <a:latin typeface="CourierNewPS-BoldMT"/>
              </a:rPr>
              <a:t>int</a:t>
            </a:r>
            <a:r>
              <a:rPr lang="fr-FR" sz="1800" b="1" i="0" u="none" strike="noStrike" baseline="0" dirty="0">
                <a:solidFill>
                  <a:srgbClr val="00009A"/>
                </a:solidFill>
                <a:latin typeface="CourierNewPS-BoldMT"/>
              </a:rPr>
              <a:t> x, </a:t>
            </a:r>
            <a:r>
              <a:rPr lang="fr-FR" sz="1800" b="1" i="0" u="none" strike="noStrike" baseline="0" dirty="0" err="1">
                <a:solidFill>
                  <a:srgbClr val="00009A"/>
                </a:solidFill>
                <a:latin typeface="CourierNewPS-BoldMT"/>
              </a:rPr>
              <a:t>int</a:t>
            </a:r>
            <a:r>
              <a:rPr lang="fr-FR" sz="1800" b="1" i="0" u="none" strike="noStrike" baseline="0" dirty="0">
                <a:solidFill>
                  <a:srgbClr val="00009A"/>
                </a:solidFill>
                <a:latin typeface="CourierNewPS-BoldMT"/>
              </a:rPr>
              <a:t> y, </a:t>
            </a:r>
            <a:r>
              <a:rPr lang="fr-FR" sz="1800" b="1" i="0" u="none" strike="noStrike" baseline="0" dirty="0" err="1">
                <a:solidFill>
                  <a:srgbClr val="00009A"/>
                </a:solidFill>
                <a:latin typeface="CourierNewPS-BoldMT"/>
              </a:rPr>
              <a:t>int</a:t>
            </a:r>
            <a:r>
              <a:rPr lang="fr-FR" sz="1800" b="1" i="0" u="none" strike="noStrike" baseline="0" dirty="0">
                <a:solidFill>
                  <a:srgbClr val="00009A"/>
                </a:solidFill>
                <a:latin typeface="CourierNewPS-BoldMT"/>
              </a:rPr>
              <a:t>* </a:t>
            </a:r>
            <a:r>
              <a:rPr lang="fr-FR" sz="1800" b="1" i="0" u="none" strike="noStrike" baseline="0" dirty="0" err="1">
                <a:solidFill>
                  <a:srgbClr val="00009A"/>
                </a:solidFill>
                <a:latin typeface="CourierNewPS-BoldMT"/>
              </a:rPr>
              <a:t>quoziente</a:t>
            </a:r>
            <a:r>
              <a:rPr lang="fr-FR" sz="1800" b="1" i="0" u="none" strike="noStrike" baseline="0" dirty="0">
                <a:solidFill>
                  <a:srgbClr val="00009A"/>
                </a:solidFill>
                <a:latin typeface="CourierNewPS-BoldMT"/>
              </a:rPr>
              <a:t>, </a:t>
            </a:r>
            <a:r>
              <a:rPr lang="fr-FR" sz="1800" b="1" i="0" u="none" strike="noStrike" baseline="0" dirty="0" err="1">
                <a:solidFill>
                  <a:srgbClr val="00009A"/>
                </a:solidFill>
                <a:latin typeface="CourierNewPS-BoldMT"/>
              </a:rPr>
              <a:t>int</a:t>
            </a:r>
            <a:r>
              <a:rPr lang="fr-FR" sz="1800" b="1" i="0" u="none" strike="noStrike" baseline="0" dirty="0">
                <a:solidFill>
                  <a:srgbClr val="00009A"/>
                </a:solidFill>
                <a:latin typeface="CourierNewPS-BoldMT"/>
              </a:rPr>
              <a:t>* resto)</a:t>
            </a:r>
          </a:p>
          <a:p>
            <a:pPr marL="0" indent="0" algn="l">
              <a:buNone/>
            </a:pPr>
            <a:r>
              <a:rPr lang="it-IT" sz="1800" b="1" i="0" u="none" strike="noStrike" baseline="0" dirty="0">
                <a:solidFill>
                  <a:srgbClr val="00009A"/>
                </a:solidFill>
                <a:latin typeface="CourierNewPS-BoldMT"/>
              </a:rPr>
              <a:t>{</a:t>
            </a:r>
          </a:p>
          <a:p>
            <a:pPr marL="0" indent="0" algn="l">
              <a:buNone/>
            </a:pPr>
            <a:r>
              <a:rPr lang="es-ES" sz="1800" b="1" i="0" u="none" strike="noStrike" baseline="0" dirty="0">
                <a:solidFill>
                  <a:srgbClr val="3333CD"/>
                </a:solidFill>
                <a:latin typeface="CourierNewPS-BoldMT"/>
              </a:rPr>
              <a:t>  *resto </a:t>
            </a:r>
            <a:r>
              <a:rPr lang="es-ES" sz="1800" b="1" i="0" u="none" strike="noStrike" baseline="0" dirty="0">
                <a:solidFill>
                  <a:srgbClr val="00009A"/>
                </a:solidFill>
                <a:latin typeface="CourierNewPS-BoldMT"/>
              </a:rPr>
              <a:t>= x % y; </a:t>
            </a:r>
            <a:r>
              <a:rPr lang="es-ES" sz="1800" b="1" i="0" u="none" strike="noStrike" baseline="0" dirty="0">
                <a:solidFill>
                  <a:srgbClr val="3333CD"/>
                </a:solidFill>
                <a:latin typeface="CourierNewPS-BoldMT"/>
              </a:rPr>
              <a:t>*quoziente </a:t>
            </a:r>
            <a:r>
              <a:rPr lang="es-ES" sz="1800" b="1" i="0" u="none" strike="noStrike" baseline="0" dirty="0">
                <a:solidFill>
                  <a:srgbClr val="00009A"/>
                </a:solidFill>
                <a:latin typeface="CourierNewPS-BoldMT"/>
              </a:rPr>
              <a:t>= x/y;</a:t>
            </a:r>
          </a:p>
          <a:p>
            <a:pPr marL="0" indent="0" algn="l">
              <a:buNone/>
            </a:pPr>
            <a:r>
              <a:rPr lang="it-IT" sz="1800" b="1" i="0" u="none" strike="noStrike" baseline="0" dirty="0">
                <a:solidFill>
                  <a:srgbClr val="00009A"/>
                </a:solidFill>
                <a:latin typeface="CourierNewPS-BoldMT"/>
              </a:rPr>
              <a:t>}</a:t>
            </a:r>
          </a:p>
          <a:p>
            <a:pPr marL="0" indent="0" algn="l">
              <a:buNone/>
            </a:pPr>
            <a:r>
              <a:rPr lang="it-IT" sz="1800" b="1" i="0" u="none" strike="noStrike" baseline="0" dirty="0" err="1">
                <a:solidFill>
                  <a:srgbClr val="00009A"/>
                </a:solidFill>
                <a:latin typeface="CourierNewPS-BoldMT"/>
              </a:rPr>
              <a:t>main</a:t>
            </a:r>
            <a:r>
              <a:rPr lang="it-IT" sz="1800" b="1" i="0" u="none" strike="noStrike" baseline="0" dirty="0">
                <a:solidFill>
                  <a:srgbClr val="00009A"/>
                </a:solidFill>
                <a:latin typeface="CourierNewPS-BoldMT"/>
              </a:rPr>
              <a:t>(){</a:t>
            </a:r>
          </a:p>
          <a:p>
            <a:pPr marL="0" indent="0" algn="l">
              <a:buNone/>
            </a:pPr>
            <a:r>
              <a:rPr lang="it-IT" sz="1800" b="1" i="0" u="none" strike="noStrike" baseline="0" dirty="0">
                <a:solidFill>
                  <a:srgbClr val="00009A"/>
                </a:solidFill>
                <a:latin typeface="CourierNewPS-BoldMT"/>
              </a:rPr>
              <a:t> </a:t>
            </a:r>
            <a:r>
              <a:rPr lang="it-IT" sz="1800" b="1" i="0" u="none" strike="noStrike" baseline="0" dirty="0" err="1">
                <a:solidFill>
                  <a:srgbClr val="00009A"/>
                </a:solidFill>
                <a:latin typeface="CourierNewPS-BoldMT"/>
              </a:rPr>
              <a:t>int</a:t>
            </a:r>
            <a:r>
              <a:rPr lang="it-IT" sz="1800" b="1" i="0" u="none" strike="noStrike" baseline="0" dirty="0">
                <a:solidFill>
                  <a:srgbClr val="00009A"/>
                </a:solidFill>
                <a:latin typeface="CourierNewPS-BoldMT"/>
              </a:rPr>
              <a:t> k = 33, h = 6, </a:t>
            </a:r>
            <a:r>
              <a:rPr lang="it-IT" sz="1800" b="1" i="0" u="none" strike="noStrike" baseline="0" dirty="0" err="1">
                <a:solidFill>
                  <a:srgbClr val="00009A"/>
                </a:solidFill>
                <a:latin typeface="CourierNewPS-BoldMT"/>
              </a:rPr>
              <a:t>quoz</a:t>
            </a:r>
            <a:r>
              <a:rPr lang="it-IT" sz="1800" b="1" i="0" u="none" strike="noStrike" baseline="0" dirty="0">
                <a:solidFill>
                  <a:srgbClr val="00009A"/>
                </a:solidFill>
                <a:latin typeface="CourierNewPS-BoldMT"/>
              </a:rPr>
              <a:t>, </a:t>
            </a:r>
            <a:r>
              <a:rPr lang="it-IT" sz="1800" b="1" i="0" u="none" strike="noStrike" baseline="0" dirty="0" err="1">
                <a:solidFill>
                  <a:srgbClr val="00009A"/>
                </a:solidFill>
                <a:latin typeface="CourierNewPS-BoldMT"/>
              </a:rPr>
              <a:t>rest</a:t>
            </a:r>
            <a:r>
              <a:rPr lang="it-IT" sz="1800" b="1" i="0" u="none" strike="noStrike" baseline="0" dirty="0">
                <a:solidFill>
                  <a:srgbClr val="00009A"/>
                </a:solidFill>
                <a:latin typeface="CourierNewPS-BoldMT"/>
              </a:rPr>
              <a:t>;</a:t>
            </a:r>
          </a:p>
          <a:p>
            <a:pPr marL="0" indent="0" algn="l">
              <a:buNone/>
            </a:pPr>
            <a:r>
              <a:rPr lang="fr-FR" sz="1800" b="1" i="0" u="none" strike="noStrike" baseline="0" dirty="0">
                <a:solidFill>
                  <a:srgbClr val="FF0000"/>
                </a:solidFill>
                <a:latin typeface="CourierNewPS-BoldMT"/>
              </a:rPr>
              <a:t> </a:t>
            </a:r>
            <a:r>
              <a:rPr lang="fr-FR" sz="1800" b="1" i="0" u="none" strike="noStrike" baseline="0" dirty="0" err="1">
                <a:solidFill>
                  <a:srgbClr val="FF0000"/>
                </a:solidFill>
                <a:latin typeface="CourierNewPS-BoldMT"/>
              </a:rPr>
              <a:t>int</a:t>
            </a:r>
            <a:r>
              <a:rPr lang="fr-FR" sz="1800" b="1" i="0" u="none" strike="noStrike" baseline="0" dirty="0">
                <a:solidFill>
                  <a:srgbClr val="FF0000"/>
                </a:solidFill>
                <a:latin typeface="CourierNewPS-BoldMT"/>
              </a:rPr>
              <a:t> *</a:t>
            </a:r>
            <a:r>
              <a:rPr lang="fr-FR" sz="1800" b="1" i="0" u="none" strike="noStrike" baseline="0" dirty="0" err="1">
                <a:solidFill>
                  <a:srgbClr val="FF0000"/>
                </a:solidFill>
                <a:latin typeface="CourierNewPS-BoldMT"/>
              </a:rPr>
              <a:t>pq</a:t>
            </a:r>
            <a:r>
              <a:rPr lang="fr-FR" sz="1800" b="1" i="0" u="none" strike="noStrike" baseline="0" dirty="0">
                <a:solidFill>
                  <a:srgbClr val="FF0000"/>
                </a:solidFill>
                <a:latin typeface="CourierNewPS-BoldMT"/>
              </a:rPr>
              <a:t> = &amp;</a:t>
            </a:r>
            <a:r>
              <a:rPr lang="fr-FR" sz="1800" b="1" i="0" u="none" strike="noStrike" baseline="0" dirty="0" err="1">
                <a:solidFill>
                  <a:srgbClr val="FF0000"/>
                </a:solidFill>
                <a:latin typeface="CourierNewPS-BoldMT"/>
              </a:rPr>
              <a:t>quoz</a:t>
            </a:r>
            <a:r>
              <a:rPr lang="fr-FR" sz="1800" b="1" i="0" u="none" strike="noStrike" baseline="0" dirty="0">
                <a:solidFill>
                  <a:srgbClr val="FF0000"/>
                </a:solidFill>
                <a:latin typeface="CourierNewPS-BoldMT"/>
              </a:rPr>
              <a:t>, *</a:t>
            </a:r>
            <a:r>
              <a:rPr lang="fr-FR" sz="1800" b="1" i="0" u="none" strike="noStrike" baseline="0" dirty="0" err="1">
                <a:solidFill>
                  <a:srgbClr val="FF0000"/>
                </a:solidFill>
                <a:latin typeface="CourierNewPS-BoldMT"/>
              </a:rPr>
              <a:t>pr</a:t>
            </a:r>
            <a:r>
              <a:rPr lang="fr-FR" sz="1800" b="1" i="0" u="none" strike="noStrike" baseline="0" dirty="0">
                <a:solidFill>
                  <a:srgbClr val="FF0000"/>
                </a:solidFill>
                <a:latin typeface="CourierNewPS-BoldMT"/>
              </a:rPr>
              <a:t> = &amp;</a:t>
            </a:r>
            <a:r>
              <a:rPr lang="fr-FR" sz="1800" b="1" i="0" u="none" strike="noStrike" baseline="0" dirty="0" err="1">
                <a:solidFill>
                  <a:srgbClr val="FF0000"/>
                </a:solidFill>
                <a:latin typeface="CourierNewPS-BoldMT"/>
              </a:rPr>
              <a:t>rest</a:t>
            </a:r>
            <a:r>
              <a:rPr lang="fr-FR" sz="1800" b="1" i="0" u="none" strike="noStrike" baseline="0" dirty="0">
                <a:solidFill>
                  <a:srgbClr val="FF0000"/>
                </a:solidFill>
                <a:latin typeface="CourierNewPS-BoldMT"/>
              </a:rPr>
              <a:t>;</a:t>
            </a:r>
          </a:p>
          <a:p>
            <a:pPr marL="0" indent="0" algn="l">
              <a:buNone/>
            </a:pPr>
            <a:r>
              <a:rPr lang="pt-BR" sz="1800" b="1" i="0" u="none" strike="noStrike" baseline="0" dirty="0">
                <a:solidFill>
                  <a:srgbClr val="FF0000"/>
                </a:solidFill>
                <a:latin typeface="CourierNewPS-BoldMT"/>
              </a:rPr>
              <a:t> dividi(33, 6, pq, pr);</a:t>
            </a:r>
          </a:p>
          <a:p>
            <a:pPr marL="0" indent="0" algn="l">
              <a:buNone/>
            </a:pPr>
            <a:r>
              <a:rPr lang="it-IT" sz="1800" b="1" i="0" u="none" strike="noStrike" baseline="0" dirty="0">
                <a:solidFill>
                  <a:srgbClr val="00009A"/>
                </a:solidFill>
                <a:latin typeface="CourierNewPS-BoldMT"/>
              </a:rPr>
              <a:t> </a:t>
            </a:r>
            <a:r>
              <a:rPr lang="it-IT" sz="1800" b="1" i="0" u="none" strike="noStrike" baseline="0" dirty="0" err="1">
                <a:solidFill>
                  <a:srgbClr val="00009A"/>
                </a:solidFill>
                <a:latin typeface="CourierNewPS-BoldMT"/>
              </a:rPr>
              <a:t>printf</a:t>
            </a:r>
            <a:r>
              <a:rPr lang="it-IT" sz="1800" b="1" i="0" u="none" strike="noStrike" baseline="0" dirty="0">
                <a:solidFill>
                  <a:srgbClr val="00009A"/>
                </a:solidFill>
                <a:latin typeface="CourierNewPS-BoldMT"/>
              </a:rPr>
              <a:t>(“%</a:t>
            </a:r>
            <a:r>
              <a:rPr lang="it-IT" sz="1800" b="1" i="0" u="none" strike="noStrike" baseline="0" dirty="0" err="1">
                <a:solidFill>
                  <a:srgbClr val="00009A"/>
                </a:solidFill>
                <a:latin typeface="CourierNewPS-BoldMT"/>
              </a:rPr>
              <a:t>d%d</a:t>
            </a:r>
            <a:r>
              <a:rPr lang="it-IT" sz="1800" b="1" i="0" u="none" strike="noStrike" baseline="0" dirty="0">
                <a:solidFill>
                  <a:srgbClr val="00009A"/>
                </a:solidFill>
                <a:latin typeface="CourierNewPS-BoldMT"/>
              </a:rPr>
              <a:t>”, </a:t>
            </a:r>
            <a:r>
              <a:rPr lang="it-IT" sz="1800" b="1" i="0" u="none" strike="noStrike" baseline="0" dirty="0" err="1">
                <a:solidFill>
                  <a:srgbClr val="00009A"/>
                </a:solidFill>
                <a:latin typeface="CourierNewPS-BoldMT"/>
              </a:rPr>
              <a:t>quoz,rest</a:t>
            </a:r>
            <a:r>
              <a:rPr lang="it-IT" sz="1800" b="1" i="0" u="none" strike="noStrike" baseline="0" dirty="0">
                <a:solidFill>
                  <a:srgbClr val="00009A"/>
                </a:solidFill>
                <a:latin typeface="CourierNewPS-BoldMT"/>
              </a:rPr>
              <a:t>);</a:t>
            </a:r>
          </a:p>
          <a:p>
            <a:pPr marL="0" indent="0" algn="l">
              <a:buNone/>
            </a:pPr>
            <a:r>
              <a:rPr lang="it-IT" sz="1800" b="1" i="0" u="none" strike="noStrike" baseline="0" dirty="0">
                <a:solidFill>
                  <a:srgbClr val="00009A"/>
                </a:solidFill>
                <a:latin typeface="CourierNewPS-BoldMT"/>
              </a:rPr>
              <a:t>}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275411731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48AE5DC-DB91-43CD-8BD0-683D9BD988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Effetti collaterali (side </a:t>
            </a:r>
            <a:r>
              <a:rPr lang="it-IT" dirty="0" err="1"/>
              <a:t>effects</a:t>
            </a:r>
            <a:r>
              <a:rPr lang="it-IT" dirty="0"/>
              <a:t>)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6163E0B-EED1-4732-896A-61D32F8EF9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Una funzione può provocare un effetto collaterale se la sua attivazione modifica una qualunque tra le variabili definite all’esterno di essa.</a:t>
            </a:r>
          </a:p>
          <a:p>
            <a:r>
              <a:rPr lang="it-IT" dirty="0"/>
              <a:t>Si possono verificare effetti collaterali nei seguenti casi:</a:t>
            </a:r>
          </a:p>
          <a:p>
            <a:pPr lvl="1"/>
            <a:r>
              <a:rPr lang="it-IT" dirty="0"/>
              <a:t>Parametri di tipo puntatore</a:t>
            </a:r>
          </a:p>
          <a:p>
            <a:pPr lvl="1"/>
            <a:r>
              <a:rPr lang="it-IT" dirty="0"/>
              <a:t>Assegnamento a variabili globali</a:t>
            </a:r>
          </a:p>
          <a:p>
            <a:pPr lvl="1"/>
            <a:endParaRPr lang="it-IT" dirty="0"/>
          </a:p>
          <a:p>
            <a:r>
              <a:rPr lang="it-IT" dirty="0"/>
              <a:t>Se presenti è possibile realizzare funzioni che non sono più funzioni in senso matematico</a:t>
            </a:r>
          </a:p>
        </p:txBody>
      </p:sp>
    </p:spTree>
    <p:extLst>
      <p:ext uri="{BB962C8B-B14F-4D97-AF65-F5344CB8AC3E}">
        <p14:creationId xmlns:p14="http://schemas.microsoft.com/office/powerpoint/2010/main" val="2229183615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A7003C0-2C9B-4CCB-ADE0-7C99212D8F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C72F269-06E8-45BD-B762-C1B9038691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l">
              <a:buNone/>
            </a:pPr>
            <a:r>
              <a:rPr lang="it-IT" sz="1800" b="1" i="0" u="none" strike="noStrike" baseline="0" dirty="0">
                <a:solidFill>
                  <a:srgbClr val="00009A"/>
                </a:solidFill>
                <a:latin typeface="CourierNewPS-BoldMT"/>
              </a:rPr>
              <a:t>#include &lt;</a:t>
            </a:r>
            <a:r>
              <a:rPr lang="it-IT" sz="1800" b="1" i="0" u="none" strike="noStrike" baseline="0" dirty="0" err="1">
                <a:solidFill>
                  <a:srgbClr val="00009A"/>
                </a:solidFill>
                <a:latin typeface="CourierNewPS-BoldMT"/>
              </a:rPr>
              <a:t>stdio.h</a:t>
            </a:r>
            <a:r>
              <a:rPr lang="it-IT" sz="1800" b="1" i="0" u="none" strike="noStrike" baseline="0" dirty="0">
                <a:solidFill>
                  <a:srgbClr val="00009A"/>
                </a:solidFill>
                <a:latin typeface="CourierNewPS-BoldMT"/>
              </a:rPr>
              <a:t>&gt;</a:t>
            </a:r>
          </a:p>
          <a:p>
            <a:pPr marL="0" indent="0" algn="l">
              <a:buNone/>
            </a:pPr>
            <a:r>
              <a:rPr lang="it-IT" sz="1800" b="1" i="0" u="none" strike="noStrike" baseline="0" dirty="0" err="1">
                <a:solidFill>
                  <a:srgbClr val="00009A"/>
                </a:solidFill>
                <a:latin typeface="CourierNewPS-BoldMT"/>
              </a:rPr>
              <a:t>int</a:t>
            </a:r>
            <a:r>
              <a:rPr lang="it-IT" sz="1800" b="1" i="0" u="none" strike="noStrike" baseline="0" dirty="0">
                <a:solidFill>
                  <a:srgbClr val="00009A"/>
                </a:solidFill>
                <a:latin typeface="CourierNewPS-BoldMT"/>
              </a:rPr>
              <a:t> B;</a:t>
            </a:r>
          </a:p>
          <a:p>
            <a:pPr marL="0" indent="0" algn="l">
              <a:buNone/>
            </a:pPr>
            <a:r>
              <a:rPr lang="it-IT" sz="1800" b="1" i="0" u="none" strike="noStrike" baseline="0" dirty="0" err="1">
                <a:solidFill>
                  <a:srgbClr val="00009A"/>
                </a:solidFill>
                <a:latin typeface="CourierNewPS-BoldMT"/>
              </a:rPr>
              <a:t>int</a:t>
            </a:r>
            <a:r>
              <a:rPr lang="it-IT" sz="1800" b="1" i="0" u="none" strike="noStrike" baseline="0" dirty="0">
                <a:solidFill>
                  <a:srgbClr val="00009A"/>
                </a:solidFill>
                <a:latin typeface="CourierNewPS-BoldMT"/>
              </a:rPr>
              <a:t> f (</a:t>
            </a:r>
            <a:r>
              <a:rPr lang="it-IT" sz="1800" b="1" i="0" u="none" strike="noStrike" baseline="0" dirty="0" err="1">
                <a:solidFill>
                  <a:srgbClr val="00009A"/>
                </a:solidFill>
                <a:latin typeface="CourierNewPS-BoldMT"/>
              </a:rPr>
              <a:t>int</a:t>
            </a:r>
            <a:r>
              <a:rPr lang="it-IT" sz="1800" b="1" i="0" u="none" strike="noStrike" baseline="0" dirty="0">
                <a:solidFill>
                  <a:srgbClr val="00009A"/>
                </a:solidFill>
                <a:latin typeface="CourierNewPS-BoldMT"/>
              </a:rPr>
              <a:t> * A);</a:t>
            </a:r>
          </a:p>
          <a:p>
            <a:pPr marL="0" indent="0" algn="l">
              <a:buNone/>
            </a:pPr>
            <a:r>
              <a:rPr lang="it-IT" sz="1800" b="1" i="0" u="none" strike="noStrike" baseline="0" dirty="0" err="1">
                <a:solidFill>
                  <a:srgbClr val="00009A"/>
                </a:solidFill>
                <a:latin typeface="CourierNewPS-BoldMT"/>
              </a:rPr>
              <a:t>main</a:t>
            </a:r>
            <a:r>
              <a:rPr lang="it-IT" sz="1800" b="1" i="0" u="none" strike="noStrike" baseline="0" dirty="0">
                <a:solidFill>
                  <a:srgbClr val="00009A"/>
                </a:solidFill>
                <a:latin typeface="CourierNewPS-BoldMT"/>
              </a:rPr>
              <a:t>()</a:t>
            </a:r>
          </a:p>
          <a:p>
            <a:pPr marL="0" indent="0" algn="l">
              <a:buNone/>
            </a:pPr>
            <a:r>
              <a:rPr lang="it-IT" sz="1800" b="1" i="0" u="none" strike="noStrike" baseline="0" dirty="0">
                <a:solidFill>
                  <a:srgbClr val="00009A"/>
                </a:solidFill>
                <a:latin typeface="CourierNewPS-BoldMT"/>
              </a:rPr>
              <a:t>{ B=1;</a:t>
            </a:r>
          </a:p>
          <a:p>
            <a:pPr marL="0" indent="0" algn="l">
              <a:buNone/>
            </a:pPr>
            <a:r>
              <a:rPr lang="pt-BR" sz="1800" b="1" i="0" u="none" strike="noStrike" baseline="0" dirty="0">
                <a:solidFill>
                  <a:srgbClr val="00009A"/>
                </a:solidFill>
                <a:latin typeface="CourierNewPS-BoldMT"/>
              </a:rPr>
              <a:t>  printf("%d\n",2*f(&amp;B)); /* (1) */</a:t>
            </a:r>
          </a:p>
          <a:p>
            <a:pPr marL="0" indent="0" algn="l">
              <a:buNone/>
            </a:pPr>
            <a:r>
              <a:rPr lang="it-IT" sz="1800" b="1" i="0" u="none" strike="noStrike" baseline="0" dirty="0">
                <a:solidFill>
                  <a:srgbClr val="00009A"/>
                </a:solidFill>
                <a:latin typeface="CourierNewPS-BoldMT"/>
              </a:rPr>
              <a:t>  B=1;</a:t>
            </a:r>
          </a:p>
          <a:p>
            <a:pPr marL="0" indent="0" algn="l">
              <a:buNone/>
            </a:pPr>
            <a:r>
              <a:rPr lang="pt-BR" sz="1800" b="1" i="0" u="none" strike="noStrike" baseline="0" dirty="0">
                <a:solidFill>
                  <a:srgbClr val="00009A"/>
                </a:solidFill>
                <a:latin typeface="CourierNewPS-BoldMT"/>
              </a:rPr>
              <a:t>  printf("%d\n",f(&amp;B)+f(&amp;B)); /* (2) */</a:t>
            </a:r>
          </a:p>
          <a:p>
            <a:pPr marL="0" indent="0" algn="l">
              <a:buNone/>
            </a:pPr>
            <a:r>
              <a:rPr lang="it-IT" sz="1800" b="1" i="0" u="none" strike="noStrike" baseline="0" dirty="0">
                <a:solidFill>
                  <a:srgbClr val="00009A"/>
                </a:solidFill>
                <a:latin typeface="CourierNewPS-BoldMT"/>
              </a:rPr>
              <a:t>}</a:t>
            </a:r>
          </a:p>
          <a:p>
            <a:pPr marL="0" indent="0" algn="l">
              <a:buNone/>
            </a:pPr>
            <a:r>
              <a:rPr lang="it-IT" sz="1800" b="1" i="0" u="none" strike="noStrike" baseline="0" dirty="0" err="1">
                <a:solidFill>
                  <a:srgbClr val="00009A"/>
                </a:solidFill>
                <a:latin typeface="CourierNewPS-BoldMT"/>
              </a:rPr>
              <a:t>int</a:t>
            </a:r>
            <a:r>
              <a:rPr lang="it-IT" sz="1800" b="1" i="0" u="none" strike="noStrike" baseline="0" dirty="0">
                <a:solidFill>
                  <a:srgbClr val="00009A"/>
                </a:solidFill>
                <a:latin typeface="CourierNewPS-BoldMT"/>
              </a:rPr>
              <a:t> f (</a:t>
            </a:r>
            <a:r>
              <a:rPr lang="it-IT" sz="1800" b="1" i="0" u="none" strike="noStrike" baseline="0" dirty="0" err="1">
                <a:solidFill>
                  <a:srgbClr val="00009A"/>
                </a:solidFill>
                <a:latin typeface="CourierNewPS-BoldMT"/>
              </a:rPr>
              <a:t>int</a:t>
            </a:r>
            <a:r>
              <a:rPr lang="it-IT" sz="1800" b="1" i="0" u="none" strike="noStrike" baseline="0" dirty="0">
                <a:solidFill>
                  <a:srgbClr val="00009A"/>
                </a:solidFill>
                <a:latin typeface="CourierNewPS-BoldMT"/>
              </a:rPr>
              <a:t> * A)</a:t>
            </a:r>
          </a:p>
          <a:p>
            <a:pPr marL="0" indent="0" algn="l">
              <a:buNone/>
            </a:pPr>
            <a:r>
              <a:rPr lang="it-IT" sz="1800" b="1" i="0" u="none" strike="noStrike" baseline="0" dirty="0">
                <a:solidFill>
                  <a:srgbClr val="00009A"/>
                </a:solidFill>
                <a:latin typeface="CourierNewPS-BoldMT"/>
              </a:rPr>
              <a:t>{ *A=2*(*A);</a:t>
            </a:r>
          </a:p>
          <a:p>
            <a:pPr marL="0" indent="0" algn="l">
              <a:buNone/>
            </a:pPr>
            <a:r>
              <a:rPr lang="it-IT" sz="1800" b="1" i="0" u="none" strike="noStrike" baseline="0" dirty="0">
                <a:solidFill>
                  <a:srgbClr val="00009A"/>
                </a:solidFill>
                <a:latin typeface="CourierNewPS-BoldMT"/>
              </a:rPr>
              <a:t>  </a:t>
            </a:r>
            <a:r>
              <a:rPr lang="it-IT" sz="1800" b="1" i="0" u="none" strike="noStrike" baseline="0" dirty="0" err="1">
                <a:solidFill>
                  <a:srgbClr val="00009A"/>
                </a:solidFill>
                <a:latin typeface="CourierNewPS-BoldMT"/>
              </a:rPr>
              <a:t>return</a:t>
            </a:r>
            <a:r>
              <a:rPr lang="it-IT" sz="1800" b="1" i="0" u="none" strike="noStrike" baseline="0" dirty="0">
                <a:solidFill>
                  <a:srgbClr val="00009A"/>
                </a:solidFill>
                <a:latin typeface="CourierNewPS-BoldMT"/>
              </a:rPr>
              <a:t> *A;</a:t>
            </a:r>
          </a:p>
          <a:p>
            <a:pPr marL="0" indent="0" algn="l">
              <a:buNone/>
            </a:pPr>
            <a:r>
              <a:rPr lang="it-IT" sz="1800" b="1" i="0" u="none" strike="noStrike" baseline="0" dirty="0">
                <a:solidFill>
                  <a:srgbClr val="00009A"/>
                </a:solidFill>
                <a:latin typeface="CourierNewPS-BoldMT"/>
              </a:rPr>
              <a:t>}</a:t>
            </a:r>
          </a:p>
          <a:p>
            <a:pPr algn="l"/>
            <a:r>
              <a:rPr lang="it-IT" sz="1800" b="0" i="0" u="none" strike="noStrike" baseline="0" dirty="0">
                <a:solidFill>
                  <a:srgbClr val="00009A"/>
                </a:solidFill>
                <a:latin typeface="ComicSansMS"/>
              </a:rPr>
              <a:t>Fornisce valori diversi, pur essendo attivata con lo stesso parametro attuale. L’istruzione (1) stampa 4 mentre l’istruzione (2) stampa 6.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916740279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2ADB5CF-9121-41D1-A09A-6774E4F3EC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Visibilità degli identificatori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B0BCC53-F0BD-4A00-8C11-0B50E8F540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Dato un programma scritto in linguaggio C, è possibile distinguere:</a:t>
            </a:r>
          </a:p>
          <a:p>
            <a:r>
              <a:rPr lang="it-IT" dirty="0"/>
              <a:t>Ambiente Globale:</a:t>
            </a:r>
          </a:p>
          <a:p>
            <a:pPr lvl="1"/>
            <a:r>
              <a:rPr lang="it-IT" dirty="0"/>
              <a:t>È costituito dalle dichiarazioni e definizioni che compaiono nella parte di dichiarazioni globali di P (ad esempio, le variabili globali)</a:t>
            </a:r>
          </a:p>
          <a:p>
            <a:pPr lvl="1"/>
            <a:endParaRPr lang="it-IT" dirty="0"/>
          </a:p>
          <a:p>
            <a:r>
              <a:rPr lang="it-IT" dirty="0"/>
              <a:t>Ambiente locale:</a:t>
            </a:r>
          </a:p>
          <a:p>
            <a:pPr lvl="1"/>
            <a:r>
              <a:rPr lang="it-IT" dirty="0"/>
              <a:t>Ad una funzione: è l’insieme delle dichiarazioni e definizioni che compaiono nella parte dichiarazioni della funzione, più i suoi parametri formali</a:t>
            </a:r>
          </a:p>
          <a:p>
            <a:pPr lvl="1"/>
            <a:endParaRPr lang="it-IT" dirty="0"/>
          </a:p>
          <a:p>
            <a:pPr lvl="1"/>
            <a:r>
              <a:rPr lang="it-IT" dirty="0"/>
              <a:t>A un blocco: è l’insieme delle dichiarazioni e definizioni che compaiono all’interno del blocco</a:t>
            </a:r>
          </a:p>
        </p:txBody>
      </p:sp>
    </p:spTree>
    <p:extLst>
      <p:ext uri="{BB962C8B-B14F-4D97-AF65-F5344CB8AC3E}">
        <p14:creationId xmlns:p14="http://schemas.microsoft.com/office/powerpoint/2010/main" val="36656995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FE45815-0B43-45C2-A68D-013CFC79D8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579925"/>
            <a:ext cx="10058400" cy="1371600"/>
          </a:xfrm>
        </p:spPr>
        <p:txBody>
          <a:bodyPr/>
          <a:lstStyle/>
          <a:p>
            <a:r>
              <a:rPr lang="it-IT" dirty="0"/>
              <a:t>Funzioni	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EC1A898-8FAC-47D2-850E-F5121EFBB0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t-IT" dirty="0"/>
              <a:t>Il meccanismo di uso di funzioni nei linguaggi di programmazione fa riferimento allo schema di interazione tra componenti software client/server</a:t>
            </a:r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r>
              <a:rPr lang="it-IT" b="1" dirty="0">
                <a:solidFill>
                  <a:srgbClr val="FFC000"/>
                </a:solidFill>
              </a:rPr>
              <a:t>Server</a:t>
            </a:r>
            <a:r>
              <a:rPr lang="it-IT" dirty="0"/>
              <a:t>:</a:t>
            </a:r>
          </a:p>
          <a:p>
            <a:pPr lvl="1"/>
            <a:r>
              <a:rPr lang="it-IT" dirty="0"/>
              <a:t>Un qualunque ente capace di nascondere la propria organizzazione interna, presentando ai client una </a:t>
            </a:r>
            <a:r>
              <a:rPr lang="it-IT" b="1" dirty="0"/>
              <a:t>interfaccia</a:t>
            </a:r>
            <a:r>
              <a:rPr lang="it-IT" dirty="0"/>
              <a:t> per lo scambio di informazioni</a:t>
            </a:r>
          </a:p>
          <a:p>
            <a:r>
              <a:rPr lang="it-IT" b="1" dirty="0">
                <a:solidFill>
                  <a:srgbClr val="FFC000"/>
                </a:solidFill>
              </a:rPr>
              <a:t>Client</a:t>
            </a:r>
            <a:r>
              <a:rPr lang="it-IT" dirty="0"/>
              <a:t>:</a:t>
            </a:r>
          </a:p>
          <a:p>
            <a:pPr lvl="1"/>
            <a:r>
              <a:rPr lang="it-IT" dirty="0"/>
              <a:t>Qualunque ente in grado di invocare uno o più server per ottenere servizi</a:t>
            </a:r>
          </a:p>
        </p:txBody>
      </p:sp>
      <p:sp>
        <p:nvSpPr>
          <p:cNvPr id="4" name="Rettangolo con angoli arrotondati 3">
            <a:extLst>
              <a:ext uri="{FF2B5EF4-FFF2-40B4-BE49-F238E27FC236}">
                <a16:creationId xmlns:a16="http://schemas.microsoft.com/office/drawing/2014/main" id="{238B866B-45B2-4BF7-8389-64A38D59F5DC}"/>
              </a:ext>
            </a:extLst>
          </p:cNvPr>
          <p:cNvSpPr/>
          <p:nvPr/>
        </p:nvSpPr>
        <p:spPr>
          <a:xfrm>
            <a:off x="3375421" y="2714147"/>
            <a:ext cx="4667250" cy="2019300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Ovale 4">
            <a:extLst>
              <a:ext uri="{FF2B5EF4-FFF2-40B4-BE49-F238E27FC236}">
                <a16:creationId xmlns:a16="http://schemas.microsoft.com/office/drawing/2014/main" id="{84D047DD-2EC5-4554-9DB2-9D637D47263D}"/>
              </a:ext>
            </a:extLst>
          </p:cNvPr>
          <p:cNvSpPr/>
          <p:nvPr/>
        </p:nvSpPr>
        <p:spPr>
          <a:xfrm>
            <a:off x="4162425" y="3398043"/>
            <a:ext cx="952500" cy="633413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accent1">
                    <a:lumMod val="75000"/>
                  </a:schemeClr>
                </a:solidFill>
              </a:rPr>
              <a:t>client</a:t>
            </a:r>
          </a:p>
        </p:txBody>
      </p:sp>
      <p:sp>
        <p:nvSpPr>
          <p:cNvPr id="6" name="Ovale 5">
            <a:extLst>
              <a:ext uri="{FF2B5EF4-FFF2-40B4-BE49-F238E27FC236}">
                <a16:creationId xmlns:a16="http://schemas.microsoft.com/office/drawing/2014/main" id="{75843642-47D7-477E-BB08-D0E3240CFB06}"/>
              </a:ext>
            </a:extLst>
          </p:cNvPr>
          <p:cNvSpPr/>
          <p:nvPr/>
        </p:nvSpPr>
        <p:spPr>
          <a:xfrm>
            <a:off x="6243636" y="3407091"/>
            <a:ext cx="1071563" cy="633413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accent1">
                    <a:lumMod val="75000"/>
                  </a:schemeClr>
                </a:solidFill>
              </a:rPr>
              <a:t>server</a:t>
            </a:r>
          </a:p>
        </p:txBody>
      </p:sp>
      <p:cxnSp>
        <p:nvCxnSpPr>
          <p:cNvPr id="8" name="Connettore curvo 7">
            <a:extLst>
              <a:ext uri="{FF2B5EF4-FFF2-40B4-BE49-F238E27FC236}">
                <a16:creationId xmlns:a16="http://schemas.microsoft.com/office/drawing/2014/main" id="{786FB164-0020-44EF-94CC-198B252E3C2B}"/>
              </a:ext>
            </a:extLst>
          </p:cNvPr>
          <p:cNvCxnSpPr>
            <a:stCxn id="5" idx="4"/>
            <a:endCxn id="6" idx="4"/>
          </p:cNvCxnSpPr>
          <p:nvPr/>
        </p:nvCxnSpPr>
        <p:spPr>
          <a:xfrm rot="16200000" flipH="1">
            <a:off x="5704522" y="2965608"/>
            <a:ext cx="9048" cy="2140743"/>
          </a:xfrm>
          <a:prstGeom prst="curvedConnector3">
            <a:avLst>
              <a:gd name="adj1" fmla="val 2626525"/>
            </a:avLst>
          </a:prstGeom>
          <a:ln w="38100">
            <a:solidFill>
              <a:schemeClr val="bg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ttore curvo 9">
            <a:extLst>
              <a:ext uri="{FF2B5EF4-FFF2-40B4-BE49-F238E27FC236}">
                <a16:creationId xmlns:a16="http://schemas.microsoft.com/office/drawing/2014/main" id="{AFE86757-ED22-421C-AE5A-BAFA470013AC}"/>
              </a:ext>
            </a:extLst>
          </p:cNvPr>
          <p:cNvCxnSpPr>
            <a:stCxn id="6" idx="0"/>
            <a:endCxn id="5" idx="0"/>
          </p:cNvCxnSpPr>
          <p:nvPr/>
        </p:nvCxnSpPr>
        <p:spPr>
          <a:xfrm rot="16200000" flipV="1">
            <a:off x="5704523" y="2332195"/>
            <a:ext cx="9048" cy="2140743"/>
          </a:xfrm>
          <a:prstGeom prst="curvedConnector3">
            <a:avLst>
              <a:gd name="adj1" fmla="val 2626525"/>
            </a:avLst>
          </a:prstGeom>
          <a:ln w="38100">
            <a:solidFill>
              <a:srgbClr val="FF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C76BD77E-6B99-4922-8A8C-574695512638}"/>
              </a:ext>
            </a:extLst>
          </p:cNvPr>
          <p:cNvSpPr txBox="1"/>
          <p:nvPr/>
        </p:nvSpPr>
        <p:spPr>
          <a:xfrm>
            <a:off x="4868466" y="4343695"/>
            <a:ext cx="186451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chemeClr val="bg1"/>
                </a:solidFill>
              </a:rPr>
              <a:t>Richiesta di servizio</a:t>
            </a:r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7644638C-C6C1-4A54-81E7-257E2A777411}"/>
              </a:ext>
            </a:extLst>
          </p:cNvPr>
          <p:cNvSpPr txBox="1"/>
          <p:nvPr/>
        </p:nvSpPr>
        <p:spPr>
          <a:xfrm>
            <a:off x="5114925" y="2800288"/>
            <a:ext cx="186451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rgbClr val="FF0000"/>
                </a:solidFill>
              </a:rPr>
              <a:t>Risultato</a:t>
            </a:r>
          </a:p>
        </p:txBody>
      </p:sp>
    </p:spTree>
    <p:extLst>
      <p:ext uri="{BB962C8B-B14F-4D97-AF65-F5344CB8AC3E}">
        <p14:creationId xmlns:p14="http://schemas.microsoft.com/office/powerpoint/2010/main" val="804580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E2D6061-3A9E-487B-A729-025284A617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Regole di visibilità degli identificatori in C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64482C3-7D08-4DAF-B3BE-B6A6703A86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/>
              <a:t>Nel linguaggio C </a:t>
            </a:r>
            <a:r>
              <a:rPr lang="it-IT" dirty="0" err="1"/>
              <a:t>e`</a:t>
            </a:r>
            <a:r>
              <a:rPr lang="it-IT" dirty="0"/>
              <a:t> determinato staticamente, in base all'ambiente al quale l'identificatore appartiene, secondo le seguenti regole:</a:t>
            </a:r>
          </a:p>
          <a:p>
            <a:pPr marL="617220" lvl="1" indent="-342900">
              <a:buFont typeface="+mj-lt"/>
              <a:buAutoNum type="arabicPeriod"/>
            </a:pPr>
            <a:r>
              <a:rPr lang="it-IT" dirty="0"/>
              <a:t>il campo di azione di un identificatore globale va dal punto in cui si trova la sua dichiarazione (o definizione) fino alla fine del file sorgente (a meno della regola 3);</a:t>
            </a:r>
          </a:p>
          <a:p>
            <a:pPr marL="617220" lvl="1" indent="-342900">
              <a:buFont typeface="+mj-lt"/>
              <a:buAutoNum type="arabicPeriod"/>
            </a:pPr>
            <a:r>
              <a:rPr lang="it-IT" dirty="0"/>
              <a:t>il campo di azione della dichiarazione (o definizione) di un identificatore locale </a:t>
            </a:r>
            <a:r>
              <a:rPr lang="it-IT" dirty="0" err="1"/>
              <a:t>e`</a:t>
            </a:r>
            <a:r>
              <a:rPr lang="it-IT" dirty="0"/>
              <a:t> il blocco (o la funzione) in cui essa compare e tutti i blocchi in esso contenuti (a meno della regola 3);</a:t>
            </a:r>
          </a:p>
          <a:p>
            <a:pPr marL="617220" lvl="1" indent="-342900">
              <a:buFont typeface="+mj-lt"/>
              <a:buAutoNum type="arabicPeriod"/>
            </a:pPr>
            <a:r>
              <a:rPr lang="it-IT" dirty="0"/>
              <a:t>quando un identificatore dichiarato in un blocco P </a:t>
            </a:r>
            <a:r>
              <a:rPr lang="it-IT" dirty="0" err="1"/>
              <a:t>e`</a:t>
            </a:r>
            <a:r>
              <a:rPr lang="it-IT" dirty="0"/>
              <a:t> ridichiarato (o ridefinito) in un blocco Q racchiuso da P, allora il blocco Q, e tutti i blocchi innestati in Q, sono esclusi dal campo di azione della dichiarazione dell’identificatore in P (</a:t>
            </a:r>
            <a:r>
              <a:rPr lang="it-IT" dirty="0" err="1"/>
              <a:t>overriding</a:t>
            </a:r>
            <a:r>
              <a:rPr lang="it-IT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3154309953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1B4D800-21D7-4E87-84CE-6943F281DF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Visibilità degli Identificatori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2ECD3BC-D11F-4059-97BB-7EA7DE9E06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l">
              <a:buNone/>
            </a:pPr>
            <a:r>
              <a:rPr lang="it-IT" sz="1800" b="1" i="0" u="none" strike="noStrike" baseline="0" dirty="0">
                <a:solidFill>
                  <a:srgbClr val="00009A"/>
                </a:solidFill>
                <a:latin typeface="CourierNewPS-BoldMT"/>
              </a:rPr>
              <a:t>#include &lt;</a:t>
            </a:r>
            <a:r>
              <a:rPr lang="it-IT" sz="1800" b="1" i="0" u="none" strike="noStrike" baseline="0" dirty="0" err="1">
                <a:solidFill>
                  <a:srgbClr val="00009A"/>
                </a:solidFill>
                <a:latin typeface="CourierNewPS-BoldMT"/>
              </a:rPr>
              <a:t>stdio.h</a:t>
            </a:r>
            <a:r>
              <a:rPr lang="it-IT" sz="1800" b="1" i="0" u="none" strike="noStrike" baseline="0" dirty="0">
                <a:solidFill>
                  <a:srgbClr val="00009A"/>
                </a:solidFill>
                <a:latin typeface="CourierNewPS-BoldMT"/>
              </a:rPr>
              <a:t>&gt;</a:t>
            </a:r>
          </a:p>
          <a:p>
            <a:pPr marL="0" indent="0" algn="l">
              <a:buNone/>
            </a:pPr>
            <a:r>
              <a:rPr lang="it-IT" sz="1800" b="1" i="0" u="none" strike="noStrike" baseline="0" dirty="0" err="1">
                <a:solidFill>
                  <a:srgbClr val="00009A"/>
                </a:solidFill>
                <a:latin typeface="CourierNewPS-BoldMT"/>
              </a:rPr>
              <a:t>int</a:t>
            </a:r>
            <a:r>
              <a:rPr lang="it-IT" sz="1800" b="1" i="0" u="none" strike="noStrike" baseline="0" dirty="0">
                <a:solidFill>
                  <a:srgbClr val="00009A"/>
                </a:solidFill>
                <a:latin typeface="CourierNewPS-BoldMT"/>
              </a:rPr>
              <a:t> A;</a:t>
            </a:r>
          </a:p>
          <a:p>
            <a:pPr marL="0" indent="0" algn="l">
              <a:buNone/>
            </a:pPr>
            <a:r>
              <a:rPr lang="it-IT" sz="1800" b="1" i="0" u="none" strike="noStrike" baseline="0" dirty="0" err="1">
                <a:solidFill>
                  <a:srgbClr val="00009A"/>
                </a:solidFill>
                <a:latin typeface="CourierNewPS-BoldMT"/>
              </a:rPr>
              <a:t>int</a:t>
            </a:r>
            <a:r>
              <a:rPr lang="it-IT" sz="1800" b="1" i="0" u="none" strike="noStrike" baseline="0" dirty="0">
                <a:solidFill>
                  <a:srgbClr val="00009A"/>
                </a:solidFill>
                <a:latin typeface="CourierNewPS-BoldMT"/>
              </a:rPr>
              <a:t> f(float x);</a:t>
            </a:r>
          </a:p>
          <a:p>
            <a:pPr marL="0" indent="0" algn="l">
              <a:buNone/>
            </a:pPr>
            <a:r>
              <a:rPr lang="it-IT" sz="1800" b="1" i="0" u="none" strike="noStrike" baseline="0" dirty="0" err="1">
                <a:solidFill>
                  <a:srgbClr val="00009A"/>
                </a:solidFill>
                <a:latin typeface="CourierNewPS-BoldMT"/>
              </a:rPr>
              <a:t>main</a:t>
            </a:r>
            <a:r>
              <a:rPr lang="it-IT" sz="1800" b="1" i="0" u="none" strike="noStrike" baseline="0" dirty="0">
                <a:solidFill>
                  <a:srgbClr val="00009A"/>
                </a:solidFill>
                <a:latin typeface="CourierNewPS-BoldMT"/>
              </a:rPr>
              <a:t>()</a:t>
            </a:r>
          </a:p>
          <a:p>
            <a:pPr marL="0" indent="0" algn="l">
              <a:buNone/>
            </a:pPr>
            <a:r>
              <a:rPr lang="it-IT" sz="1800" b="1" i="0" u="none" strike="noStrike" baseline="0" dirty="0">
                <a:solidFill>
                  <a:srgbClr val="00009A"/>
                </a:solidFill>
                <a:latin typeface="CourierNewPS-BoldMT"/>
              </a:rPr>
              <a:t>{ </a:t>
            </a:r>
            <a:r>
              <a:rPr lang="it-IT" sz="1800" b="1" i="0" u="none" strike="noStrike" baseline="0" dirty="0" err="1">
                <a:solidFill>
                  <a:srgbClr val="00009A"/>
                </a:solidFill>
                <a:latin typeface="CourierNewPS-BoldMT"/>
              </a:rPr>
              <a:t>int</a:t>
            </a:r>
            <a:r>
              <a:rPr lang="it-IT" sz="1800" b="1" i="0" u="none" strike="noStrike" baseline="0" dirty="0">
                <a:solidFill>
                  <a:srgbClr val="00009A"/>
                </a:solidFill>
                <a:latin typeface="CourierNewPS-BoldMT"/>
              </a:rPr>
              <a:t> B;</a:t>
            </a:r>
          </a:p>
          <a:p>
            <a:pPr marL="0" indent="0" algn="l">
              <a:buNone/>
            </a:pPr>
            <a:r>
              <a:rPr lang="it-IT" sz="1800" b="1" i="0" u="none" strike="noStrike" baseline="0" dirty="0">
                <a:solidFill>
                  <a:srgbClr val="00009A"/>
                </a:solidFill>
                <a:latin typeface="CourierNewPS-BoldMT"/>
              </a:rPr>
              <a:t>...</a:t>
            </a:r>
          </a:p>
          <a:p>
            <a:pPr marL="0" indent="0" algn="l">
              <a:buNone/>
            </a:pPr>
            <a:r>
              <a:rPr lang="it-IT" sz="1800" b="1" i="0" u="none" strike="noStrike" baseline="0" dirty="0">
                <a:solidFill>
                  <a:srgbClr val="00009A"/>
                </a:solidFill>
                <a:latin typeface="CourierNewPS-BoldMT"/>
              </a:rPr>
              <a:t>{ </a:t>
            </a:r>
            <a:r>
              <a:rPr lang="it-IT" sz="1800" b="1" i="0" u="none" strike="noStrike" baseline="0" dirty="0" err="1">
                <a:solidFill>
                  <a:srgbClr val="00009A"/>
                </a:solidFill>
                <a:latin typeface="CourierNewPS-BoldMT"/>
              </a:rPr>
              <a:t>char</a:t>
            </a:r>
            <a:r>
              <a:rPr lang="it-IT" sz="1800" b="1" i="0" u="none" strike="noStrike" baseline="0" dirty="0">
                <a:solidFill>
                  <a:srgbClr val="00009A"/>
                </a:solidFill>
                <a:latin typeface="CourierNewPS-BoldMT"/>
              </a:rPr>
              <a:t> A;</a:t>
            </a:r>
          </a:p>
          <a:p>
            <a:pPr marL="0" indent="0" algn="l">
              <a:buNone/>
            </a:pPr>
            <a:r>
              <a:rPr lang="it-IT" sz="1800" b="1" i="0" u="none" strike="noStrike" baseline="0" dirty="0">
                <a:solidFill>
                  <a:srgbClr val="00009A"/>
                </a:solidFill>
                <a:latin typeface="CourierNewPS-BoldMT"/>
              </a:rPr>
              <a:t>...</a:t>
            </a:r>
          </a:p>
          <a:p>
            <a:pPr marL="0" indent="0" algn="l">
              <a:buNone/>
            </a:pPr>
            <a:r>
              <a:rPr lang="it-IT" sz="1800" b="1" i="0" u="none" strike="noStrike" baseline="0" dirty="0">
                <a:solidFill>
                  <a:srgbClr val="00009A"/>
                </a:solidFill>
                <a:latin typeface="CourierNewPS-BoldMT"/>
              </a:rPr>
              <a:t>}</a:t>
            </a:r>
          </a:p>
          <a:p>
            <a:pPr marL="0" indent="0" algn="l">
              <a:buNone/>
            </a:pPr>
            <a:r>
              <a:rPr lang="it-IT" sz="1800" b="1" i="0" u="none" strike="noStrike" baseline="0" dirty="0">
                <a:solidFill>
                  <a:srgbClr val="00009A"/>
                </a:solidFill>
                <a:latin typeface="CourierNewPS-BoldMT"/>
              </a:rPr>
              <a:t>}</a:t>
            </a:r>
          </a:p>
          <a:p>
            <a:pPr marL="0" indent="0" algn="l">
              <a:buNone/>
            </a:pPr>
            <a:r>
              <a:rPr lang="it-IT" sz="1800" b="1" i="0" u="none" strike="noStrike" baseline="0" dirty="0" err="1">
                <a:solidFill>
                  <a:srgbClr val="00009A"/>
                </a:solidFill>
                <a:latin typeface="CourierNewPS-BoldMT"/>
              </a:rPr>
              <a:t>int</a:t>
            </a:r>
            <a:r>
              <a:rPr lang="it-IT" sz="1800" b="1" i="0" u="none" strike="noStrike" baseline="0" dirty="0">
                <a:solidFill>
                  <a:srgbClr val="00009A"/>
                </a:solidFill>
                <a:latin typeface="CourierNewPS-BoldMT"/>
              </a:rPr>
              <a:t> f(float x)</a:t>
            </a:r>
          </a:p>
          <a:p>
            <a:pPr marL="0" indent="0" algn="l">
              <a:buNone/>
            </a:pPr>
            <a:r>
              <a:rPr lang="it-IT" sz="1800" b="1" i="0" u="none" strike="noStrike" baseline="0" dirty="0">
                <a:solidFill>
                  <a:srgbClr val="00009A"/>
                </a:solidFill>
                <a:latin typeface="CourierNewPS-BoldMT"/>
              </a:rPr>
              <a:t>{ </a:t>
            </a:r>
            <a:r>
              <a:rPr lang="it-IT" sz="1800" b="1" i="0" u="none" strike="noStrike" baseline="0" dirty="0" err="1">
                <a:solidFill>
                  <a:srgbClr val="00009A"/>
                </a:solidFill>
                <a:latin typeface="CourierNewPS-BoldMT"/>
              </a:rPr>
              <a:t>int</a:t>
            </a:r>
            <a:r>
              <a:rPr lang="it-IT" sz="1800" b="1" i="0" u="none" strike="noStrike" baseline="0" dirty="0">
                <a:solidFill>
                  <a:srgbClr val="00009A"/>
                </a:solidFill>
                <a:latin typeface="CourierNewPS-BoldMT"/>
              </a:rPr>
              <a:t> D;...</a:t>
            </a:r>
          </a:p>
          <a:p>
            <a:pPr marL="0" indent="0" algn="l">
              <a:buNone/>
            </a:pPr>
            <a:r>
              <a:rPr lang="it-IT" sz="1800" b="1" i="0" u="none" strike="noStrike" baseline="0" dirty="0">
                <a:solidFill>
                  <a:srgbClr val="00009A"/>
                </a:solidFill>
                <a:latin typeface="CourierNewPS-BoldMT"/>
              </a:rPr>
              <a:t>}</a:t>
            </a:r>
            <a:endParaRPr lang="it-IT" dirty="0"/>
          </a:p>
        </p:txBody>
      </p:sp>
      <p:sp>
        <p:nvSpPr>
          <p:cNvPr id="4" name="Rettangolo con angoli arrotondati 3">
            <a:extLst>
              <a:ext uri="{FF2B5EF4-FFF2-40B4-BE49-F238E27FC236}">
                <a16:creationId xmlns:a16="http://schemas.microsoft.com/office/drawing/2014/main" id="{F5A83417-3BEE-45C2-9DF2-9805E04D4E90}"/>
              </a:ext>
            </a:extLst>
          </p:cNvPr>
          <p:cNvSpPr/>
          <p:nvPr/>
        </p:nvSpPr>
        <p:spPr>
          <a:xfrm>
            <a:off x="747204" y="2414726"/>
            <a:ext cx="2741720" cy="3620314"/>
          </a:xfrm>
          <a:prstGeom prst="roundRect">
            <a:avLst/>
          </a:prstGeom>
          <a:solidFill>
            <a:schemeClr val="accent1">
              <a:alpha val="4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E2AE9488-FE32-410D-9F55-277E3255F357}"/>
              </a:ext>
            </a:extLst>
          </p:cNvPr>
          <p:cNvSpPr txBox="1"/>
          <p:nvPr/>
        </p:nvSpPr>
        <p:spPr>
          <a:xfrm>
            <a:off x="5009745" y="2762655"/>
            <a:ext cx="58096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>
                <a:solidFill>
                  <a:schemeClr val="bg1"/>
                </a:solidFill>
              </a:rPr>
              <a:t>Ambiente globale: </a:t>
            </a:r>
            <a:r>
              <a:rPr lang="it-IT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it-IT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A, f </a:t>
            </a:r>
            <a:r>
              <a:rPr lang="it-IT" dirty="0">
                <a:solidFill>
                  <a:schemeClr val="bg1"/>
                </a:solidFill>
              </a:rPr>
              <a:t>identificatori globali</a:t>
            </a:r>
          </a:p>
        </p:txBody>
      </p:sp>
      <p:cxnSp>
        <p:nvCxnSpPr>
          <p:cNvPr id="9" name="Connettore 2 8">
            <a:extLst>
              <a:ext uri="{FF2B5EF4-FFF2-40B4-BE49-F238E27FC236}">
                <a16:creationId xmlns:a16="http://schemas.microsoft.com/office/drawing/2014/main" id="{3CC5694D-55AE-451A-93D2-27C643454B54}"/>
              </a:ext>
            </a:extLst>
          </p:cNvPr>
          <p:cNvCxnSpPr>
            <a:stCxn id="7" idx="1"/>
          </p:cNvCxnSpPr>
          <p:nvPr/>
        </p:nvCxnSpPr>
        <p:spPr>
          <a:xfrm flipH="1">
            <a:off x="3488924" y="2947321"/>
            <a:ext cx="1520821" cy="291990"/>
          </a:xfrm>
          <a:prstGeom prst="straightConnector1">
            <a:avLst/>
          </a:prstGeom>
          <a:ln w="25400">
            <a:solidFill>
              <a:schemeClr val="bg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ttangolo con angoli arrotondati 9">
            <a:extLst>
              <a:ext uri="{FF2B5EF4-FFF2-40B4-BE49-F238E27FC236}">
                <a16:creationId xmlns:a16="http://schemas.microsoft.com/office/drawing/2014/main" id="{07F88502-581F-4C28-ABDC-F7502BD32AB4}"/>
              </a:ext>
            </a:extLst>
          </p:cNvPr>
          <p:cNvSpPr/>
          <p:nvPr/>
        </p:nvSpPr>
        <p:spPr>
          <a:xfrm>
            <a:off x="1066800" y="3213046"/>
            <a:ext cx="1556426" cy="1712068"/>
          </a:xfrm>
          <a:prstGeom prst="roundRect">
            <a:avLst/>
          </a:prstGeom>
          <a:solidFill>
            <a:schemeClr val="accent4">
              <a:alpha val="48000"/>
            </a:schemeClr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04465F47-ED3F-466A-825D-DDECF7A6E0C1}"/>
              </a:ext>
            </a:extLst>
          </p:cNvPr>
          <p:cNvSpPr txBox="1"/>
          <p:nvPr/>
        </p:nvSpPr>
        <p:spPr>
          <a:xfrm>
            <a:off x="5006501" y="3343073"/>
            <a:ext cx="61382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>
                <a:solidFill>
                  <a:schemeClr val="bg1"/>
                </a:solidFill>
              </a:rPr>
              <a:t>main</a:t>
            </a:r>
            <a:r>
              <a:rPr lang="it-IT" dirty="0">
                <a:solidFill>
                  <a:schemeClr val="bg1"/>
                </a:solidFill>
              </a:rPr>
              <a:t>: sono visibili </a:t>
            </a:r>
            <a:r>
              <a:rPr lang="it-IT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it-IT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A, f </a:t>
            </a:r>
            <a:r>
              <a:rPr lang="it-IT" dirty="0">
                <a:solidFill>
                  <a:schemeClr val="bg1"/>
                </a:solidFill>
              </a:rPr>
              <a:t>(globali) </a:t>
            </a:r>
            <a:r>
              <a:rPr lang="it-IT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it-IT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B;</a:t>
            </a:r>
            <a:r>
              <a:rPr lang="it-IT" dirty="0">
                <a:solidFill>
                  <a:schemeClr val="bg1"/>
                </a:solidFill>
              </a:rPr>
              <a:t> (locale)</a:t>
            </a:r>
          </a:p>
        </p:txBody>
      </p:sp>
      <p:cxnSp>
        <p:nvCxnSpPr>
          <p:cNvPr id="13" name="Connettore 2 12">
            <a:extLst>
              <a:ext uri="{FF2B5EF4-FFF2-40B4-BE49-F238E27FC236}">
                <a16:creationId xmlns:a16="http://schemas.microsoft.com/office/drawing/2014/main" id="{2900A860-4904-4F88-BA7A-F9FF9FEB6770}"/>
              </a:ext>
            </a:extLst>
          </p:cNvPr>
          <p:cNvCxnSpPr>
            <a:endCxn id="10" idx="3"/>
          </p:cNvCxnSpPr>
          <p:nvPr/>
        </p:nvCxnSpPr>
        <p:spPr>
          <a:xfrm flipH="1">
            <a:off x="2623226" y="3521413"/>
            <a:ext cx="2386519" cy="547667"/>
          </a:xfrm>
          <a:prstGeom prst="straightConnector1">
            <a:avLst/>
          </a:prstGeom>
          <a:ln w="25400">
            <a:solidFill>
              <a:schemeClr val="bg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ttangolo con angoli arrotondati 13">
            <a:extLst>
              <a:ext uri="{FF2B5EF4-FFF2-40B4-BE49-F238E27FC236}">
                <a16:creationId xmlns:a16="http://schemas.microsoft.com/office/drawing/2014/main" id="{426A47C2-A438-499E-88E1-8B1E5A0E1F76}"/>
              </a:ext>
            </a:extLst>
          </p:cNvPr>
          <p:cNvSpPr/>
          <p:nvPr/>
        </p:nvSpPr>
        <p:spPr>
          <a:xfrm>
            <a:off x="1352145" y="3920247"/>
            <a:ext cx="1271081" cy="739302"/>
          </a:xfrm>
          <a:prstGeom prst="roundRect">
            <a:avLst/>
          </a:prstGeom>
          <a:gradFill>
            <a:gsLst>
              <a:gs pos="0">
                <a:schemeClr val="accent2">
                  <a:tint val="60000"/>
                  <a:satMod val="105000"/>
                  <a:lumMod val="105000"/>
                  <a:alpha val="9000"/>
                </a:schemeClr>
              </a:gs>
              <a:gs pos="100000">
                <a:schemeClr val="accent2">
                  <a:tint val="65000"/>
                  <a:satMod val="100000"/>
                  <a:lumMod val="100000"/>
                </a:schemeClr>
              </a:gs>
              <a:gs pos="100000">
                <a:schemeClr val="accent2">
                  <a:tint val="70000"/>
                  <a:satMod val="100000"/>
                  <a:lumMod val="100000"/>
                </a:schemeClr>
              </a:gs>
            </a:gsLst>
          </a:gra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5" name="CasellaDiTesto 14">
            <a:extLst>
              <a:ext uri="{FF2B5EF4-FFF2-40B4-BE49-F238E27FC236}">
                <a16:creationId xmlns:a16="http://schemas.microsoft.com/office/drawing/2014/main" id="{714A2278-05F4-4B01-8214-DB317934A815}"/>
              </a:ext>
            </a:extLst>
          </p:cNvPr>
          <p:cNvSpPr txBox="1"/>
          <p:nvPr/>
        </p:nvSpPr>
        <p:spPr>
          <a:xfrm>
            <a:off x="4993530" y="3835939"/>
            <a:ext cx="58463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chemeClr val="bg1"/>
                </a:solidFill>
              </a:rPr>
              <a:t>blocco: sono visibili </a:t>
            </a:r>
            <a:r>
              <a:rPr lang="it-IT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 </a:t>
            </a:r>
            <a:r>
              <a:rPr lang="it-IT" dirty="0">
                <a:solidFill>
                  <a:schemeClr val="bg1"/>
                </a:solidFill>
              </a:rPr>
              <a:t>(globale) </a:t>
            </a:r>
            <a:r>
              <a:rPr lang="it-IT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it-IT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B;</a:t>
            </a:r>
            <a:r>
              <a:rPr lang="it-IT" dirty="0">
                <a:solidFill>
                  <a:schemeClr val="bg1"/>
                </a:solidFill>
              </a:rPr>
              <a:t> (locale) </a:t>
            </a:r>
            <a:r>
              <a:rPr lang="it-IT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</a:t>
            </a:r>
            <a:r>
              <a:rPr lang="it-IT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A</a:t>
            </a:r>
            <a:r>
              <a:rPr lang="it-IT" dirty="0">
                <a:solidFill>
                  <a:schemeClr val="bg1"/>
                </a:solidFill>
              </a:rPr>
              <a:t>(locale al blocco); </a:t>
            </a:r>
            <a:r>
              <a:rPr lang="it-IT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it-IT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A</a:t>
            </a:r>
            <a:r>
              <a:rPr lang="it-IT" dirty="0">
                <a:solidFill>
                  <a:schemeClr val="bg1"/>
                </a:solidFill>
              </a:rPr>
              <a:t> non è visibile!</a:t>
            </a:r>
          </a:p>
        </p:txBody>
      </p:sp>
      <p:cxnSp>
        <p:nvCxnSpPr>
          <p:cNvPr id="17" name="Connettore 2 16">
            <a:extLst>
              <a:ext uri="{FF2B5EF4-FFF2-40B4-BE49-F238E27FC236}">
                <a16:creationId xmlns:a16="http://schemas.microsoft.com/office/drawing/2014/main" id="{F87A2D60-F268-4F19-85B4-7C2DA10613CD}"/>
              </a:ext>
            </a:extLst>
          </p:cNvPr>
          <p:cNvCxnSpPr>
            <a:stCxn id="15" idx="1"/>
            <a:endCxn id="14" idx="3"/>
          </p:cNvCxnSpPr>
          <p:nvPr/>
        </p:nvCxnSpPr>
        <p:spPr>
          <a:xfrm flipH="1">
            <a:off x="2623226" y="4159105"/>
            <a:ext cx="2370304" cy="130793"/>
          </a:xfrm>
          <a:prstGeom prst="straightConnector1">
            <a:avLst/>
          </a:prstGeom>
          <a:ln w="25400">
            <a:solidFill>
              <a:schemeClr val="bg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CasellaDiTesto 17">
            <a:extLst>
              <a:ext uri="{FF2B5EF4-FFF2-40B4-BE49-F238E27FC236}">
                <a16:creationId xmlns:a16="http://schemas.microsoft.com/office/drawing/2014/main" id="{A28C8EAB-3736-4799-BF11-B3B504C54BA4}"/>
              </a:ext>
            </a:extLst>
          </p:cNvPr>
          <p:cNvSpPr txBox="1"/>
          <p:nvPr/>
        </p:nvSpPr>
        <p:spPr>
          <a:xfrm>
            <a:off x="5048653" y="5136204"/>
            <a:ext cx="58463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chemeClr val="bg1"/>
                </a:solidFill>
              </a:rPr>
              <a:t>Funzione f: sono visibili </a:t>
            </a:r>
            <a:r>
              <a:rPr lang="it-IT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it-IT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A</a:t>
            </a:r>
            <a:r>
              <a:rPr lang="it-IT" dirty="0">
                <a:solidFill>
                  <a:schemeClr val="bg1"/>
                </a:solidFill>
              </a:rPr>
              <a:t>, </a:t>
            </a:r>
            <a:r>
              <a:rPr lang="it-IT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 </a:t>
            </a:r>
            <a:r>
              <a:rPr lang="it-IT" dirty="0">
                <a:solidFill>
                  <a:schemeClr val="bg1"/>
                </a:solidFill>
              </a:rPr>
              <a:t>(globale) </a:t>
            </a:r>
            <a:r>
              <a:rPr lang="it-IT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it-IT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D, float x;</a:t>
            </a:r>
            <a:r>
              <a:rPr lang="it-IT" dirty="0">
                <a:solidFill>
                  <a:schemeClr val="bg1"/>
                </a:solidFill>
              </a:rPr>
              <a:t> (locale)</a:t>
            </a:r>
          </a:p>
        </p:txBody>
      </p:sp>
      <p:sp>
        <p:nvSpPr>
          <p:cNvPr id="21" name="Rettangolo con angoli arrotondati 20">
            <a:extLst>
              <a:ext uri="{FF2B5EF4-FFF2-40B4-BE49-F238E27FC236}">
                <a16:creationId xmlns:a16="http://schemas.microsoft.com/office/drawing/2014/main" id="{24B597B6-B0B1-4C6D-9DE2-CFFA31BB93C3}"/>
              </a:ext>
            </a:extLst>
          </p:cNvPr>
          <p:cNvSpPr/>
          <p:nvPr/>
        </p:nvSpPr>
        <p:spPr>
          <a:xfrm>
            <a:off x="1352145" y="5413203"/>
            <a:ext cx="1352144" cy="442848"/>
          </a:xfrm>
          <a:prstGeom prst="roundRect">
            <a:avLst/>
          </a:prstGeom>
          <a:gradFill>
            <a:gsLst>
              <a:gs pos="0">
                <a:schemeClr val="dk1">
                  <a:tint val="60000"/>
                  <a:satMod val="105000"/>
                  <a:lumMod val="105000"/>
                  <a:alpha val="46000"/>
                </a:schemeClr>
              </a:gs>
              <a:gs pos="100000">
                <a:schemeClr val="dk1">
                  <a:tint val="65000"/>
                  <a:satMod val="100000"/>
                  <a:lumMod val="100000"/>
                </a:schemeClr>
              </a:gs>
              <a:gs pos="100000">
                <a:schemeClr val="dk1">
                  <a:tint val="70000"/>
                  <a:satMod val="100000"/>
                  <a:lumMod val="100000"/>
                </a:schemeClr>
              </a:gs>
            </a:gsLst>
          </a:gra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23" name="Connettore 2 22">
            <a:extLst>
              <a:ext uri="{FF2B5EF4-FFF2-40B4-BE49-F238E27FC236}">
                <a16:creationId xmlns:a16="http://schemas.microsoft.com/office/drawing/2014/main" id="{7ECD4060-82DA-4830-9696-2498F8270600}"/>
              </a:ext>
            </a:extLst>
          </p:cNvPr>
          <p:cNvCxnSpPr>
            <a:endCxn id="21" idx="3"/>
          </p:cNvCxnSpPr>
          <p:nvPr/>
        </p:nvCxnSpPr>
        <p:spPr>
          <a:xfrm flipH="1">
            <a:off x="2704289" y="5413203"/>
            <a:ext cx="2344364" cy="221424"/>
          </a:xfrm>
          <a:prstGeom prst="straightConnector1">
            <a:avLst/>
          </a:prstGeom>
          <a:ln w="25400">
            <a:solidFill>
              <a:schemeClr val="bg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49220312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AD996C8-8940-4F93-85D1-227C40E474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Esempio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5CFF0A6-8F78-4CB2-9F52-EDABC3D690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 algn="l">
              <a:buNone/>
            </a:pPr>
            <a:r>
              <a:rPr lang="it-IT" sz="1800" b="1" i="0" u="none" strike="noStrike" baseline="0" dirty="0">
                <a:solidFill>
                  <a:srgbClr val="00009A"/>
                </a:solidFill>
                <a:latin typeface="CourierNewPS-BoldMT"/>
              </a:rPr>
              <a:t>#include &lt;</a:t>
            </a:r>
            <a:r>
              <a:rPr lang="it-IT" sz="1800" b="1" i="0" u="none" strike="noStrike" baseline="0" dirty="0" err="1">
                <a:solidFill>
                  <a:srgbClr val="00009A"/>
                </a:solidFill>
                <a:latin typeface="CourierNewPS-BoldMT"/>
              </a:rPr>
              <a:t>stdio.h</a:t>
            </a:r>
            <a:r>
              <a:rPr lang="it-IT" sz="1800" b="1" i="0" u="none" strike="noStrike" baseline="0" dirty="0">
                <a:solidFill>
                  <a:srgbClr val="00009A"/>
                </a:solidFill>
                <a:latin typeface="CourierNewPS-BoldMT"/>
              </a:rPr>
              <a:t>&gt;</a:t>
            </a:r>
          </a:p>
          <a:p>
            <a:pPr marL="0" indent="0" algn="l">
              <a:buNone/>
            </a:pPr>
            <a:r>
              <a:rPr lang="it-IT" sz="1800" b="1" i="0" u="none" strike="noStrike" baseline="0" dirty="0" err="1">
                <a:solidFill>
                  <a:srgbClr val="00009A"/>
                </a:solidFill>
                <a:latin typeface="CourierNewPS-BoldMT"/>
              </a:rPr>
              <a:t>main</a:t>
            </a:r>
            <a:r>
              <a:rPr lang="it-IT" sz="1800" b="1" i="0" u="none" strike="noStrike" baseline="0" dirty="0">
                <a:solidFill>
                  <a:srgbClr val="00009A"/>
                </a:solidFill>
                <a:latin typeface="CourierNewPS-BoldMT"/>
              </a:rPr>
              <a:t>()</a:t>
            </a:r>
          </a:p>
          <a:p>
            <a:pPr marL="0" indent="0" algn="l">
              <a:buNone/>
            </a:pPr>
            <a:r>
              <a:rPr lang="it-IT" sz="1800" b="1" i="0" u="none" strike="noStrike" baseline="0" dirty="0">
                <a:solidFill>
                  <a:srgbClr val="00009A"/>
                </a:solidFill>
                <a:latin typeface="CourierNewPS-BoldMT"/>
              </a:rPr>
              <a:t>{</a:t>
            </a:r>
            <a:r>
              <a:rPr lang="it-IT" sz="1800" b="1" i="0" u="none" strike="noStrike" baseline="0" dirty="0" err="1">
                <a:solidFill>
                  <a:srgbClr val="00009A"/>
                </a:solidFill>
                <a:latin typeface="CourierNewPS-BoldMT"/>
              </a:rPr>
              <a:t>int</a:t>
            </a:r>
            <a:r>
              <a:rPr lang="it-IT" sz="1800" b="1" i="0" u="none" strike="noStrike" baseline="0" dirty="0">
                <a:solidFill>
                  <a:srgbClr val="00009A"/>
                </a:solidFill>
                <a:latin typeface="CourierNewPS-BoldMT"/>
              </a:rPr>
              <a:t> i=0;</a:t>
            </a:r>
          </a:p>
          <a:p>
            <a:pPr marL="0" indent="0" algn="l">
              <a:buNone/>
            </a:pPr>
            <a:r>
              <a:rPr lang="it-IT" sz="1800" b="1" i="0" u="none" strike="noStrike" baseline="0" dirty="0">
                <a:solidFill>
                  <a:srgbClr val="00009A"/>
                </a:solidFill>
                <a:latin typeface="CourierNewPS-BoldMT"/>
              </a:rPr>
              <a:t> </a:t>
            </a:r>
            <a:r>
              <a:rPr lang="it-IT" sz="1800" b="1" i="0" u="none" strike="noStrike" baseline="0" dirty="0" err="1">
                <a:solidFill>
                  <a:srgbClr val="00009A"/>
                </a:solidFill>
                <a:latin typeface="CourierNewPS-BoldMT"/>
              </a:rPr>
              <a:t>while</a:t>
            </a:r>
            <a:r>
              <a:rPr lang="it-IT" sz="1800" b="1" i="0" u="none" strike="noStrike" baseline="0" dirty="0">
                <a:solidFill>
                  <a:srgbClr val="00009A"/>
                </a:solidFill>
                <a:latin typeface="CourierNewPS-BoldMT"/>
              </a:rPr>
              <a:t> (i&lt;=3)</a:t>
            </a:r>
          </a:p>
          <a:p>
            <a:pPr marL="0" indent="0" algn="l">
              <a:buNone/>
            </a:pPr>
            <a:r>
              <a:rPr lang="it-IT" sz="1800" b="1" i="0" u="none" strike="noStrike" baseline="0" dirty="0">
                <a:solidFill>
                  <a:srgbClr val="00009A"/>
                </a:solidFill>
                <a:latin typeface="CourierNewPS-BoldMT"/>
              </a:rPr>
              <a:t>  { /* BLOCCO 1 */</a:t>
            </a:r>
          </a:p>
          <a:p>
            <a:pPr marL="0" indent="0" algn="l">
              <a:buNone/>
            </a:pPr>
            <a:r>
              <a:rPr lang="it-IT" sz="1800" b="1" i="0" u="none" strike="noStrike" baseline="0" dirty="0">
                <a:solidFill>
                  <a:srgbClr val="00009A"/>
                </a:solidFill>
                <a:latin typeface="CourierNewPS-BoldMT"/>
              </a:rPr>
              <a:t>    </a:t>
            </a:r>
            <a:r>
              <a:rPr lang="it-IT" sz="1800" b="1" i="0" u="none" strike="noStrike" baseline="0" dirty="0" err="1">
                <a:solidFill>
                  <a:srgbClr val="00009A"/>
                </a:solidFill>
                <a:latin typeface="CourierNewPS-BoldMT"/>
              </a:rPr>
              <a:t>int</a:t>
            </a:r>
            <a:r>
              <a:rPr lang="it-IT" sz="1800" b="1" i="0" u="none" strike="noStrike" baseline="0" dirty="0">
                <a:solidFill>
                  <a:srgbClr val="00009A"/>
                </a:solidFill>
                <a:latin typeface="CourierNewPS-BoldMT"/>
              </a:rPr>
              <a:t> j=4; /* </a:t>
            </a:r>
            <a:r>
              <a:rPr lang="it-IT" sz="1800" b="1" i="0" u="none" strike="noStrike" baseline="0" dirty="0" err="1">
                <a:solidFill>
                  <a:srgbClr val="00009A"/>
                </a:solidFill>
                <a:latin typeface="CourierNewPS-BoldMT"/>
              </a:rPr>
              <a:t>def</a:t>
            </a:r>
            <a:r>
              <a:rPr lang="it-IT" sz="1800" b="1" i="0" u="none" strike="noStrike" baseline="0" dirty="0">
                <a:solidFill>
                  <a:srgbClr val="00009A"/>
                </a:solidFill>
                <a:latin typeface="CourierNewPS-BoldMT"/>
              </a:rPr>
              <a:t>. locale al blocco 1*/</a:t>
            </a:r>
          </a:p>
          <a:p>
            <a:pPr marL="0" indent="0" algn="l">
              <a:buNone/>
            </a:pPr>
            <a:r>
              <a:rPr lang="it-IT" sz="1800" b="1" i="0" u="none" strike="noStrike" baseline="0" dirty="0">
                <a:solidFill>
                  <a:srgbClr val="00009A"/>
                </a:solidFill>
                <a:latin typeface="CourierNewPS-BoldMT"/>
              </a:rPr>
              <a:t>    j=</a:t>
            </a:r>
            <a:r>
              <a:rPr lang="it-IT" sz="1800" b="1" i="0" u="none" strike="noStrike" baseline="0" dirty="0" err="1">
                <a:solidFill>
                  <a:srgbClr val="00009A"/>
                </a:solidFill>
                <a:latin typeface="CourierNewPS-BoldMT"/>
              </a:rPr>
              <a:t>j+i</a:t>
            </a:r>
            <a:r>
              <a:rPr lang="it-IT" sz="1800" b="1" i="0" u="none" strike="noStrike" baseline="0" dirty="0">
                <a:solidFill>
                  <a:srgbClr val="00009A"/>
                </a:solidFill>
                <a:latin typeface="CourierNewPS-BoldMT"/>
              </a:rPr>
              <a:t>;</a:t>
            </a:r>
          </a:p>
          <a:p>
            <a:pPr marL="0" indent="0" algn="l">
              <a:buNone/>
            </a:pPr>
            <a:r>
              <a:rPr lang="it-IT" sz="1800" b="1" i="0" u="none" strike="noStrike" baseline="0" dirty="0">
                <a:solidFill>
                  <a:srgbClr val="00009A"/>
                </a:solidFill>
                <a:latin typeface="CourierNewPS-BoldMT"/>
              </a:rPr>
              <a:t>    i++;</a:t>
            </a:r>
          </a:p>
          <a:p>
            <a:pPr marL="0" indent="0" algn="l">
              <a:buNone/>
            </a:pPr>
            <a:r>
              <a:rPr lang="it-IT" sz="1800" b="1" i="0" u="none" strike="noStrike" baseline="0" dirty="0">
                <a:solidFill>
                  <a:srgbClr val="00009A"/>
                </a:solidFill>
                <a:latin typeface="CourierNewPS-BoldMT"/>
              </a:rPr>
              <a:t>    { /* BLOCCO 2: interno al blocco 1*/</a:t>
            </a:r>
          </a:p>
          <a:p>
            <a:pPr marL="0" indent="0" algn="l">
              <a:buNone/>
            </a:pPr>
            <a:r>
              <a:rPr lang="it-IT" sz="1800" b="1" i="0" u="none" strike="noStrike" baseline="0" dirty="0">
                <a:solidFill>
                  <a:srgbClr val="00009A"/>
                </a:solidFill>
                <a:latin typeface="CourierNewPS-BoldMT"/>
              </a:rPr>
              <a:t>      float i=j; /*locale al blocco 2*/</a:t>
            </a:r>
          </a:p>
          <a:p>
            <a:pPr marL="0" indent="0" algn="l">
              <a:buNone/>
            </a:pPr>
            <a:r>
              <a:rPr lang="it-IT" sz="1800" b="1" i="0" u="none" strike="noStrike" baseline="0" dirty="0">
                <a:solidFill>
                  <a:srgbClr val="00009A"/>
                </a:solidFill>
                <a:latin typeface="CourierNewPS-BoldMT"/>
              </a:rPr>
              <a:t>      </a:t>
            </a:r>
            <a:r>
              <a:rPr lang="it-IT" sz="1800" b="1" i="0" u="none" strike="noStrike" baseline="0" dirty="0" err="1">
                <a:solidFill>
                  <a:srgbClr val="00009A"/>
                </a:solidFill>
                <a:latin typeface="CourierNewPS-BoldMT"/>
              </a:rPr>
              <a:t>printf</a:t>
            </a:r>
            <a:r>
              <a:rPr lang="it-IT" sz="1800" b="1" i="0" u="none" strike="noStrike" baseline="0" dirty="0">
                <a:solidFill>
                  <a:srgbClr val="00009A"/>
                </a:solidFill>
                <a:latin typeface="CourierNewPS-BoldMT"/>
              </a:rPr>
              <a:t>("%f\</a:t>
            </a:r>
            <a:r>
              <a:rPr lang="it-IT" sz="1800" b="1" i="0" u="none" strike="noStrike" baseline="0" dirty="0" err="1">
                <a:solidFill>
                  <a:srgbClr val="00009A"/>
                </a:solidFill>
                <a:latin typeface="CourierNewPS-BoldMT"/>
              </a:rPr>
              <a:t>t%d</a:t>
            </a:r>
            <a:r>
              <a:rPr lang="it-IT" sz="1800" b="1" i="0" u="none" strike="noStrike" baseline="0" dirty="0">
                <a:solidFill>
                  <a:srgbClr val="00009A"/>
                </a:solidFill>
                <a:latin typeface="CourierNewPS-BoldMT"/>
              </a:rPr>
              <a:t>\t",</a:t>
            </a:r>
            <a:r>
              <a:rPr lang="it-IT" sz="1800" b="1" i="0" u="none" strike="noStrike" baseline="0" dirty="0" err="1">
                <a:solidFill>
                  <a:srgbClr val="00009A"/>
                </a:solidFill>
                <a:latin typeface="CourierNewPS-BoldMT"/>
              </a:rPr>
              <a:t>i,j</a:t>
            </a:r>
            <a:r>
              <a:rPr lang="it-IT" sz="1800" b="1" i="0" u="none" strike="noStrike" baseline="0" dirty="0">
                <a:solidFill>
                  <a:srgbClr val="00009A"/>
                </a:solidFill>
                <a:latin typeface="CourierNewPS-BoldMT"/>
              </a:rPr>
              <a:t>);</a:t>
            </a:r>
          </a:p>
          <a:p>
            <a:pPr marL="0" indent="0" algn="l">
              <a:buNone/>
            </a:pPr>
            <a:r>
              <a:rPr lang="it-IT" sz="1800" b="1" i="0" u="none" strike="noStrike" baseline="0" dirty="0">
                <a:solidFill>
                  <a:srgbClr val="00009A"/>
                </a:solidFill>
                <a:latin typeface="CourierNewPS-BoldMT"/>
              </a:rPr>
              <a:t>    }</a:t>
            </a:r>
          </a:p>
          <a:p>
            <a:pPr marL="0" indent="0" algn="l">
              <a:buNone/>
            </a:pPr>
            <a:r>
              <a:rPr lang="pt-BR" sz="1800" b="1" i="0" u="none" strike="noStrike" baseline="0" dirty="0">
                <a:solidFill>
                  <a:srgbClr val="00009A"/>
                </a:solidFill>
                <a:latin typeface="CourierNewPS-BoldMT"/>
              </a:rPr>
              <a:t>    printf("%d\t\n",i);</a:t>
            </a:r>
          </a:p>
          <a:p>
            <a:pPr marL="0" indent="0" algn="l">
              <a:buNone/>
            </a:pPr>
            <a:r>
              <a:rPr lang="it-IT" sz="1800" b="1" i="0" u="none" strike="noStrike" baseline="0" dirty="0">
                <a:solidFill>
                  <a:srgbClr val="00009A"/>
                </a:solidFill>
                <a:latin typeface="CourierNewPS-BoldMT"/>
              </a:rPr>
              <a:t>  }</a:t>
            </a:r>
          </a:p>
          <a:p>
            <a:pPr marL="0" indent="0" algn="l">
              <a:buNone/>
            </a:pPr>
            <a:r>
              <a:rPr lang="it-IT" sz="1800" b="1" i="0" u="none" strike="noStrike" baseline="0" dirty="0">
                <a:solidFill>
                  <a:srgbClr val="00009A"/>
                </a:solidFill>
                <a:latin typeface="CourierNewPS-BoldMT"/>
              </a:rPr>
              <a:t>}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898805501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5A4A472-3A63-4D43-9970-CF2CC1BD58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Tempo di vita delle variabili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C32B3B7-AF81-48BD-913C-CBE126CABB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dirty="0"/>
              <a:t>E’ l’intervallo di tempo che intercorre tra l’istante della creazione (allocazione) della </a:t>
            </a:r>
            <a:r>
              <a:rPr lang="it-IT" dirty="0" err="1"/>
              <a:t>viariabile</a:t>
            </a:r>
            <a:r>
              <a:rPr lang="it-IT" dirty="0"/>
              <a:t> e l’istante della sua distruzione (</a:t>
            </a:r>
            <a:r>
              <a:rPr lang="it-IT" dirty="0" err="1"/>
              <a:t>deallocazione</a:t>
            </a:r>
            <a:r>
              <a:rPr lang="it-IT" dirty="0"/>
              <a:t>)</a:t>
            </a:r>
          </a:p>
          <a:p>
            <a:endParaRPr lang="it-IT" dirty="0"/>
          </a:p>
          <a:p>
            <a:r>
              <a:rPr lang="it-IT" dirty="0"/>
              <a:t>E’ l’intervallo di tempo in cui la </a:t>
            </a:r>
            <a:r>
              <a:rPr lang="it-IT" dirty="0" err="1"/>
              <a:t>variable</a:t>
            </a:r>
            <a:r>
              <a:rPr lang="it-IT" dirty="0"/>
              <a:t> esiste ed in cui, compatibilmente con le regole di visibilità, può essere utilizzata.</a:t>
            </a:r>
          </a:p>
          <a:p>
            <a:r>
              <a:rPr lang="it-IT" dirty="0"/>
              <a:t>Nel linguaggio C si distingue tra:</a:t>
            </a:r>
          </a:p>
          <a:p>
            <a:pPr lvl="1"/>
            <a:r>
              <a:rPr lang="it-IT" dirty="0"/>
              <a:t>Variabili automatiche:</a:t>
            </a:r>
          </a:p>
          <a:p>
            <a:pPr lvl="2"/>
            <a:r>
              <a:rPr lang="it-IT" dirty="0"/>
              <a:t>Variabili globali sono allocate all’inizio del programma e vengono distrutte quando il programma termina: il tempo di vita è pari al tempo di esecuzione del programma.</a:t>
            </a:r>
          </a:p>
          <a:p>
            <a:pPr lvl="2"/>
            <a:r>
              <a:rPr lang="it-IT" dirty="0"/>
              <a:t>Variabili locali (e parametri formali) alle funzioni sono allocati ogni volta che si invoca la funzione e distrutti al termine dell’attivazione: il tempo di vita è pari alla durata dell’attivazione della funzione in cui compare la </a:t>
            </a:r>
            <a:r>
              <a:rPr lang="it-IT" dirty="0" err="1"/>
              <a:t>deifnizione</a:t>
            </a:r>
            <a:r>
              <a:rPr lang="it-IT" dirty="0"/>
              <a:t> della variabile.</a:t>
            </a:r>
          </a:p>
          <a:p>
            <a:pPr lvl="1"/>
            <a:r>
              <a:rPr lang="it-IT" dirty="0"/>
              <a:t>Variabili dinamiche:</a:t>
            </a:r>
          </a:p>
          <a:p>
            <a:pPr lvl="2"/>
            <a:r>
              <a:rPr lang="it-IT" dirty="0"/>
              <a:t>Hanno un tempo di vita pari alla durata dell’intervallo di tempo che intercorre tra la </a:t>
            </a:r>
            <a:r>
              <a:rPr lang="it-IT" dirty="0" err="1"/>
              <a:t>malloc</a:t>
            </a:r>
            <a:r>
              <a:rPr lang="it-IT" dirty="0"/>
              <a:t> che le alloca e la free che le </a:t>
            </a:r>
            <a:r>
              <a:rPr lang="it-IT" dirty="0" err="1"/>
              <a:t>dealloca</a:t>
            </a:r>
            <a:r>
              <a:rPr lang="it-IT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92853657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B3C31FF-EB44-4563-B570-3C53E70B45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Variabili </a:t>
            </a:r>
            <a:r>
              <a:rPr lang="it-IT" dirty="0" err="1"/>
              <a:t>static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6EA9995-B37E-45F4-8F06-576B1BB1A0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/>
            <a:r>
              <a:rPr lang="it-IT" sz="1800" b="0" i="0" u="none" strike="noStrike" baseline="0" dirty="0">
                <a:solidFill>
                  <a:schemeClr val="bg1"/>
                </a:solidFill>
                <a:latin typeface="+mj-lt"/>
              </a:rPr>
              <a:t>E` possibile imporre che una variabile locale a una funzione abbia un tempo di vita pari al tempo di esecuzione dell'intero programma, utilizzando il qualificatore </a:t>
            </a:r>
            <a:r>
              <a:rPr lang="it-IT" sz="1800" b="1" i="0" u="none" strike="noStrike" baseline="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static</a:t>
            </a:r>
            <a:r>
              <a:rPr lang="it-IT" sz="1800" b="0" i="0" u="none" strike="noStrike" baseline="0" dirty="0">
                <a:solidFill>
                  <a:schemeClr val="bg1"/>
                </a:solidFill>
                <a:latin typeface="+mj-lt"/>
              </a:rPr>
              <a:t>:</a:t>
            </a:r>
          </a:p>
          <a:p>
            <a:pPr marL="0" indent="0" algn="l">
              <a:buNone/>
            </a:pPr>
            <a:r>
              <a:rPr lang="it-IT" sz="1800" b="1" i="0" u="none" strike="noStrike" baseline="0" dirty="0" err="1">
                <a:solidFill>
                  <a:srgbClr val="00009A"/>
                </a:solidFill>
                <a:latin typeface="CourierNewPS-BoldMT"/>
              </a:rPr>
              <a:t>void</a:t>
            </a:r>
            <a:r>
              <a:rPr lang="it-IT" sz="1800" b="1" i="0" u="none" strike="noStrike" baseline="0" dirty="0">
                <a:solidFill>
                  <a:srgbClr val="00009A"/>
                </a:solidFill>
                <a:latin typeface="CourierNewPS-BoldMT"/>
              </a:rPr>
              <a:t> f()</a:t>
            </a:r>
          </a:p>
          <a:p>
            <a:pPr marL="0" indent="0" algn="l">
              <a:buNone/>
            </a:pPr>
            <a:r>
              <a:rPr lang="it-IT" sz="1800" b="1" i="0" u="none" strike="noStrike" baseline="0" dirty="0">
                <a:solidFill>
                  <a:srgbClr val="00009A"/>
                </a:solidFill>
                <a:latin typeface="CourierNewPS-BoldMT"/>
              </a:rPr>
              <a:t>{ </a:t>
            </a:r>
            <a:r>
              <a:rPr lang="it-IT" sz="1800" b="1" i="0" u="none" strike="noStrike" baseline="0" dirty="0" err="1">
                <a:solidFill>
                  <a:srgbClr val="FF0000"/>
                </a:solidFill>
                <a:latin typeface="CourierNewPS-BoldMT"/>
              </a:rPr>
              <a:t>static</a:t>
            </a:r>
            <a:r>
              <a:rPr lang="it-IT" sz="1800" b="1" i="0" u="none" strike="noStrike" baseline="0" dirty="0">
                <a:solidFill>
                  <a:srgbClr val="FF0000"/>
                </a:solidFill>
                <a:latin typeface="CourierNewPS-BoldMT"/>
              </a:rPr>
              <a:t> </a:t>
            </a:r>
            <a:r>
              <a:rPr lang="it-IT" sz="1800" b="1" i="0" u="none" strike="noStrike" baseline="0" dirty="0" err="1">
                <a:solidFill>
                  <a:srgbClr val="FF0000"/>
                </a:solidFill>
                <a:latin typeface="CourierNewPS-BoldMT"/>
              </a:rPr>
              <a:t>int</a:t>
            </a:r>
            <a:r>
              <a:rPr lang="it-IT" sz="1800" b="1" i="0" u="none" strike="noStrike" baseline="0" dirty="0">
                <a:solidFill>
                  <a:srgbClr val="FF0000"/>
                </a:solidFill>
                <a:latin typeface="CourierNewPS-BoldMT"/>
              </a:rPr>
              <a:t> </a:t>
            </a:r>
            <a:r>
              <a:rPr lang="it-IT" sz="1800" b="1" i="0" u="none" strike="noStrike" baseline="0" dirty="0" err="1">
                <a:solidFill>
                  <a:srgbClr val="FF0000"/>
                </a:solidFill>
                <a:latin typeface="CourierNewPS-BoldMT"/>
              </a:rPr>
              <a:t>cont</a:t>
            </a:r>
            <a:r>
              <a:rPr lang="it-IT" sz="1800" b="1" i="0" u="none" strike="noStrike" baseline="0" dirty="0">
                <a:solidFill>
                  <a:srgbClr val="FF0000"/>
                </a:solidFill>
                <a:latin typeface="CourierNewPS-BoldMT"/>
              </a:rPr>
              <a:t>=0</a:t>
            </a:r>
            <a:r>
              <a:rPr lang="it-IT" sz="1800" b="1" i="0" u="none" strike="noStrike" baseline="0" dirty="0">
                <a:solidFill>
                  <a:srgbClr val="00009A"/>
                </a:solidFill>
                <a:latin typeface="CourierNewPS-BoldMT"/>
              </a:rPr>
              <a:t>;</a:t>
            </a:r>
          </a:p>
          <a:p>
            <a:pPr marL="0" indent="0" algn="l">
              <a:buNone/>
            </a:pPr>
            <a:r>
              <a:rPr lang="it-IT" sz="1800" b="1" i="0" u="none" strike="noStrike" baseline="0" dirty="0">
                <a:solidFill>
                  <a:srgbClr val="00009A"/>
                </a:solidFill>
                <a:latin typeface="CourierNewPS-BoldMT"/>
              </a:rPr>
              <a:t>...</a:t>
            </a:r>
          </a:p>
          <a:p>
            <a:pPr marL="0" indent="0" algn="l">
              <a:buNone/>
            </a:pPr>
            <a:r>
              <a:rPr lang="it-IT" sz="1800" b="1" i="0" u="none" strike="noStrike" baseline="0" dirty="0">
                <a:solidFill>
                  <a:srgbClr val="00009A"/>
                </a:solidFill>
                <a:latin typeface="CourierNewPS-BoldMT"/>
              </a:rPr>
              <a:t>}</a:t>
            </a:r>
          </a:p>
          <a:p>
            <a:pPr marL="0" indent="0" algn="l">
              <a:buNone/>
            </a:pPr>
            <a:r>
              <a:rPr lang="it-IT" sz="1800" i="0" u="none" strike="noStrike" baseline="0" dirty="0">
                <a:solidFill>
                  <a:schemeClr val="bg1"/>
                </a:solidFill>
                <a:latin typeface="+mj-lt"/>
              </a:rPr>
              <a:t>la variabile </a:t>
            </a:r>
            <a:r>
              <a:rPr lang="it-IT" sz="1800" i="0" u="none" strike="noStrike" baseline="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static</a:t>
            </a:r>
            <a:r>
              <a:rPr lang="it-IT" sz="1800" i="0" u="none" strike="noStrike" baseline="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it-IT" sz="1800" i="0" u="none" strike="noStrike" baseline="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it-IT" sz="1800" i="0" u="none" strike="noStrike" baseline="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it-IT" sz="1800" i="0" u="none" strike="noStrike" baseline="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cont</a:t>
            </a:r>
            <a:r>
              <a:rPr lang="it-IT" sz="1800" i="0" u="none" strike="noStrike" baseline="0" dirty="0">
                <a:solidFill>
                  <a:schemeClr val="bg1"/>
                </a:solidFill>
                <a:latin typeface="+mj-lt"/>
              </a:rPr>
              <a:t>:</a:t>
            </a:r>
          </a:p>
          <a:p>
            <a:pPr lvl="1"/>
            <a:r>
              <a:rPr lang="it-IT" i="0" u="none" strike="noStrike" baseline="0" dirty="0" err="1">
                <a:solidFill>
                  <a:schemeClr val="bg1"/>
                </a:solidFill>
                <a:latin typeface="+mj-lt"/>
              </a:rPr>
              <a:t>e`</a:t>
            </a:r>
            <a:r>
              <a:rPr lang="it-IT" i="0" u="none" strike="noStrike" baseline="0" dirty="0">
                <a:solidFill>
                  <a:schemeClr val="bg1"/>
                </a:solidFill>
                <a:latin typeface="+mj-lt"/>
              </a:rPr>
              <a:t> creata all'inizio del programma, inizializzata a 0, e deallocata alla fine </a:t>
            </a:r>
            <a:r>
              <a:rPr lang="it-IT" sz="1800" i="0" u="none" strike="noStrike" baseline="0" dirty="0">
                <a:solidFill>
                  <a:schemeClr val="bg1"/>
                </a:solidFill>
                <a:latin typeface="+mj-lt"/>
              </a:rPr>
              <a:t>dell'esecuzione;</a:t>
            </a:r>
          </a:p>
          <a:p>
            <a:pPr lvl="1"/>
            <a:r>
              <a:rPr lang="it-IT" i="0" u="none" strike="noStrike" baseline="0" dirty="0">
                <a:solidFill>
                  <a:schemeClr val="bg1"/>
                </a:solidFill>
                <a:latin typeface="+mj-lt"/>
              </a:rPr>
              <a:t>la sua </a:t>
            </a:r>
            <a:r>
              <a:rPr lang="it-IT" i="0" u="none" strike="noStrike" baseline="0" dirty="0" err="1">
                <a:solidFill>
                  <a:schemeClr val="bg1"/>
                </a:solidFill>
                <a:latin typeface="+mj-lt"/>
              </a:rPr>
              <a:t>visibilita`</a:t>
            </a:r>
            <a:r>
              <a:rPr lang="it-IT" i="0" u="none" strike="noStrike" baseline="0" dirty="0">
                <a:solidFill>
                  <a:schemeClr val="bg1"/>
                </a:solidFill>
                <a:latin typeface="+mj-lt"/>
              </a:rPr>
              <a:t> </a:t>
            </a:r>
            <a:r>
              <a:rPr lang="it-IT" i="0" u="none" strike="noStrike" baseline="0" dirty="0" err="1">
                <a:solidFill>
                  <a:schemeClr val="bg1"/>
                </a:solidFill>
                <a:latin typeface="+mj-lt"/>
              </a:rPr>
              <a:t>e`</a:t>
            </a:r>
            <a:r>
              <a:rPr lang="it-IT" i="0" u="none" strike="noStrike" baseline="0" dirty="0">
                <a:solidFill>
                  <a:schemeClr val="bg1"/>
                </a:solidFill>
                <a:latin typeface="+mj-lt"/>
              </a:rPr>
              <a:t> limitata al corpo della funzione f,</a:t>
            </a:r>
          </a:p>
          <a:p>
            <a:pPr lvl="1"/>
            <a:r>
              <a:rPr lang="it-IT" i="0" u="none" strike="noStrike" baseline="0" dirty="0">
                <a:solidFill>
                  <a:schemeClr val="bg1"/>
                </a:solidFill>
                <a:latin typeface="+mj-lt"/>
              </a:rPr>
              <a:t>il suo tempo di vita </a:t>
            </a:r>
            <a:r>
              <a:rPr lang="it-IT" i="0" u="none" strike="noStrike" baseline="0" dirty="0" err="1">
                <a:solidFill>
                  <a:schemeClr val="bg1"/>
                </a:solidFill>
                <a:latin typeface="+mj-lt"/>
              </a:rPr>
              <a:t>e`</a:t>
            </a:r>
            <a:r>
              <a:rPr lang="it-IT" i="0" u="none" strike="noStrike" baseline="0" dirty="0">
                <a:solidFill>
                  <a:schemeClr val="bg1"/>
                </a:solidFill>
                <a:latin typeface="+mj-lt"/>
              </a:rPr>
              <a:t> pari al tempo di esecuzione dell'intero programma</a:t>
            </a:r>
          </a:p>
          <a:p>
            <a:pPr lvl="1"/>
            <a:r>
              <a:rPr lang="it-IT" i="0" u="none" strike="noStrike" baseline="0" dirty="0" err="1">
                <a:solidFill>
                  <a:schemeClr val="bg1"/>
                </a:solidFill>
                <a:latin typeface="+mj-lt"/>
              </a:rPr>
              <a:t>e`</a:t>
            </a:r>
            <a:r>
              <a:rPr lang="it-IT" i="0" u="none" strike="noStrike" baseline="0" dirty="0">
                <a:solidFill>
                  <a:schemeClr val="bg1"/>
                </a:solidFill>
                <a:latin typeface="+mj-lt"/>
              </a:rPr>
              <a:t> allocata nell'area dati globale (data </a:t>
            </a:r>
            <a:r>
              <a:rPr lang="it-IT" i="0" u="none" strike="noStrike" baseline="0" dirty="0" err="1">
                <a:solidFill>
                  <a:schemeClr val="bg1"/>
                </a:solidFill>
                <a:latin typeface="+mj-lt"/>
              </a:rPr>
              <a:t>segment</a:t>
            </a:r>
            <a:r>
              <a:rPr lang="it-IT" i="0" u="none" strike="noStrike" baseline="0" dirty="0">
                <a:solidFill>
                  <a:schemeClr val="bg1"/>
                </a:solidFill>
                <a:latin typeface="+mj-lt"/>
              </a:rPr>
              <a:t>)</a:t>
            </a:r>
            <a:endParaRPr lang="it-IT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107918974"/>
      </p:ext>
    </p:extLst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CD155B7-88A9-48C2-B77B-04CB6C2E26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Esempio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18E3711-5D62-4593-8EDD-D2F72CFEFA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l">
              <a:buNone/>
            </a:pPr>
            <a:r>
              <a:rPr lang="it-IT" sz="1800" b="1" i="0" u="none" strike="noStrike" baseline="0" dirty="0">
                <a:solidFill>
                  <a:schemeClr val="bg1"/>
                </a:solidFill>
                <a:latin typeface="CourierNewPS-BoldMT"/>
              </a:rPr>
              <a:t>#include &lt;</a:t>
            </a:r>
            <a:r>
              <a:rPr lang="it-IT" sz="1800" b="1" i="0" u="none" strike="noStrike" baseline="0" dirty="0" err="1">
                <a:solidFill>
                  <a:schemeClr val="bg1"/>
                </a:solidFill>
                <a:latin typeface="CourierNewPS-BoldMT"/>
              </a:rPr>
              <a:t>stdio.h</a:t>
            </a:r>
            <a:r>
              <a:rPr lang="it-IT" sz="1800" b="1" i="0" u="none" strike="noStrike" baseline="0" dirty="0">
                <a:solidFill>
                  <a:schemeClr val="bg1"/>
                </a:solidFill>
                <a:latin typeface="CourierNewPS-BoldMT"/>
              </a:rPr>
              <a:t>&gt;</a:t>
            </a:r>
          </a:p>
          <a:p>
            <a:pPr marL="0" indent="0" algn="l">
              <a:buNone/>
            </a:pPr>
            <a:r>
              <a:rPr lang="it-IT" sz="1800" b="1" i="0" u="none" strike="noStrike" baseline="0" dirty="0" err="1">
                <a:solidFill>
                  <a:schemeClr val="bg1"/>
                </a:solidFill>
                <a:latin typeface="CourierNewPS-BoldMT"/>
              </a:rPr>
              <a:t>int</a:t>
            </a:r>
            <a:r>
              <a:rPr lang="it-IT" sz="1800" b="1" i="0" u="none" strike="noStrike" baseline="0" dirty="0">
                <a:solidFill>
                  <a:schemeClr val="bg1"/>
                </a:solidFill>
                <a:latin typeface="CourierNewPS-BoldMT"/>
              </a:rPr>
              <a:t> f()</a:t>
            </a:r>
          </a:p>
          <a:p>
            <a:pPr marL="0" indent="0" algn="l">
              <a:buNone/>
            </a:pPr>
            <a:r>
              <a:rPr lang="it-IT" sz="1800" b="1" i="0" u="none" strike="noStrike" baseline="0" dirty="0">
                <a:solidFill>
                  <a:schemeClr val="bg1"/>
                </a:solidFill>
                <a:latin typeface="CourierNewPS-BoldMT"/>
              </a:rPr>
              <a:t>{ </a:t>
            </a:r>
            <a:r>
              <a:rPr lang="it-IT" sz="1800" b="1" i="0" u="none" strike="noStrike" baseline="0" dirty="0" err="1">
                <a:solidFill>
                  <a:schemeClr val="bg1"/>
                </a:solidFill>
                <a:latin typeface="CourierNewPS-BoldMT"/>
              </a:rPr>
              <a:t>static</a:t>
            </a:r>
            <a:r>
              <a:rPr lang="it-IT" sz="1800" b="1" i="0" u="none" strike="noStrike" baseline="0" dirty="0">
                <a:solidFill>
                  <a:schemeClr val="bg1"/>
                </a:solidFill>
                <a:latin typeface="CourierNewPS-BoldMT"/>
              </a:rPr>
              <a:t> </a:t>
            </a:r>
            <a:r>
              <a:rPr lang="it-IT" sz="1800" b="1" i="0" u="none" strike="noStrike" baseline="0" dirty="0" err="1">
                <a:solidFill>
                  <a:schemeClr val="bg1"/>
                </a:solidFill>
                <a:latin typeface="CourierNewPS-BoldMT"/>
              </a:rPr>
              <a:t>int</a:t>
            </a:r>
            <a:r>
              <a:rPr lang="it-IT" sz="1800" b="1" i="0" u="none" strike="noStrike" baseline="0" dirty="0">
                <a:solidFill>
                  <a:schemeClr val="bg1"/>
                </a:solidFill>
                <a:latin typeface="CourierNewPS-BoldMT"/>
              </a:rPr>
              <a:t> </a:t>
            </a:r>
            <a:r>
              <a:rPr lang="it-IT" sz="1800" b="1" i="0" u="none" strike="noStrike" baseline="0" dirty="0" err="1">
                <a:solidFill>
                  <a:schemeClr val="bg1"/>
                </a:solidFill>
                <a:latin typeface="CourierNewPS-BoldMT"/>
              </a:rPr>
              <a:t>cont</a:t>
            </a:r>
            <a:r>
              <a:rPr lang="it-IT" sz="1800" b="1" i="0" u="none" strike="noStrike" baseline="0" dirty="0">
                <a:solidFill>
                  <a:schemeClr val="bg1"/>
                </a:solidFill>
                <a:latin typeface="CourierNewPS-BoldMT"/>
              </a:rPr>
              <a:t>=0;</a:t>
            </a:r>
          </a:p>
          <a:p>
            <a:pPr marL="0" indent="0" algn="l">
              <a:buNone/>
            </a:pPr>
            <a:r>
              <a:rPr lang="it-IT" sz="1800" b="1" i="0" u="none" strike="noStrike" baseline="0" dirty="0">
                <a:solidFill>
                  <a:schemeClr val="bg1"/>
                </a:solidFill>
                <a:latin typeface="CourierNewPS-BoldMT"/>
              </a:rPr>
              <a:t>  </a:t>
            </a:r>
            <a:r>
              <a:rPr lang="it-IT" sz="1800" b="1" i="0" u="none" strike="noStrike" baseline="0" dirty="0" err="1">
                <a:solidFill>
                  <a:schemeClr val="bg1"/>
                </a:solidFill>
                <a:latin typeface="CourierNewPS-BoldMT"/>
              </a:rPr>
              <a:t>cont</a:t>
            </a:r>
            <a:r>
              <a:rPr lang="it-IT" sz="1800" b="1" i="0" u="none" strike="noStrike" baseline="0" dirty="0">
                <a:solidFill>
                  <a:schemeClr val="bg1"/>
                </a:solidFill>
                <a:latin typeface="CourierNewPS-BoldMT"/>
              </a:rPr>
              <a:t>++;</a:t>
            </a:r>
          </a:p>
          <a:p>
            <a:pPr marL="0" indent="0" algn="l">
              <a:buNone/>
            </a:pPr>
            <a:r>
              <a:rPr lang="it-IT" sz="1800" b="1" i="0" u="none" strike="noStrike" baseline="0" dirty="0">
                <a:solidFill>
                  <a:schemeClr val="bg1"/>
                </a:solidFill>
                <a:latin typeface="CourierNewPS-BoldMT"/>
              </a:rPr>
              <a:t>  </a:t>
            </a:r>
            <a:r>
              <a:rPr lang="it-IT" sz="1800" b="1" i="0" u="none" strike="noStrike" baseline="0" dirty="0" err="1">
                <a:solidFill>
                  <a:schemeClr val="bg1"/>
                </a:solidFill>
                <a:latin typeface="CourierNewPS-BoldMT"/>
              </a:rPr>
              <a:t>return</a:t>
            </a:r>
            <a:r>
              <a:rPr lang="it-IT" sz="1800" b="1" i="0" u="none" strike="noStrike" baseline="0" dirty="0">
                <a:solidFill>
                  <a:schemeClr val="bg1"/>
                </a:solidFill>
                <a:latin typeface="CourierNewPS-BoldMT"/>
              </a:rPr>
              <a:t> </a:t>
            </a:r>
            <a:r>
              <a:rPr lang="it-IT" sz="1800" b="1" i="0" u="none" strike="noStrike" baseline="0" dirty="0" err="1">
                <a:solidFill>
                  <a:schemeClr val="bg1"/>
                </a:solidFill>
                <a:latin typeface="CourierNewPS-BoldMT"/>
              </a:rPr>
              <a:t>cont</a:t>
            </a:r>
            <a:r>
              <a:rPr lang="it-IT" sz="1800" b="1" i="0" u="none" strike="noStrike" baseline="0" dirty="0">
                <a:solidFill>
                  <a:schemeClr val="bg1"/>
                </a:solidFill>
                <a:latin typeface="CourierNewPS-BoldMT"/>
              </a:rPr>
              <a:t>;</a:t>
            </a:r>
          </a:p>
          <a:p>
            <a:pPr marL="0" indent="0" algn="l">
              <a:buNone/>
            </a:pPr>
            <a:r>
              <a:rPr lang="it-IT" sz="1800" b="1" i="0" u="none" strike="noStrike" baseline="0" dirty="0">
                <a:solidFill>
                  <a:schemeClr val="bg1"/>
                </a:solidFill>
                <a:latin typeface="CourierNewPS-BoldMT"/>
              </a:rPr>
              <a:t>}</a:t>
            </a:r>
          </a:p>
          <a:p>
            <a:pPr marL="0" indent="0" algn="l">
              <a:buNone/>
            </a:pPr>
            <a:r>
              <a:rPr lang="it-IT" sz="1800" b="1" i="0" u="none" strike="noStrike" baseline="0" dirty="0" err="1">
                <a:solidFill>
                  <a:schemeClr val="bg1"/>
                </a:solidFill>
                <a:latin typeface="CourierNewPS-BoldMT"/>
              </a:rPr>
              <a:t>main</a:t>
            </a:r>
            <a:r>
              <a:rPr lang="it-IT" sz="1800" b="1" i="0" u="none" strike="noStrike" baseline="0" dirty="0">
                <a:solidFill>
                  <a:schemeClr val="bg1"/>
                </a:solidFill>
                <a:latin typeface="CourierNewPS-BoldMT"/>
              </a:rPr>
              <a:t>()</a:t>
            </a:r>
          </a:p>
          <a:p>
            <a:pPr marL="0" indent="0" algn="l">
              <a:buNone/>
            </a:pPr>
            <a:r>
              <a:rPr lang="it-IT" sz="1800" b="1" i="0" u="none" strike="noStrike" baseline="0" dirty="0">
                <a:solidFill>
                  <a:schemeClr val="bg1"/>
                </a:solidFill>
                <a:latin typeface="CourierNewPS-BoldMT"/>
              </a:rPr>
              <a:t>{ </a:t>
            </a:r>
            <a:r>
              <a:rPr lang="it-IT" sz="1800" b="1" i="0" u="none" strike="noStrike" baseline="0" dirty="0" err="1">
                <a:solidFill>
                  <a:schemeClr val="bg1"/>
                </a:solidFill>
                <a:latin typeface="CourierNewPS-BoldMT"/>
              </a:rPr>
              <a:t>printf</a:t>
            </a:r>
            <a:r>
              <a:rPr lang="it-IT" sz="1800" b="1" i="0" u="none" strike="noStrike" baseline="0" dirty="0">
                <a:solidFill>
                  <a:schemeClr val="bg1"/>
                </a:solidFill>
                <a:latin typeface="CourierNewPS-BoldMT"/>
              </a:rPr>
              <a:t>("%d\n", f());</a:t>
            </a:r>
          </a:p>
          <a:p>
            <a:pPr marL="0" indent="0" algn="l">
              <a:buNone/>
            </a:pPr>
            <a:r>
              <a:rPr lang="it-IT" sz="1800" b="1" i="0" u="none" strike="noStrike" baseline="0" dirty="0">
                <a:solidFill>
                  <a:schemeClr val="bg1"/>
                </a:solidFill>
                <a:latin typeface="CourierNewPS-BoldMT"/>
              </a:rPr>
              <a:t>  </a:t>
            </a:r>
            <a:r>
              <a:rPr lang="it-IT" sz="1800" b="1" i="0" u="none" strike="noStrike" baseline="0" dirty="0" err="1">
                <a:solidFill>
                  <a:schemeClr val="bg1"/>
                </a:solidFill>
                <a:latin typeface="CourierNewPS-BoldMT"/>
              </a:rPr>
              <a:t>printf</a:t>
            </a:r>
            <a:r>
              <a:rPr lang="it-IT" sz="1800" b="1" i="0" u="none" strike="noStrike" baseline="0" dirty="0">
                <a:solidFill>
                  <a:schemeClr val="bg1"/>
                </a:solidFill>
                <a:latin typeface="CourierNewPS-BoldMT"/>
              </a:rPr>
              <a:t>("%d\n", f());</a:t>
            </a:r>
          </a:p>
          <a:p>
            <a:pPr marL="0" indent="0" algn="l">
              <a:buNone/>
            </a:pPr>
            <a:r>
              <a:rPr lang="it-IT" sz="1800" b="1" i="0" u="none" strike="noStrike" baseline="0" dirty="0">
                <a:solidFill>
                  <a:schemeClr val="bg1"/>
                </a:solidFill>
                <a:latin typeface="CourierNewPS-BoldMT"/>
              </a:rPr>
              <a:t>}</a:t>
            </a:r>
          </a:p>
          <a:p>
            <a:pPr algn="l"/>
            <a:r>
              <a:rPr lang="it-IT" sz="1800" i="0" u="none" strike="noStrike" baseline="0" dirty="0">
                <a:solidFill>
                  <a:schemeClr val="bg1"/>
                </a:solidFill>
                <a:latin typeface="+mj-lt"/>
              </a:rPr>
              <a:t>la variabile </a:t>
            </a:r>
            <a:r>
              <a:rPr lang="it-IT" sz="1800" i="0" u="none" strike="noStrike" baseline="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static</a:t>
            </a:r>
            <a:r>
              <a:rPr lang="it-IT" sz="1800" i="0" u="none" strike="noStrike" baseline="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it-IT" sz="1800" i="0" u="none" strike="noStrike" baseline="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it-IT" sz="1800" i="0" u="none" strike="noStrike" baseline="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it-IT" sz="1800" i="0" u="none" strike="noStrike" baseline="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cont</a:t>
            </a:r>
            <a:r>
              <a:rPr lang="it-IT" sz="1800" i="0" u="none" strike="noStrike" baseline="0" dirty="0">
                <a:solidFill>
                  <a:schemeClr val="bg1"/>
                </a:solidFill>
                <a:latin typeface="+mj-lt"/>
              </a:rPr>
              <a:t>, </a:t>
            </a:r>
            <a:r>
              <a:rPr lang="it-IT" sz="1800" i="0" u="none" strike="noStrike" baseline="0" dirty="0" err="1">
                <a:solidFill>
                  <a:schemeClr val="bg1"/>
                </a:solidFill>
                <a:latin typeface="+mj-lt"/>
              </a:rPr>
              <a:t>e`</a:t>
            </a:r>
            <a:r>
              <a:rPr lang="it-IT" sz="1800" i="0" u="none" strike="noStrike" baseline="0" dirty="0">
                <a:solidFill>
                  <a:schemeClr val="bg1"/>
                </a:solidFill>
                <a:latin typeface="+mj-lt"/>
              </a:rPr>
              <a:t> allocata all'inizio del programma e deallocata alla fine dell'esecuzione; essa persiste tra una attivazione di f e la successiva: la prima </a:t>
            </a:r>
            <a:r>
              <a:rPr lang="it-IT" sz="1800" i="0" u="none" strike="noStrike" baseline="0" dirty="0" err="1">
                <a:solidFill>
                  <a:schemeClr val="bg1"/>
                </a:solidFill>
                <a:latin typeface="+mj-lt"/>
              </a:rPr>
              <a:t>printf</a:t>
            </a:r>
            <a:r>
              <a:rPr lang="it-IT" sz="1800" i="0" u="none" strike="noStrike" baseline="0" dirty="0">
                <a:solidFill>
                  <a:schemeClr val="bg1"/>
                </a:solidFill>
                <a:latin typeface="+mj-lt"/>
              </a:rPr>
              <a:t> stampa 1, la seconda </a:t>
            </a:r>
            <a:r>
              <a:rPr lang="it-IT" sz="1800" i="0" u="none" strike="noStrike" baseline="0" dirty="0" err="1">
                <a:solidFill>
                  <a:schemeClr val="bg1"/>
                </a:solidFill>
                <a:latin typeface="+mj-lt"/>
              </a:rPr>
              <a:t>printf</a:t>
            </a:r>
            <a:r>
              <a:rPr lang="it-IT" sz="1800" i="0" u="none" strike="noStrike" baseline="0" dirty="0">
                <a:solidFill>
                  <a:schemeClr val="bg1"/>
                </a:solidFill>
                <a:latin typeface="+mj-lt"/>
              </a:rPr>
              <a:t> stampa 2</a:t>
            </a:r>
            <a:r>
              <a:rPr lang="it-IT" sz="1800" b="1" i="0" u="none" strike="noStrike" baseline="0" dirty="0">
                <a:solidFill>
                  <a:schemeClr val="bg1"/>
                </a:solidFill>
                <a:latin typeface="+mj-lt"/>
              </a:rPr>
              <a:t>.</a:t>
            </a:r>
            <a:endParaRPr lang="it-IT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69933768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pone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TM03457510[[fn=Sapone]]</Template>
  <TotalTime>685</TotalTime>
  <Words>7413</Words>
  <Application>Microsoft Office PowerPoint</Application>
  <PresentationFormat>Widescreen</PresentationFormat>
  <Paragraphs>1058</Paragraphs>
  <Slides>95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8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95</vt:i4>
      </vt:variant>
    </vt:vector>
  </HeadingPairs>
  <TitlesOfParts>
    <vt:vector size="104" baseType="lpstr">
      <vt:lpstr>Arial</vt:lpstr>
      <vt:lpstr>Century Gothic</vt:lpstr>
      <vt:lpstr>ComicSansMS</vt:lpstr>
      <vt:lpstr>Courier New</vt:lpstr>
      <vt:lpstr>CourierNewPS-BoldMT</vt:lpstr>
      <vt:lpstr>Garamond</vt:lpstr>
      <vt:lpstr>Harlow Solid Italic</vt:lpstr>
      <vt:lpstr>Symbol</vt:lpstr>
      <vt:lpstr>Sapone</vt:lpstr>
      <vt:lpstr>Le Funzioni</vt:lpstr>
      <vt:lpstr>Sottoprogrammi </vt:lpstr>
      <vt:lpstr>Esempio: algoritmo naive sort</vt:lpstr>
      <vt:lpstr>Esempio di algoritmo naive sort</vt:lpstr>
      <vt:lpstr>Riutilizzabilità</vt:lpstr>
      <vt:lpstr>Sottoprogrammi: funzioni e procedure</vt:lpstr>
      <vt:lpstr>Funzioni come componenti software</vt:lpstr>
      <vt:lpstr>Funzioni come componenti software</vt:lpstr>
      <vt:lpstr>Funzioni </vt:lpstr>
      <vt:lpstr>Modello client server</vt:lpstr>
      <vt:lpstr>Comunicazione Client Server</vt:lpstr>
      <vt:lpstr>Funzione come server</vt:lpstr>
      <vt:lpstr>Interfaccia di una funzione</vt:lpstr>
      <vt:lpstr>Interfaccia: esempio</vt:lpstr>
      <vt:lpstr>Comunicazione client server </vt:lpstr>
      <vt:lpstr>Esempio</vt:lpstr>
      <vt:lpstr>Comunicazione client server</vt:lpstr>
      <vt:lpstr>Esempio</vt:lpstr>
      <vt:lpstr>Programmi C con funzioni</vt:lpstr>
      <vt:lpstr>Presentazione standard di PowerPoint</vt:lpstr>
      <vt:lpstr>Definizione di funzione in C</vt:lpstr>
      <vt:lpstr>Presentazione standard di PowerPoint</vt:lpstr>
      <vt:lpstr>Meccanismo di chiamata</vt:lpstr>
      <vt:lpstr>Esempio</vt:lpstr>
      <vt:lpstr>Risultato di una funzione: return</vt:lpstr>
      <vt:lpstr>Esempio</vt:lpstr>
      <vt:lpstr>Esempio completo</vt:lpstr>
      <vt:lpstr>Binding &amp; environment</vt:lpstr>
      <vt:lpstr>Presentazione standard di PowerPoint</vt:lpstr>
      <vt:lpstr>Presentazione standard di PowerPoint</vt:lpstr>
      <vt:lpstr>esempio</vt:lpstr>
      <vt:lpstr>esempio</vt:lpstr>
      <vt:lpstr>esempio</vt:lpstr>
      <vt:lpstr>esempio</vt:lpstr>
      <vt:lpstr>esempio</vt:lpstr>
      <vt:lpstr>esempio</vt:lpstr>
      <vt:lpstr>esempio</vt:lpstr>
      <vt:lpstr>Riassumendo…</vt:lpstr>
      <vt:lpstr>Procedure in C</vt:lpstr>
      <vt:lpstr>Procedure in C</vt:lpstr>
      <vt:lpstr>Procedure in C</vt:lpstr>
      <vt:lpstr>Tecniche di legame dei parametri</vt:lpstr>
      <vt:lpstr>Legame per valore</vt:lpstr>
      <vt:lpstr>Legame per valore</vt:lpstr>
      <vt:lpstr>Legame per riferimento</vt:lpstr>
      <vt:lpstr>Passaggio di parametri in C</vt:lpstr>
      <vt:lpstr>Esempio: valore assoluto</vt:lpstr>
      <vt:lpstr>Esempio: valore assoluto </vt:lpstr>
      <vt:lpstr>Esempio: valore assoluto </vt:lpstr>
      <vt:lpstr>Esempio: valore assoluto </vt:lpstr>
      <vt:lpstr>Esempio: valore assoluto </vt:lpstr>
      <vt:lpstr>Esempio: valore assoluto </vt:lpstr>
      <vt:lpstr>Esempio: valore assoluto </vt:lpstr>
      <vt:lpstr>Esempio: valore assoluto </vt:lpstr>
      <vt:lpstr>Esempio: valore assoluto </vt:lpstr>
      <vt:lpstr>Esempio completo</vt:lpstr>
      <vt:lpstr>Passaggio dei parametri</vt:lpstr>
      <vt:lpstr>Passaggio dei parametri</vt:lpstr>
      <vt:lpstr>Passaggio per riferimento in C</vt:lpstr>
      <vt:lpstr>Realizzare il passaggio per riferimento in C</vt:lpstr>
      <vt:lpstr>Realizzare il passaggio per riferimento in C</vt:lpstr>
      <vt:lpstr>Esempio</vt:lpstr>
      <vt:lpstr>Esempio: scambio di valori tra variabili</vt:lpstr>
      <vt:lpstr>Presentazione standard di PowerPoint</vt:lpstr>
      <vt:lpstr>Osservazioni</vt:lpstr>
      <vt:lpstr>Vettori come parametri di funzioni</vt:lpstr>
      <vt:lpstr>Conclusione</vt:lpstr>
      <vt:lpstr>Esempio</vt:lpstr>
      <vt:lpstr>Presentazione standard di PowerPoint</vt:lpstr>
      <vt:lpstr>Presentazione standard di PowerPoint</vt:lpstr>
      <vt:lpstr>Max e min di un vettore</vt:lpstr>
      <vt:lpstr>Max e min di un vettore</vt:lpstr>
      <vt:lpstr>Ordinamento di un vettore</vt:lpstr>
      <vt:lpstr>Presentazione standard di PowerPoint</vt:lpstr>
      <vt:lpstr>Presentazione standard di PowerPoint</vt:lpstr>
      <vt:lpstr>Presentazione standard di PowerPoint</vt:lpstr>
      <vt:lpstr>Dichiarazione di funzione</vt:lpstr>
      <vt:lpstr>Dichiarazione di funzione</vt:lpstr>
      <vt:lpstr>Dichiarazioni di funzioni</vt:lpstr>
      <vt:lpstr>Presentazione standard di PowerPoint</vt:lpstr>
      <vt:lpstr>Struttura dei programmi in C </vt:lpstr>
      <vt:lpstr>Esempio</vt:lpstr>
      <vt:lpstr>Esempio</vt:lpstr>
      <vt:lpstr>Comunicazione client/server mediante l’ambiente condiviso</vt:lpstr>
      <vt:lpstr>Presentazione standard di PowerPoint</vt:lpstr>
      <vt:lpstr>Esempio con i parametri di tipo puntatore</vt:lpstr>
      <vt:lpstr>Effetti collaterali (side effects)</vt:lpstr>
      <vt:lpstr>Presentazione standard di PowerPoint</vt:lpstr>
      <vt:lpstr>Visibilità degli identificatori</vt:lpstr>
      <vt:lpstr>Regole di visibilità degli identificatori in C</vt:lpstr>
      <vt:lpstr>Visibilità degli Identificatori</vt:lpstr>
      <vt:lpstr>Esempio</vt:lpstr>
      <vt:lpstr>Tempo di vita delle variabili</vt:lpstr>
      <vt:lpstr>Variabili static</vt:lpstr>
      <vt:lpstr>Esempio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 Funzioni</dc:title>
  <dc:creator>Aaron</dc:creator>
  <cp:lastModifiedBy>Aaron</cp:lastModifiedBy>
  <cp:revision>43</cp:revision>
  <dcterms:created xsi:type="dcterms:W3CDTF">2020-12-18T12:12:04Z</dcterms:created>
  <dcterms:modified xsi:type="dcterms:W3CDTF">2021-02-21T16:17:43Z</dcterms:modified>
</cp:coreProperties>
</file>