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41"/>
  </p:notesMasterIdLst>
  <p:handoutMasterIdLst>
    <p:handoutMasterId r:id="rId42"/>
  </p:handoutMasterIdLst>
  <p:sldIdLst>
    <p:sldId id="257" r:id="rId2"/>
    <p:sldId id="361" r:id="rId3"/>
    <p:sldId id="362" r:id="rId4"/>
    <p:sldId id="363" r:id="rId5"/>
    <p:sldId id="260" r:id="rId6"/>
    <p:sldId id="330" r:id="rId7"/>
    <p:sldId id="331" r:id="rId8"/>
    <p:sldId id="332" r:id="rId9"/>
    <p:sldId id="333" r:id="rId10"/>
    <p:sldId id="334" r:id="rId11"/>
    <p:sldId id="307" r:id="rId12"/>
    <p:sldId id="335" r:id="rId13"/>
    <p:sldId id="336" r:id="rId14"/>
    <p:sldId id="337" r:id="rId15"/>
    <p:sldId id="338" r:id="rId16"/>
    <p:sldId id="339" r:id="rId17"/>
    <p:sldId id="325" r:id="rId18"/>
    <p:sldId id="341" r:id="rId19"/>
    <p:sldId id="312" r:id="rId20"/>
    <p:sldId id="342" r:id="rId21"/>
    <p:sldId id="344" r:id="rId22"/>
    <p:sldId id="343" r:id="rId23"/>
    <p:sldId id="328" r:id="rId24"/>
    <p:sldId id="346" r:id="rId25"/>
    <p:sldId id="313" r:id="rId26"/>
    <p:sldId id="347" r:id="rId27"/>
    <p:sldId id="348" r:id="rId28"/>
    <p:sldId id="349" r:id="rId29"/>
    <p:sldId id="350" r:id="rId30"/>
    <p:sldId id="351" r:id="rId31"/>
    <p:sldId id="352" r:id="rId32"/>
    <p:sldId id="353" r:id="rId33"/>
    <p:sldId id="354" r:id="rId34"/>
    <p:sldId id="355" r:id="rId35"/>
    <p:sldId id="356" r:id="rId36"/>
    <p:sldId id="357" r:id="rId37"/>
    <p:sldId id="358" r:id="rId38"/>
    <p:sldId id="359" r:id="rId39"/>
    <p:sldId id="360" r:id="rId40"/>
  </p:sldIdLst>
  <p:sldSz cx="12192000" cy="6858000"/>
  <p:notesSz cx="6858000" cy="9144000"/>
  <p:defaultTextStyle>
    <a:defPPr rtl="0"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868" autoAdjust="0"/>
    <p:restoredTop sz="96357" autoAdjust="0"/>
  </p:normalViewPr>
  <p:slideViewPr>
    <p:cSldViewPr snapToGrid="0">
      <p:cViewPr varScale="1">
        <p:scale>
          <a:sx n="127" d="100"/>
          <a:sy n="127" d="100"/>
        </p:scale>
        <p:origin x="288" y="12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20" d="100"/>
          <a:sy n="120" d="100"/>
        </p:scale>
        <p:origin x="5040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4F60AFAF-CF54-453F-85A6-EE7AE76A6D38}" type="datetime1">
              <a:rPr lang="it-IT" smtClean="0"/>
              <a:t>07/03/2022</a:t>
            </a:fld>
            <a:endParaRPr lang="en-US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F1A8EE09-76CC-4000-B080-9F213DA7DCEF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681244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41013D0E-6236-446F-904B-E774D9F98961}" type="datetime1">
              <a:rPr lang="it-IT" smtClean="0"/>
              <a:t>07/03/2022</a:t>
            </a:fld>
            <a:endParaRPr lang="en-US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n-US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it"/>
              <a:t>Fare clic per modificare gli stili del testo dello schema</a:t>
            </a:r>
            <a:endParaRPr lang="en-US"/>
          </a:p>
          <a:p>
            <a:pPr lvl="1" rtl="0"/>
            <a:r>
              <a:rPr lang="it"/>
              <a:t>Secondo livello</a:t>
            </a:r>
          </a:p>
          <a:p>
            <a:pPr lvl="2" rtl="0"/>
            <a:r>
              <a:rPr lang="it"/>
              <a:t>Terzo livello</a:t>
            </a:r>
          </a:p>
          <a:p>
            <a:pPr lvl="3" rtl="0"/>
            <a:r>
              <a:rPr lang="it"/>
              <a:t>Quarto livello</a:t>
            </a:r>
          </a:p>
          <a:p>
            <a:pPr lvl="4" rtl="0"/>
            <a:r>
              <a:rPr lang="it"/>
              <a:t>Quinto livello</a:t>
            </a:r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98E40627-AA7D-471F-B5F2-0BF9E4C68EB6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54528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>
            <a:extLst>
              <a:ext uri="{FF2B5EF4-FFF2-40B4-BE49-F238E27FC236}">
                <a16:creationId xmlns:a16="http://schemas.microsoft.com/office/drawing/2014/main" id="{904DB13E-F722-4ED6-BB00-556651E9528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 useBgFill="1">
        <p:nvSpPr>
          <p:cNvPr id="10" name="Rettangolo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ttangolo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ttangolo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7" name="Gruppo 6">
            <a:extLst>
              <a:ext uri="{FF2B5EF4-FFF2-40B4-BE49-F238E27FC236}">
                <a16:creationId xmlns:a16="http://schemas.microsoft.com/office/drawing/2014/main" id="{E26428D7-C6F3-473D-A360-A3F5C3E8728C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Connettore diritto 16"/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Connettore diritto 17"/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Connettore diritto 18"/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629103" y="2244830"/>
            <a:ext cx="8933796" cy="2437232"/>
          </a:xfrm>
        </p:spPr>
        <p:txBody>
          <a:bodyPr tIns="45720" bIns="45720" rtlCol="0" anchor="ctr">
            <a:noAutofit/>
          </a:bodyPr>
          <a:lstStyle>
            <a:lvl1pPr algn="ctr">
              <a:lnSpc>
                <a:spcPct val="83000"/>
              </a:lnSpc>
              <a:defRPr lang="en-US" sz="56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pPr rtl="0"/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629101" y="4682062"/>
            <a:ext cx="8936846" cy="457201"/>
          </a:xfrm>
        </p:spPr>
        <p:txBody>
          <a:bodyPr rtlCol="0">
            <a:normAutofit/>
          </a:bodyPr>
          <a:lstStyle>
            <a:lvl1pPr marL="0" indent="0" algn="ctr">
              <a:spcBef>
                <a:spcPts val="0"/>
              </a:spcBef>
              <a:buNone/>
              <a:defRPr sz="1800" spc="8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20" name="Segnaposto data 19"/>
          <p:cNvSpPr>
            <a:spLocks noGrp="1"/>
          </p:cNvSpPr>
          <p:nvPr>
            <p:ph type="dt" sz="half" idx="10"/>
          </p:nvPr>
        </p:nvSpPr>
        <p:spPr>
          <a:xfrm>
            <a:off x="5318760" y="1341256"/>
            <a:ext cx="1554480" cy="485546"/>
          </a:xfrm>
        </p:spPr>
        <p:txBody>
          <a:bodyPr rtlCol="0"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pPr rtl="0"/>
            <a:fld id="{6AB36474-6F91-425C-BA3E-6B12C4C4BB9A}" type="datetime1">
              <a:rPr lang="it-IT" smtClean="0"/>
              <a:t>07/03/2022</a:t>
            </a:fld>
            <a:endParaRPr lang="en-US" dirty="0"/>
          </a:p>
        </p:txBody>
      </p:sp>
      <p:sp>
        <p:nvSpPr>
          <p:cNvPr id="21" name="Segnaposto piè di pagina 20"/>
          <p:cNvSpPr>
            <a:spLocks noGrp="1"/>
          </p:cNvSpPr>
          <p:nvPr>
            <p:ph type="ftr" sz="quarter" idx="11"/>
          </p:nvPr>
        </p:nvSpPr>
        <p:spPr>
          <a:xfrm>
            <a:off x="1629100" y="5177408"/>
            <a:ext cx="5730295" cy="228600"/>
          </a:xfrm>
        </p:spPr>
        <p:txBody>
          <a:bodyPr rtlCol="0"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endParaRPr lang="en-US" dirty="0"/>
          </a:p>
        </p:txBody>
      </p:sp>
      <p:sp>
        <p:nvSpPr>
          <p:cNvPr id="22" name="Segnaposto numero diapositiva 21"/>
          <p:cNvSpPr>
            <a:spLocks noGrp="1"/>
          </p:cNvSpPr>
          <p:nvPr>
            <p:ph type="sldNum" sz="quarter" idx="12"/>
          </p:nvPr>
        </p:nvSpPr>
        <p:spPr>
          <a:xfrm>
            <a:off x="8606920" y="5177408"/>
            <a:ext cx="1955980" cy="228600"/>
          </a:xfrm>
        </p:spPr>
        <p:txBody>
          <a:bodyPr rtlCol="0"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fld id="{34B7E4EF-A1BD-40F4-AB7B-04F084DD991D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77701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it-IT"/>
              <a:t>Fare clic per modificare gli stili del testo dello schema</a:t>
            </a:r>
          </a:p>
          <a:p>
            <a:pPr lvl="1" rtl="0"/>
            <a:r>
              <a:rPr lang="it-IT"/>
              <a:t>Secondo livello</a:t>
            </a:r>
          </a:p>
          <a:p>
            <a:pPr lvl="2" rtl="0"/>
            <a:r>
              <a:rPr lang="it-IT"/>
              <a:t>Terzo livello</a:t>
            </a:r>
          </a:p>
          <a:p>
            <a:pPr lvl="3" rtl="0"/>
            <a:r>
              <a:rPr lang="it-IT"/>
              <a:t>Quarto livello</a:t>
            </a:r>
          </a:p>
          <a:p>
            <a:pPr lvl="4" rtl="0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63F3710-490B-4740-B6D7-B9792C8AB872}" type="datetime1">
              <a:rPr lang="it-IT" smtClean="0"/>
              <a:t>07/03/2022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3299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 rtlCol="0"/>
          <a:lstStyle/>
          <a:p>
            <a:pPr rtl="0"/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 rtlCol="0"/>
          <a:lstStyle/>
          <a:p>
            <a:pPr lvl="0" rtl="0"/>
            <a:r>
              <a:rPr lang="it-IT"/>
              <a:t>Fare clic per modificare gli stili del testo dello schema</a:t>
            </a:r>
          </a:p>
          <a:p>
            <a:pPr lvl="1" rtl="0"/>
            <a:r>
              <a:rPr lang="it-IT"/>
              <a:t>Secondo livello</a:t>
            </a:r>
          </a:p>
          <a:p>
            <a:pPr lvl="2" rtl="0"/>
            <a:r>
              <a:rPr lang="it-IT"/>
              <a:t>Terzo livello</a:t>
            </a:r>
          </a:p>
          <a:p>
            <a:pPr lvl="3" rtl="0"/>
            <a:r>
              <a:rPr lang="it-IT"/>
              <a:t>Quarto livello</a:t>
            </a:r>
          </a:p>
          <a:p>
            <a:pPr lvl="4" rtl="0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C318586-27FC-4E59-A573-09A0053DE2D5}" type="datetime1">
              <a:rPr lang="it-IT" smtClean="0"/>
              <a:t>07/03/2022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073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/>
          <a:lstStyle/>
          <a:p>
            <a:pPr lvl="0" rtl="0"/>
            <a:r>
              <a:rPr lang="it-IT"/>
              <a:t>Fare clic per modificare gli stili del testo dello schema</a:t>
            </a:r>
          </a:p>
          <a:p>
            <a:pPr lvl="1" rtl="0"/>
            <a:r>
              <a:rPr lang="it-IT"/>
              <a:t>Secondo livello</a:t>
            </a:r>
          </a:p>
          <a:p>
            <a:pPr lvl="2" rtl="0"/>
            <a:r>
              <a:rPr lang="it-IT"/>
              <a:t>Terzo livello</a:t>
            </a:r>
          </a:p>
          <a:p>
            <a:pPr lvl="3" rtl="0"/>
            <a:r>
              <a:rPr lang="it-IT"/>
              <a:t>Quarto livello</a:t>
            </a:r>
          </a:p>
          <a:p>
            <a:pPr lvl="4" rtl="0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FFEEA0C-1FCD-40E6-A1D4-23BFBD0CE371}" type="datetime1">
              <a:rPr lang="it-IT" smtClean="0"/>
              <a:t>07/03/2022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708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tangolo 14">
            <a:extLst>
              <a:ext uri="{FF2B5EF4-FFF2-40B4-BE49-F238E27FC236}">
                <a16:creationId xmlns:a16="http://schemas.microsoft.com/office/drawing/2014/main" id="{0A4A1889-E37C-4EC3-9E41-9DAD221CF38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 useBgFill="1">
        <p:nvSpPr>
          <p:cNvPr id="23" name="Rettangolo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ttangolo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ttangolo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629156" y="2275165"/>
            <a:ext cx="8933688" cy="2406895"/>
          </a:xfrm>
        </p:spPr>
        <p:txBody>
          <a:bodyPr rtlCol="0" anchor="ctr">
            <a:normAutofit/>
          </a:bodyPr>
          <a:lstStyle>
            <a:lvl1pPr algn="ctr">
              <a:lnSpc>
                <a:spcPct val="83000"/>
              </a:lnSpc>
              <a:defRPr lang="en-US" sz="56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pPr rtl="0"/>
            <a:r>
              <a:rPr lang="it-IT"/>
              <a:t>Fare clic per modificare lo stile del titolo dello schema</a:t>
            </a:r>
            <a:endParaRPr lang="en-US" dirty="0"/>
          </a:p>
        </p:txBody>
      </p:sp>
      <p:grpSp>
        <p:nvGrpSpPr>
          <p:cNvPr id="16" name="Gruppo 15">
            <a:extLst>
              <a:ext uri="{FF2B5EF4-FFF2-40B4-BE49-F238E27FC236}">
                <a16:creationId xmlns:a16="http://schemas.microsoft.com/office/drawing/2014/main" id="{1683EB04-C23E-490C-A1A6-030CF79D23C8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Connettore diritto 16">
              <a:extLst>
                <a:ext uri="{FF2B5EF4-FFF2-40B4-BE49-F238E27FC236}">
                  <a16:creationId xmlns:a16="http://schemas.microsoft.com/office/drawing/2014/main" id="{F8A84C03-E1CA-4A4E-81D6-9BB0C335B7A0}"/>
                </a:ext>
              </a:extLst>
            </p:cNvPr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Connettore diritto 17">
              <a:extLst>
                <a:ext uri="{FF2B5EF4-FFF2-40B4-BE49-F238E27FC236}">
                  <a16:creationId xmlns:a16="http://schemas.microsoft.com/office/drawing/2014/main" id="{4A26FB5A-D5D1-4DAB-AC43-7F51A7F2D197}"/>
                </a:ext>
              </a:extLst>
            </p:cNvPr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Connettore diritto 18">
              <a:extLst>
                <a:ext uri="{FF2B5EF4-FFF2-40B4-BE49-F238E27FC236}">
                  <a16:creationId xmlns:a16="http://schemas.microsoft.com/office/drawing/2014/main" id="{49303F14-E560-4C02-94F4-B4695FE26813}"/>
                </a:ext>
              </a:extLst>
            </p:cNvPr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629156" y="4682062"/>
            <a:ext cx="8939784" cy="457200"/>
          </a:xfrm>
        </p:spPr>
        <p:txBody>
          <a:bodyPr rtlCol="0"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800">
                <a:solidFill>
                  <a:schemeClr val="tx1">
                    <a:lumMod val="95000"/>
                    <a:lumOff val="5000"/>
                  </a:schemeClr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5318760" y="1344502"/>
            <a:ext cx="1554480" cy="498781"/>
          </a:xfrm>
        </p:spPr>
        <p:txBody>
          <a:bodyPr rtlCol="0"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pPr rtl="0"/>
            <a:fld id="{448F23ED-F6BB-4CDB-8CED-5F2E9AE92607}" type="datetime1">
              <a:rPr lang="it-IT" smtClean="0"/>
              <a:t>07/03/2022</a:t>
            </a:fld>
            <a:endParaRPr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1629157" y="5177408"/>
            <a:ext cx="5660134" cy="228600"/>
          </a:xfrm>
        </p:spPr>
        <p:txBody>
          <a:bodyPr rtlCol="0"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endParaRPr lang="en-US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8604504" y="5177408"/>
            <a:ext cx="1958339" cy="228600"/>
          </a:xfrm>
        </p:spPr>
        <p:txBody>
          <a:bodyPr rtlCol="0"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fld id="{34B7E4EF-A1BD-40F4-AB7B-04F084DD991D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6071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olo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663440" cy="3749040"/>
          </a:xfrm>
        </p:spPr>
        <p:txBody>
          <a:bodyPr rtlCol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it-IT"/>
              <a:t>Fare clic per modificare gli stili del testo dello schema</a:t>
            </a:r>
          </a:p>
          <a:p>
            <a:pPr lvl="1" rtl="0"/>
            <a:r>
              <a:rPr lang="it-IT"/>
              <a:t>Secondo livello</a:t>
            </a:r>
          </a:p>
          <a:p>
            <a:pPr lvl="2" rtl="0"/>
            <a:r>
              <a:rPr lang="it-IT"/>
              <a:t>Terzo livello</a:t>
            </a:r>
          </a:p>
          <a:p>
            <a:pPr lvl="3" rtl="0"/>
            <a:r>
              <a:rPr lang="it-IT"/>
              <a:t>Quarto livello</a:t>
            </a:r>
          </a:p>
          <a:p>
            <a:pPr lvl="4" rtl="0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461760" y="2103120"/>
            <a:ext cx="4663440" cy="3749040"/>
          </a:xfrm>
        </p:spPr>
        <p:txBody>
          <a:bodyPr rtlCol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it-IT"/>
              <a:t>Fare clic per modificare gli stili del testo dello schema</a:t>
            </a:r>
          </a:p>
          <a:p>
            <a:pPr lvl="1" rtl="0"/>
            <a:r>
              <a:rPr lang="it-IT"/>
              <a:t>Secondo livello</a:t>
            </a:r>
          </a:p>
          <a:p>
            <a:pPr lvl="2" rtl="0"/>
            <a:r>
              <a:rPr lang="it-IT"/>
              <a:t>Terzo livello</a:t>
            </a:r>
          </a:p>
          <a:p>
            <a:pPr lvl="3" rtl="0"/>
            <a:r>
              <a:rPr lang="it-IT"/>
              <a:t>Quarto livello</a:t>
            </a:r>
          </a:p>
          <a:p>
            <a:pPr lvl="4" rtl="0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BD466EC-ACF2-4AF5-A2DE-2C9D1A6828FD}" type="datetime1">
              <a:rPr lang="it-IT" smtClean="0"/>
              <a:t>07/03/2022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672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663440" cy="640080"/>
          </a:xfrm>
        </p:spPr>
        <p:txBody>
          <a:bodyPr rtlCol="0"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 i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1069848" y="2792472"/>
            <a:ext cx="4663440" cy="3163825"/>
          </a:xfrm>
        </p:spPr>
        <p:txBody>
          <a:bodyPr rtlCol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it-IT"/>
              <a:t>Fare clic per modificare gli stili del testo dello schema</a:t>
            </a:r>
          </a:p>
          <a:p>
            <a:pPr lvl="1" rtl="0"/>
            <a:r>
              <a:rPr lang="it-IT"/>
              <a:t>Secondo livello</a:t>
            </a:r>
          </a:p>
          <a:p>
            <a:pPr lvl="2" rtl="0"/>
            <a:r>
              <a:rPr lang="it-IT"/>
              <a:t>Terzo livello</a:t>
            </a:r>
          </a:p>
          <a:p>
            <a:pPr lvl="3" rtl="0"/>
            <a:r>
              <a:rPr lang="it-IT"/>
              <a:t>Quarto livello</a:t>
            </a:r>
          </a:p>
          <a:p>
            <a:pPr lvl="4" rtl="0"/>
            <a:r>
              <a:rPr lang="it-IT"/>
              <a:t>Quinto livello</a:t>
            </a:r>
            <a:endParaRPr lang="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458712" y="2074334"/>
            <a:ext cx="4663440" cy="640080"/>
          </a:xfrm>
        </p:spPr>
        <p:txBody>
          <a:bodyPr rtlCol="0"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>
                <a:solidFill>
                  <a:schemeClr val="tx1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458712" y="2792471"/>
            <a:ext cx="4663440" cy="3164509"/>
          </a:xfrm>
        </p:spPr>
        <p:txBody>
          <a:bodyPr rtlCol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it-IT"/>
              <a:t>Fare clic per modificare gli stili del testo dello schema</a:t>
            </a:r>
          </a:p>
          <a:p>
            <a:pPr lvl="1" rtl="0"/>
            <a:r>
              <a:rPr lang="it-IT"/>
              <a:t>Secondo livello</a:t>
            </a:r>
          </a:p>
          <a:p>
            <a:pPr lvl="2" rtl="0"/>
            <a:r>
              <a:rPr lang="it-IT"/>
              <a:t>Terzo livello</a:t>
            </a:r>
          </a:p>
          <a:p>
            <a:pPr lvl="3" rtl="0"/>
            <a:r>
              <a:rPr lang="it-IT"/>
              <a:t>Quarto livello</a:t>
            </a:r>
          </a:p>
          <a:p>
            <a:pPr lvl="4" rtl="0"/>
            <a:r>
              <a:rPr lang="it-IT"/>
              <a:t>Quinto livello</a:t>
            </a:r>
            <a:endParaRPr lang="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A48AAC1-8B74-4EE6-9B7A-D8C2183B6272}" type="datetime1">
              <a:rPr lang="it-IT" smtClean="0"/>
              <a:t>07/03/2022</a:t>
            </a:fld>
            <a:endParaRPr lang="en-US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960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D98DF3E-2C46-4BD0-9CFF-FBAEC93B7840}" type="datetime1">
              <a:rPr lang="it-IT" smtClean="0"/>
              <a:t>07/03/2022</a:t>
            </a:fld>
            <a:endParaRPr lang="en-US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413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D9F376C-F698-4333-9878-8CD80B2B39D3}" type="datetime1">
              <a:rPr lang="it-IT" smtClean="0"/>
              <a:t>07/03/2022</a:t>
            </a:fld>
            <a:endParaRPr lang="en-US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247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tangolo 9">
            <a:extLst>
              <a:ext uri="{FF2B5EF4-FFF2-40B4-BE49-F238E27FC236}">
                <a16:creationId xmlns:a16="http://schemas.microsoft.com/office/drawing/2014/main" id="{D5E1BBF9-8BEF-4353-BA68-30AAF9EBD8D8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ttangolo 12">
            <a:extLst>
              <a:ext uri="{FF2B5EF4-FFF2-40B4-BE49-F238E27FC236}">
                <a16:creationId xmlns:a16="http://schemas.microsoft.com/office/drawing/2014/main" id="{5B941C21-2A5D-4912-AB06-1BB0C0EB6AE1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458200" y="607392"/>
            <a:ext cx="3161963" cy="1645920"/>
          </a:xfrm>
        </p:spPr>
        <p:txBody>
          <a:bodyPr rtlCol="0" anchor="b">
            <a:no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pPr rtl="0"/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85800" y="609600"/>
            <a:ext cx="6858000" cy="5334000"/>
          </a:xfrm>
        </p:spPr>
        <p:txBody>
          <a:bodyPr rtlCol="0"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it-IT"/>
              <a:t>Fare clic per modificare gli stili del testo dello schema</a:t>
            </a:r>
          </a:p>
          <a:p>
            <a:pPr lvl="1" rtl="0"/>
            <a:r>
              <a:rPr lang="it-IT"/>
              <a:t>Secondo livello</a:t>
            </a:r>
          </a:p>
          <a:p>
            <a:pPr lvl="2" rtl="0"/>
            <a:r>
              <a:rPr lang="it-IT"/>
              <a:t>Terzo livello</a:t>
            </a:r>
          </a:p>
          <a:p>
            <a:pPr lvl="3" rtl="0"/>
            <a:r>
              <a:rPr lang="it-IT"/>
              <a:t>Quarto livello</a:t>
            </a:r>
          </a:p>
          <a:p>
            <a:pPr lvl="4" rtl="0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 hasCustomPrompt="1"/>
          </p:nvPr>
        </p:nvSpPr>
        <p:spPr>
          <a:xfrm>
            <a:off x="8458200" y="2336800"/>
            <a:ext cx="3161963" cy="3606800"/>
          </a:xfrm>
        </p:spPr>
        <p:txBody>
          <a:bodyPr rtlCol="0"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it" dirty="0"/>
              <a:t>Fare clic per modificare lo stile del titolo</a:t>
            </a:r>
          </a:p>
        </p:txBody>
      </p:sp>
      <p:sp>
        <p:nvSpPr>
          <p:cNvPr id="8" name="Segnaposto data 7"/>
          <p:cNvSpPr>
            <a:spLocks noGrp="1"/>
          </p:cNvSpPr>
          <p:nvPr>
            <p:ph type="dt" sz="half" idx="10"/>
          </p:nvPr>
        </p:nvSpPr>
        <p:spPr>
          <a:xfrm>
            <a:off x="5588000" y="6035040"/>
            <a:ext cx="1955800" cy="365760"/>
          </a:xfrm>
        </p:spPr>
        <p:txBody>
          <a:bodyPr rtlCol="0"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fld id="{7579D569-2C97-4786-A562-991193493077}" type="datetime1">
              <a:rPr lang="it-IT" smtClean="0"/>
              <a:t>07/03/2022</a:t>
            </a:fld>
            <a:endParaRPr lang="en-US"/>
          </a:p>
        </p:txBody>
      </p:sp>
      <p:sp>
        <p:nvSpPr>
          <p:cNvPr id="9" name="Segnaposto piè di pagina 8"/>
          <p:cNvSpPr>
            <a:spLocks noGrp="1"/>
          </p:cNvSpPr>
          <p:nvPr>
            <p:ph type="ftr" sz="quarter" idx="11"/>
          </p:nvPr>
        </p:nvSpPr>
        <p:spPr>
          <a:xfrm>
            <a:off x="685801" y="6035040"/>
            <a:ext cx="4584700" cy="365760"/>
          </a:xfrm>
        </p:spPr>
        <p:txBody>
          <a:bodyPr rtlCol="0"/>
          <a:lstStyle>
            <a:lvl1pPr algn="l">
              <a:defRPr/>
            </a:lvl1pPr>
          </a:lstStyle>
          <a:p>
            <a:pPr rtl="0"/>
            <a:endParaRPr lang="en-US"/>
          </a:p>
        </p:txBody>
      </p:sp>
      <p:sp>
        <p:nvSpPr>
          <p:cNvPr id="11" name="Segnaposto numero diapositiva 10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3435" cy="365760"/>
          </a:xfrm>
        </p:spPr>
        <p:txBody>
          <a:bodyPr rtlCol="0"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fld id="{34B7E4EF-A1BD-40F4-AB7B-04F084DD991D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602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ttangolo 10">
            <a:extLst>
              <a:ext uri="{FF2B5EF4-FFF2-40B4-BE49-F238E27FC236}">
                <a16:creationId xmlns:a16="http://schemas.microsoft.com/office/drawing/2014/main" id="{E687CA98-D9C7-497F-A1DA-7D22F8753BCE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Segnaposto immagine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7696201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rtlCol="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5662337" y="6035040"/>
            <a:ext cx="2071963" cy="365760"/>
          </a:xfrm>
        </p:spPr>
        <p:txBody>
          <a:bodyPr rtlCol="0"/>
          <a:lstStyle>
            <a:lvl1pPr>
              <a:defRPr b="1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pPr rtl="0"/>
            <a:fld id="{3D5E0B24-8B1C-463E-9C62-AF58AAE602D6}" type="datetime1">
              <a:rPr lang="it-IT" smtClean="0"/>
              <a:t>07/03/2022</a:t>
            </a:fld>
            <a:endParaRPr lang="en-US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612648" y="6035040"/>
            <a:ext cx="4588002" cy="365760"/>
          </a:xfrm>
        </p:spPr>
        <p:txBody>
          <a:bodyPr rtlCol="0"/>
          <a:lstStyle>
            <a:lvl1pPr marL="0" algn="r" defTabSz="914400" rtl="0" eaLnBrk="1" latinLnBrk="0" hangingPunct="1">
              <a:defRPr lang="en-US" sz="1000" b="1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algn="l" rtl="0"/>
            <a:endParaRPr lang="en-US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5296" cy="365760"/>
          </a:xfrm>
        </p:spPr>
        <p:txBody>
          <a:bodyPr rtlCol="0"/>
          <a:lstStyle/>
          <a:p>
            <a:pPr rtl="0"/>
            <a:fld id="{34B7E4EF-A1BD-40F4-AB7B-04F084DD991D}" type="slidenum">
              <a:rPr lang="en-US" smtClean="0"/>
              <a:t>‹N›</a:t>
            </a:fld>
            <a:endParaRPr lang="en-US"/>
          </a:p>
        </p:txBody>
      </p:sp>
      <p:sp>
        <p:nvSpPr>
          <p:cNvPr id="12" name="Rettangolo 11">
            <a:extLst>
              <a:ext uri="{FF2B5EF4-FFF2-40B4-BE49-F238E27FC236}">
                <a16:creationId xmlns:a16="http://schemas.microsoft.com/office/drawing/2014/main" id="{F8B3D8CC-BB13-41A5-8F34-B8E84A4F9534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477250" y="603504"/>
            <a:ext cx="3144774" cy="1645920"/>
          </a:xfrm>
        </p:spPr>
        <p:txBody>
          <a:bodyPr rtlCol="0" anchor="b">
            <a:noAutofit/>
          </a:bodyPr>
          <a:lstStyle>
            <a:lvl1pPr algn="l">
              <a:lnSpc>
                <a:spcPct val="100000"/>
              </a:lnSpc>
              <a:defRPr sz="2800" b="0">
                <a:solidFill>
                  <a:schemeClr val="tx1"/>
                </a:solidFill>
                <a:latin typeface="+mj-lt"/>
              </a:defRPr>
            </a:lvl1pPr>
          </a:lstStyle>
          <a:p>
            <a:pPr rtl="0"/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477250" y="2386584"/>
            <a:ext cx="3144774" cy="3511296"/>
          </a:xfrm>
        </p:spPr>
        <p:txBody>
          <a:bodyPr rtlCol="0"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it-IT"/>
              <a:t>Fare clic per modificare gli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2678223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ttangolo 8">
            <a:extLst>
              <a:ext uri="{FF2B5EF4-FFF2-40B4-BE49-F238E27FC236}">
                <a16:creationId xmlns:a16="http://schemas.microsoft.com/office/drawing/2014/main" id="{1E94681D-2A4C-4A8D-B9B5-31D440D0328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>
        <p:nvSpPr>
          <p:cNvPr id="7" name="Rettangolo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8" name="Rettangolo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it"/>
              <a:t>Fare clic per modificare lo stile del titolo dello schema</a:t>
            </a:r>
            <a:endParaRPr lang="en-US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849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it"/>
              <a:t>Fare clic per modificare gli stili del testo dello schema</a:t>
            </a:r>
          </a:p>
          <a:p>
            <a:pPr lvl="1" rtl="0"/>
            <a:r>
              <a:rPr lang="it"/>
              <a:t>Secondo livello</a:t>
            </a:r>
          </a:p>
          <a:p>
            <a:pPr lvl="2" rtl="0"/>
            <a:r>
              <a:rPr lang="it"/>
              <a:t>Terzo livello</a:t>
            </a:r>
          </a:p>
          <a:p>
            <a:pPr lvl="3" rtl="0"/>
            <a:r>
              <a:rPr lang="it"/>
              <a:t>Quarto livello</a:t>
            </a:r>
          </a:p>
          <a:p>
            <a:pPr lvl="4" rtl="0"/>
            <a:r>
              <a:rPr lang="it"/>
              <a:t>Quinto livello</a:t>
            </a:r>
            <a:endParaRPr lang="en-US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7256794" y="6035040"/>
            <a:ext cx="2893045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B7732347-0869-477C-BE48-3F9F51733ED7}" type="datetime1">
              <a:rPr lang="it-IT" smtClean="0"/>
              <a:t>07/03/2022</a:t>
            </a:fld>
            <a:endParaRPr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1066800" y="6035040"/>
            <a:ext cx="58166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endParaRPr lang="en-US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10287000" y="6035040"/>
            <a:ext cx="8382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34B7E4EF-A1BD-40F4-AB7B-04F084DD991D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577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65" r:id="rId5"/>
    <p:sldLayoutId id="2147483671" r:id="rId6"/>
    <p:sldLayoutId id="2147483672" r:id="rId7"/>
    <p:sldLayoutId id="2147483662" r:id="rId8"/>
    <p:sldLayoutId id="2147483663" r:id="rId9"/>
    <p:sldLayoutId id="2147483664" r:id="rId10"/>
    <p:sldLayoutId id="2147483666" r:id="rId11"/>
  </p:sldLayoutIdLst>
  <p:hf sldNum="0"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000" i="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1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 descr="Immagine con tessuto, tabella, rosso, coperto&#10;&#10;Descrizione generata automaticamente">
            <a:extLst>
              <a:ext uri="{FF2B5EF4-FFF2-40B4-BE49-F238E27FC236}">
                <a16:creationId xmlns:a16="http://schemas.microsoft.com/office/drawing/2014/main" id="{6D3BA21E-E6C8-4E14-8E53-C5DF567E9DF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0" y="10"/>
            <a:ext cx="12191979" cy="6857990"/>
          </a:xfrm>
          <a:prstGeom prst="rect">
            <a:avLst/>
          </a:prstGeom>
        </p:spPr>
      </p:pic>
      <p:sp>
        <p:nvSpPr>
          <p:cNvPr id="64" name="Rettangolo 59">
            <a:extLst>
              <a:ext uri="{FF2B5EF4-FFF2-40B4-BE49-F238E27FC236}">
                <a16:creationId xmlns:a16="http://schemas.microsoft.com/office/drawing/2014/main" id="{2644B391-9BFE-445C-A9EC-F544BB85FBC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37329" y="1808532"/>
            <a:ext cx="5452527" cy="3240936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65" name="Rettangolo 61">
            <a:extLst>
              <a:ext uri="{FF2B5EF4-FFF2-40B4-BE49-F238E27FC236}">
                <a16:creationId xmlns:a16="http://schemas.microsoft.com/office/drawing/2014/main" id="{80F26E69-87D9-4655-AE7B-280A87AA3CA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3272" y="1975104"/>
            <a:ext cx="5120640" cy="2907792"/>
          </a:xfrm>
          <a:prstGeom prst="rect">
            <a:avLst/>
          </a:prstGeom>
          <a:noFill/>
          <a:ln w="6350" cap="sq" cmpd="sng" algn="ctr">
            <a:solidFill>
              <a:schemeClr val="tx1"/>
            </a:solidFill>
            <a:prstDash val="solid"/>
            <a:miter lim="800000"/>
          </a:ln>
          <a:effectLst>
            <a:softEdge rad="0"/>
          </a:effectLst>
        </p:spPr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18C3B467-088C-4F3D-A9A7-105C4E1E20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76055" y="2350017"/>
            <a:ext cx="4775075" cy="1630906"/>
          </a:xfrm>
        </p:spPr>
        <p:txBody>
          <a:bodyPr rtlCol="0">
            <a:normAutofit/>
          </a:bodyPr>
          <a:lstStyle/>
          <a:p>
            <a:pPr rtl="0"/>
            <a:r>
              <a:rPr lang="it" sz="4400" dirty="0">
                <a:solidFill>
                  <a:schemeClr val="tx1"/>
                </a:solidFill>
              </a:rPr>
              <a:t>File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C8722DDC-8EEE-4A06-8DFE-B44871EAA2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76055" y="3990546"/>
            <a:ext cx="4775075" cy="559656"/>
          </a:xfrm>
        </p:spPr>
        <p:txBody>
          <a:bodyPr rtlCol="0">
            <a:normAutofit/>
          </a:bodyPr>
          <a:lstStyle/>
          <a:p>
            <a:pPr rtl="0"/>
            <a:r>
              <a:rPr lang="it" dirty="0">
                <a:solidFill>
                  <a:schemeClr val="tx1"/>
                </a:solidFill>
              </a:rPr>
              <a:t>Corrado Aaron Visaggio</a:t>
            </a:r>
          </a:p>
        </p:txBody>
      </p:sp>
    </p:spTree>
    <p:extLst>
      <p:ext uri="{BB962C8B-B14F-4D97-AF65-F5344CB8AC3E}">
        <p14:creationId xmlns:p14="http://schemas.microsoft.com/office/powerpoint/2010/main" val="17366931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CEA505C-E823-401E-979B-A4ED08B4EF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Gestione di un file in C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B8DA0D1-0DFC-4823-B2C7-2A4ACB39FD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2099805"/>
            <a:ext cx="10058400" cy="384962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b="1" dirty="0"/>
              <a:t>Apertura di un file:</a:t>
            </a:r>
          </a:p>
          <a:p>
            <a:r>
              <a:rPr lang="it-IT" dirty="0"/>
              <a:t>Prima di accedere ad un file è necessario aprirlo: l’operazione di apertura compie le azioni preliminari necessarie affinché il file possa essere acceduto (in lettura o in scrittura). L'operazione di apertura inizializza il puntatore al file.</a:t>
            </a:r>
          </a:p>
          <a:p>
            <a:endParaRPr lang="it-IT" dirty="0"/>
          </a:p>
          <a:p>
            <a:pPr marL="0" indent="0">
              <a:buNone/>
            </a:pPr>
            <a:r>
              <a:rPr lang="it-IT" b="1" dirty="0"/>
              <a:t>Accesso ad un file:</a:t>
            </a:r>
          </a:p>
          <a:p>
            <a:r>
              <a:rPr lang="it-IT" dirty="0"/>
              <a:t>Una volta aperto il file, è possibile leggere/scrivere il file, riferendolo mediante il puntatore a file.</a:t>
            </a:r>
          </a:p>
          <a:p>
            <a:pPr marL="0" indent="0">
              <a:buNone/>
            </a:pPr>
            <a:endParaRPr lang="it-IT" b="1" dirty="0"/>
          </a:p>
          <a:p>
            <a:pPr marL="0" indent="0">
              <a:buNone/>
            </a:pPr>
            <a:r>
              <a:rPr lang="it-IT" b="1" dirty="0"/>
              <a:t>Chiusura di un file:</a:t>
            </a:r>
          </a:p>
          <a:p>
            <a:r>
              <a:rPr lang="it-IT" dirty="0"/>
              <a:t>Alla fine di una sessione di accesso (lettura o scrittura) ad un file è necessario chiudere il file per memorizzare permanentemente il suo contenuto in memoria di massa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3AAA0BE-2414-4F8D-9748-D2F642BB65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0FFEEA0C-1FCD-40E6-A1D4-23BFBD0CE371}" type="datetime1">
              <a:rPr lang="it-IT" smtClean="0"/>
              <a:t>07/03/2022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476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AD7B80A-D9DB-4269-B512-3B2378E183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Apertura di un File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72E09CB-ED88-437A-B0E8-966FA638C6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b="1" dirty="0"/>
              <a:t>     FILE *</a:t>
            </a:r>
            <a:r>
              <a:rPr lang="it-IT" b="1" dirty="0" err="1"/>
              <a:t>fopen</a:t>
            </a:r>
            <a:r>
              <a:rPr lang="it-IT" b="1" dirty="0"/>
              <a:t>(</a:t>
            </a:r>
            <a:r>
              <a:rPr lang="it-IT" b="1" dirty="0" err="1"/>
              <a:t>char</a:t>
            </a:r>
            <a:r>
              <a:rPr lang="it-IT" b="1" dirty="0"/>
              <a:t> *name, </a:t>
            </a:r>
            <a:r>
              <a:rPr lang="it-IT" b="1" dirty="0" err="1"/>
              <a:t>char</a:t>
            </a:r>
            <a:r>
              <a:rPr lang="it-IT" b="1" dirty="0"/>
              <a:t> *mode);</a:t>
            </a:r>
          </a:p>
          <a:p>
            <a:r>
              <a:rPr lang="it-IT" dirty="0"/>
              <a:t>dove:</a:t>
            </a:r>
          </a:p>
          <a:p>
            <a:pPr lvl="1"/>
            <a:r>
              <a:rPr lang="it-IT" b="1" dirty="0"/>
              <a:t>name</a:t>
            </a:r>
            <a:r>
              <a:rPr lang="it-IT" dirty="0"/>
              <a:t> è un vettore di caratteri che rappresenta il nome (assoluto o relativo) del file nel file system</a:t>
            </a:r>
          </a:p>
          <a:p>
            <a:pPr lvl="1"/>
            <a:r>
              <a:rPr lang="it-IT" b="1" dirty="0"/>
              <a:t>mode</a:t>
            </a:r>
            <a:r>
              <a:rPr lang="it-IT" dirty="0"/>
              <a:t> esprime la modalità di accesso scelta.</a:t>
            </a:r>
          </a:p>
          <a:p>
            <a:pPr lvl="2"/>
            <a:r>
              <a:rPr lang="it-IT" dirty="0"/>
              <a:t>"r", in lettura (</a:t>
            </a:r>
            <a:r>
              <a:rPr lang="it-IT" dirty="0" err="1"/>
              <a:t>read</a:t>
            </a:r>
            <a:r>
              <a:rPr lang="it-IT" dirty="0"/>
              <a:t>)</a:t>
            </a:r>
          </a:p>
          <a:p>
            <a:pPr lvl="2"/>
            <a:r>
              <a:rPr lang="it-IT" dirty="0"/>
              <a:t>"w", in scrittura (</a:t>
            </a:r>
            <a:r>
              <a:rPr lang="it-IT" dirty="0" err="1"/>
              <a:t>write</a:t>
            </a:r>
            <a:r>
              <a:rPr lang="it-IT" dirty="0"/>
              <a:t>)</a:t>
            </a:r>
          </a:p>
          <a:p>
            <a:pPr lvl="2"/>
            <a:r>
              <a:rPr lang="it-IT" dirty="0"/>
              <a:t>"a", scrittura, aggiunta in fondo (</a:t>
            </a:r>
            <a:r>
              <a:rPr lang="it-IT" dirty="0" err="1"/>
              <a:t>append</a:t>
            </a:r>
            <a:r>
              <a:rPr lang="it-IT" dirty="0"/>
              <a:t>)</a:t>
            </a:r>
          </a:p>
          <a:p>
            <a:pPr lvl="2"/>
            <a:r>
              <a:rPr lang="it-IT" dirty="0"/>
              <a:t>"b", a fianco ad una delle precedenti, indica che il file è binario (</a:t>
            </a:r>
            <a:r>
              <a:rPr lang="it-IT" b="1" dirty="0"/>
              <a:t>se non specificato, il file è di testo</a:t>
            </a:r>
            <a:r>
              <a:rPr lang="it-IT" dirty="0"/>
              <a:t>)</a:t>
            </a:r>
          </a:p>
          <a:p>
            <a:r>
              <a:rPr lang="it-IT" dirty="0"/>
              <a:t>Se eseguita con successo, l'operazione di apertura </a:t>
            </a:r>
            <a:r>
              <a:rPr lang="it-IT" dirty="0" smtClean="0"/>
              <a:t>restituisce </a:t>
            </a:r>
            <a:r>
              <a:rPr lang="it-IT" dirty="0"/>
              <a:t>come risultato un puntatore al file aperto:</a:t>
            </a:r>
          </a:p>
          <a:p>
            <a:r>
              <a:rPr lang="it-IT" dirty="0"/>
              <a:t>Se l'apertura fallisce, </a:t>
            </a:r>
            <a:r>
              <a:rPr lang="it-IT" dirty="0" err="1"/>
              <a:t>fopen</a:t>
            </a:r>
            <a:r>
              <a:rPr lang="it-IT" dirty="0"/>
              <a:t> restituisce il valore NULL. Tipici motivi di fallimento:</a:t>
            </a:r>
          </a:p>
          <a:p>
            <a:pPr lvl="1"/>
            <a:r>
              <a:rPr lang="it-IT" dirty="0"/>
              <a:t>Il file non esiste</a:t>
            </a:r>
          </a:p>
          <a:p>
            <a:pPr lvl="1"/>
            <a:r>
              <a:rPr lang="it-IT" dirty="0"/>
              <a:t>Il file viene aperto in una modalità incompatibile con le sue proprietà (ad esempio: apro in scrittura un file a sola lettura, </a:t>
            </a:r>
            <a:r>
              <a:rPr lang="it-IT" dirty="0" err="1"/>
              <a:t>read</a:t>
            </a:r>
            <a:r>
              <a:rPr lang="it-IT" dirty="0"/>
              <a:t> </a:t>
            </a:r>
            <a:r>
              <a:rPr lang="it-IT" dirty="0" err="1"/>
              <a:t>only</a:t>
            </a:r>
            <a:r>
              <a:rPr lang="it-IT" dirty="0"/>
              <a:t>), etc.</a:t>
            </a:r>
          </a:p>
          <a:p>
            <a:endParaRPr lang="it-IT" dirty="0"/>
          </a:p>
          <a:p>
            <a:endParaRPr lang="it-IT" dirty="0"/>
          </a:p>
          <a:p>
            <a:endParaRPr lang="it-IT" dirty="0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9104BB0-3CE3-4991-8740-6DAC22EFD0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0FFEEA0C-1FCD-40E6-A1D4-23BFBD0CE371}" type="datetime1">
              <a:rPr lang="it-IT" smtClean="0"/>
              <a:t>07/03/2022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986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AD7B80A-D9DB-4269-B512-3B2378E183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Apertura in lettura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72E09CB-ED88-437A-B0E8-966FA638C6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b="1" dirty="0"/>
              <a:t>   FILE *fp;</a:t>
            </a:r>
          </a:p>
          <a:p>
            <a:pPr marL="0" indent="0">
              <a:buNone/>
            </a:pPr>
            <a:r>
              <a:rPr lang="it-IT" b="1" dirty="0"/>
              <a:t>   fp = </a:t>
            </a:r>
            <a:r>
              <a:rPr lang="it-IT" b="1" dirty="0" err="1"/>
              <a:t>fopen</a:t>
            </a:r>
            <a:r>
              <a:rPr lang="it-IT" b="1" dirty="0"/>
              <a:t>("</a:t>
            </a:r>
            <a:r>
              <a:rPr lang="it-IT" b="1" dirty="0" err="1"/>
              <a:t>filename</a:t>
            </a:r>
            <a:r>
              <a:rPr lang="it-IT" b="1" dirty="0"/>
              <a:t>", "r")</a:t>
            </a:r>
          </a:p>
          <a:p>
            <a:endParaRPr lang="it-IT" b="1" dirty="0"/>
          </a:p>
          <a:p>
            <a:r>
              <a:rPr lang="it-IT" dirty="0"/>
              <a:t>Se il file non è vuoto:</a:t>
            </a:r>
          </a:p>
          <a:p>
            <a:endParaRPr lang="it-IT" dirty="0"/>
          </a:p>
          <a:p>
            <a:endParaRPr lang="it-IT" dirty="0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9104BB0-3CE3-4991-8740-6DAC22EFD0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0FFEEA0C-1FCD-40E6-A1D4-23BFBD0CE371}" type="datetime1">
              <a:rPr lang="it-IT" smtClean="0"/>
              <a:t>07/03/2022</a:t>
            </a:fld>
            <a:endParaRPr lang="en-US"/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68604233-34DD-4598-B37A-A23FBB723C7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00000" y="3676240"/>
            <a:ext cx="3658275" cy="7952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0162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AD7B80A-D9DB-4269-B512-3B2378E183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Apertura in scrittura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72E09CB-ED88-437A-B0E8-966FA638C6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b="1" dirty="0"/>
              <a:t>   FILE *fp;</a:t>
            </a:r>
          </a:p>
          <a:p>
            <a:pPr marL="0" indent="0">
              <a:buNone/>
            </a:pPr>
            <a:r>
              <a:rPr lang="it-IT" b="1" dirty="0"/>
              <a:t>   fp = </a:t>
            </a:r>
            <a:r>
              <a:rPr lang="it-IT" b="1" dirty="0" err="1"/>
              <a:t>fopen</a:t>
            </a:r>
            <a:r>
              <a:rPr lang="it-IT" b="1" dirty="0"/>
              <a:t>("</a:t>
            </a:r>
            <a:r>
              <a:rPr lang="it-IT" b="1" dirty="0" err="1"/>
              <a:t>filename</a:t>
            </a:r>
            <a:r>
              <a:rPr lang="it-IT" b="1" dirty="0"/>
              <a:t>", "w")</a:t>
            </a:r>
          </a:p>
          <a:p>
            <a:endParaRPr lang="it-IT" b="1" dirty="0"/>
          </a:p>
          <a:p>
            <a:r>
              <a:rPr lang="it-IT" dirty="0"/>
              <a:t>Anche se il file non è vuoto:</a:t>
            </a:r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r>
              <a:rPr lang="it-IT" dirty="0"/>
              <a:t>Se il file esisteva già, il suo contenuto viene perso: si scriveranno i nuovi record logici, sopra i </a:t>
            </a:r>
            <a:r>
              <a:rPr lang="it-IT" dirty="0" err="1"/>
              <a:t>pre</a:t>
            </a:r>
            <a:r>
              <a:rPr lang="it-IT" dirty="0"/>
              <a:t>-esistenti, a partire dal primo.</a:t>
            </a:r>
          </a:p>
          <a:p>
            <a:endParaRPr lang="it-IT" dirty="0"/>
          </a:p>
          <a:p>
            <a:endParaRPr lang="it-IT" dirty="0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9104BB0-3CE3-4991-8740-6DAC22EFD0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0FFEEA0C-1FCD-40E6-A1D4-23BFBD0CE371}" type="datetime1">
              <a:rPr lang="it-IT" smtClean="0"/>
              <a:t>07/03/2022</a:t>
            </a:fld>
            <a:endParaRPr lang="en-US"/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id="{560D24EB-3205-4B44-87A4-CC2DBFACAC6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0957" y="3715227"/>
            <a:ext cx="4680674" cy="1007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4531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AD7B80A-D9DB-4269-B512-3B2378E183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Apertura in aggiunta (</a:t>
            </a:r>
            <a:r>
              <a:rPr lang="it-IT" dirty="0" err="1"/>
              <a:t>append</a:t>
            </a:r>
            <a:r>
              <a:rPr lang="it-IT" dirty="0"/>
              <a:t>)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72E09CB-ED88-437A-B0E8-966FA638C6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b="1" dirty="0"/>
              <a:t>   FILE *fp;</a:t>
            </a:r>
          </a:p>
          <a:p>
            <a:pPr marL="0" indent="0">
              <a:buNone/>
            </a:pPr>
            <a:r>
              <a:rPr lang="it-IT" b="1" dirty="0"/>
              <a:t>   fp = </a:t>
            </a:r>
            <a:r>
              <a:rPr lang="it-IT" b="1" dirty="0" err="1"/>
              <a:t>fopen</a:t>
            </a:r>
            <a:r>
              <a:rPr lang="it-IT" b="1" dirty="0"/>
              <a:t>("</a:t>
            </a:r>
            <a:r>
              <a:rPr lang="it-IT" b="1" dirty="0" err="1"/>
              <a:t>filename</a:t>
            </a:r>
            <a:r>
              <a:rPr lang="it-IT" b="1" dirty="0"/>
              <a:t>", "a")</a:t>
            </a:r>
          </a:p>
          <a:p>
            <a:endParaRPr lang="it-IT" b="1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r>
              <a:rPr lang="it-IT" dirty="0"/>
              <a:t>Il puntatore al file si posiziona sull’elemento successivo all’ultimo significativo del file ➨ se il file esisteva già, il suo contenuto non viene perso.</a:t>
            </a:r>
          </a:p>
          <a:p>
            <a:endParaRPr lang="it-IT" dirty="0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9104BB0-3CE3-4991-8740-6DAC22EFD0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0FFEEA0C-1FCD-40E6-A1D4-23BFBD0CE371}" type="datetime1">
              <a:rPr lang="it-IT" smtClean="0"/>
              <a:t>07/03/2022</a:t>
            </a:fld>
            <a:endParaRPr lang="en-US"/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511CBA9E-C530-4310-90EB-DEA154E13BA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3783" y="3145442"/>
            <a:ext cx="4411610" cy="962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669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AD7B80A-D9DB-4269-B512-3B2378E183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Apertura di un file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72E09CB-ED88-437A-B0E8-966FA638C6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/>
              <a:t>Ad esempio:</a:t>
            </a:r>
          </a:p>
          <a:p>
            <a:pPr marL="0" indent="0">
              <a:buNone/>
            </a:pPr>
            <a:r>
              <a:rPr lang="it-IT" b="1" dirty="0"/>
              <a:t>File *fp;</a:t>
            </a:r>
          </a:p>
          <a:p>
            <a:pPr marL="0" indent="0">
              <a:buNone/>
            </a:pPr>
            <a:r>
              <a:rPr lang="it-IT" b="1" dirty="0"/>
              <a:t>fp=</a:t>
            </a:r>
            <a:r>
              <a:rPr lang="it-IT" b="1" dirty="0" err="1"/>
              <a:t>fopen</a:t>
            </a:r>
            <a:r>
              <a:rPr lang="it-IT" b="1" dirty="0"/>
              <a:t>("c:\anna\dati", "r");</a:t>
            </a:r>
          </a:p>
          <a:p>
            <a:pPr marL="0" indent="0">
              <a:buNone/>
            </a:pPr>
            <a:r>
              <a:rPr lang="it-IT" b="1" dirty="0"/>
              <a:t>&lt;uso del file&gt;</a:t>
            </a:r>
          </a:p>
          <a:p>
            <a:pPr marL="0" indent="0">
              <a:buNone/>
            </a:pPr>
            <a:endParaRPr lang="it-IT" b="1" dirty="0"/>
          </a:p>
          <a:p>
            <a:pPr marL="0" indent="0">
              <a:buNone/>
            </a:pPr>
            <a:r>
              <a:rPr lang="it-IT" b="1" dirty="0"/>
              <a:t>-&gt; </a:t>
            </a:r>
            <a:r>
              <a:rPr lang="it-IT" dirty="0"/>
              <a:t>fp rappresenta, dall'apertura in poi, il riferimento da utilizzare nelle operazioni di accesso a c:\anna\dati. </a:t>
            </a:r>
          </a:p>
          <a:p>
            <a:pPr marL="0" indent="0">
              <a:buNone/>
            </a:pPr>
            <a:r>
              <a:rPr lang="it-IT" dirty="0"/>
              <a:t>     Esso individua, in particolare:</a:t>
            </a:r>
          </a:p>
          <a:p>
            <a:pPr lvl="1"/>
            <a:r>
              <a:rPr lang="it-IT" dirty="0"/>
              <a:t>il file</a:t>
            </a:r>
          </a:p>
          <a:p>
            <a:pPr lvl="1"/>
            <a:r>
              <a:rPr lang="it-IT" dirty="0"/>
              <a:t>l’elemento corrente all’interno del file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9104BB0-3CE3-4991-8740-6DAC22EFD0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0FFEEA0C-1FCD-40E6-A1D4-23BFBD0CE371}" type="datetime1">
              <a:rPr lang="it-IT" smtClean="0"/>
              <a:t>07/03/2022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870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AD7B80A-D9DB-4269-B512-3B2378E183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Chiusura di un File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72E09CB-ED88-437A-B0E8-966FA638C6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/>
              <a:t>Al termine di una sessione di accesso al file, esso deve essere </a:t>
            </a:r>
            <a:r>
              <a:rPr lang="it-IT" b="1" dirty="0"/>
              <a:t>chiuso</a:t>
            </a:r>
            <a:r>
              <a:rPr lang="it-IT" dirty="0"/>
              <a:t>.</a:t>
            </a:r>
          </a:p>
          <a:p>
            <a:r>
              <a:rPr lang="it-IT" dirty="0"/>
              <a:t>L'operazione di chiusura si realizza con la funzione </a:t>
            </a:r>
            <a:r>
              <a:rPr lang="it-IT" dirty="0" err="1"/>
              <a:t>fclose</a:t>
            </a:r>
            <a:r>
              <a:rPr lang="it-IT" dirty="0"/>
              <a:t>:</a:t>
            </a:r>
          </a:p>
          <a:p>
            <a:pPr marL="0" indent="0">
              <a:buNone/>
            </a:pPr>
            <a:r>
              <a:rPr lang="it-IT" b="1" dirty="0"/>
              <a:t>                </a:t>
            </a:r>
            <a:r>
              <a:rPr lang="it-IT" b="1" dirty="0" err="1"/>
              <a:t>int</a:t>
            </a:r>
            <a:r>
              <a:rPr lang="it-IT" b="1" dirty="0"/>
              <a:t> </a:t>
            </a:r>
            <a:r>
              <a:rPr lang="it-IT" b="1" dirty="0" err="1"/>
              <a:t>fclose</a:t>
            </a:r>
            <a:r>
              <a:rPr lang="it-IT" b="1" dirty="0"/>
              <a:t>(FILE *fp);</a:t>
            </a:r>
          </a:p>
          <a:p>
            <a:pPr lvl="1"/>
            <a:r>
              <a:rPr lang="it-IT" dirty="0"/>
              <a:t>dove </a:t>
            </a:r>
            <a:r>
              <a:rPr lang="it-IT" b="1" dirty="0"/>
              <a:t>fp</a:t>
            </a:r>
            <a:r>
              <a:rPr lang="it-IT" dirty="0"/>
              <a:t> rappresenta il puntatore al file da chiudere.</a:t>
            </a:r>
          </a:p>
          <a:p>
            <a:endParaRPr lang="it-IT" dirty="0"/>
          </a:p>
          <a:p>
            <a:pPr marL="0" indent="0">
              <a:buNone/>
            </a:pPr>
            <a:r>
              <a:rPr lang="it-IT" dirty="0" err="1"/>
              <a:t>fclose</a:t>
            </a:r>
            <a:r>
              <a:rPr lang="it-IT" dirty="0"/>
              <a:t> </a:t>
            </a:r>
            <a:r>
              <a:rPr lang="it-IT" dirty="0" smtClean="0"/>
              <a:t>restituisce </a:t>
            </a:r>
            <a:r>
              <a:rPr lang="it-IT" dirty="0"/>
              <a:t>come risultato un intero:</a:t>
            </a:r>
          </a:p>
          <a:p>
            <a:r>
              <a:rPr lang="it-IT" dirty="0"/>
              <a:t>se l'operazione di chiusura è eseguita correttamente restituisce il valore 0;</a:t>
            </a:r>
          </a:p>
          <a:p>
            <a:r>
              <a:rPr lang="it-IT" dirty="0"/>
              <a:t>se la chiusura non è andata a buon fine, </a:t>
            </a:r>
            <a:r>
              <a:rPr lang="it-IT" dirty="0"/>
              <a:t>restituisce </a:t>
            </a:r>
            <a:r>
              <a:rPr lang="it-IT" dirty="0"/>
              <a:t>la costante EOF.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9104BB0-3CE3-4991-8740-6DAC22EFD0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0FFEEA0C-1FCD-40E6-A1D4-23BFBD0CE371}" type="datetime1">
              <a:rPr lang="it-IT" smtClean="0"/>
              <a:t>07/03/2022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152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84DCDE9-7EA4-4BAD-8800-91313B4B58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Esempio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03A23DD-81BD-4609-89DA-6175FCD6D8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l">
              <a:buNone/>
            </a:pPr>
            <a:r>
              <a:rPr lang="it-IT" sz="1800" b="1" dirty="0">
                <a:solidFill>
                  <a:schemeClr val="bg1"/>
                </a:solidFill>
                <a:latin typeface="CourierNewPS-BoldMT"/>
              </a:rPr>
              <a:t>#include &lt;</a:t>
            </a:r>
            <a:r>
              <a:rPr lang="it-IT" sz="1800" b="1" dirty="0" err="1">
                <a:solidFill>
                  <a:schemeClr val="bg1"/>
                </a:solidFill>
                <a:latin typeface="CourierNewPS-BoldMT"/>
              </a:rPr>
              <a:t>stdio.h</a:t>
            </a:r>
            <a:r>
              <a:rPr lang="it-IT" sz="1800" b="1" dirty="0">
                <a:solidFill>
                  <a:schemeClr val="bg1"/>
                </a:solidFill>
                <a:latin typeface="CourierNewPS-BoldMT"/>
              </a:rPr>
              <a:t>&gt;</a:t>
            </a:r>
          </a:p>
          <a:p>
            <a:pPr marL="0" indent="0" algn="l">
              <a:buNone/>
            </a:pPr>
            <a:r>
              <a:rPr lang="it-IT" sz="1800" b="1" dirty="0" err="1">
                <a:solidFill>
                  <a:schemeClr val="bg1"/>
                </a:solidFill>
                <a:latin typeface="CourierNewPS-BoldMT"/>
              </a:rPr>
              <a:t>main</a:t>
            </a:r>
            <a:r>
              <a:rPr lang="it-IT" sz="1800" b="1" dirty="0">
                <a:solidFill>
                  <a:schemeClr val="bg1"/>
                </a:solidFill>
                <a:latin typeface="CourierNewPS-BoldMT"/>
              </a:rPr>
              <a:t>()</a:t>
            </a:r>
          </a:p>
          <a:p>
            <a:pPr marL="0" indent="0" algn="l">
              <a:buNone/>
            </a:pPr>
            <a:r>
              <a:rPr lang="it-IT" sz="1800" b="1" dirty="0">
                <a:solidFill>
                  <a:schemeClr val="bg1"/>
                </a:solidFill>
                <a:latin typeface="CourierNewPS-BoldMT"/>
              </a:rPr>
              <a:t>{</a:t>
            </a:r>
          </a:p>
          <a:p>
            <a:pPr marL="0" indent="0" algn="l">
              <a:buNone/>
            </a:pPr>
            <a:r>
              <a:rPr lang="it-IT" sz="1800" b="1" dirty="0">
                <a:solidFill>
                  <a:schemeClr val="bg1"/>
                </a:solidFill>
                <a:latin typeface="CourierNewPS-BoldMT"/>
              </a:rPr>
              <a:t>   FILE *fp;</a:t>
            </a:r>
          </a:p>
          <a:p>
            <a:pPr marL="0" indent="0" algn="l">
              <a:buNone/>
            </a:pPr>
            <a:r>
              <a:rPr lang="it-IT" sz="1800" b="1" dirty="0">
                <a:solidFill>
                  <a:schemeClr val="bg1"/>
                </a:solidFill>
                <a:latin typeface="CourierNewPS-BoldMT"/>
              </a:rPr>
              <a:t>   fp = </a:t>
            </a:r>
            <a:r>
              <a:rPr lang="it-IT" sz="1800" b="1" dirty="0" err="1">
                <a:solidFill>
                  <a:schemeClr val="bg1"/>
                </a:solidFill>
                <a:latin typeface="CourierNewPS-BoldMT"/>
              </a:rPr>
              <a:t>fopen</a:t>
            </a:r>
            <a:r>
              <a:rPr lang="it-IT" sz="1800" b="1" dirty="0">
                <a:solidFill>
                  <a:schemeClr val="bg1"/>
                </a:solidFill>
                <a:latin typeface="CourierNewPS-BoldMT"/>
              </a:rPr>
              <a:t>("prova.txt", "w")</a:t>
            </a:r>
          </a:p>
          <a:p>
            <a:pPr marL="0" indent="0" algn="l">
              <a:buNone/>
            </a:pPr>
            <a:r>
              <a:rPr lang="it-IT" sz="1800" b="1" dirty="0">
                <a:solidFill>
                  <a:schemeClr val="bg1"/>
                </a:solidFill>
                <a:latin typeface="CourierNewPS-BoldMT"/>
              </a:rPr>
              <a:t>   &lt;scrittura di prova.txt&gt;</a:t>
            </a:r>
          </a:p>
          <a:p>
            <a:pPr marL="0" indent="0" algn="l">
              <a:buNone/>
            </a:pPr>
            <a:r>
              <a:rPr lang="it-IT" sz="1800" b="1" dirty="0">
                <a:solidFill>
                  <a:schemeClr val="bg1"/>
                </a:solidFill>
                <a:latin typeface="CourierNewPS-BoldMT"/>
              </a:rPr>
              <a:t>   </a:t>
            </a:r>
            <a:r>
              <a:rPr lang="it-IT" sz="1800" b="1" dirty="0" err="1">
                <a:solidFill>
                  <a:schemeClr val="bg1"/>
                </a:solidFill>
                <a:latin typeface="CourierNewPS-BoldMT"/>
              </a:rPr>
              <a:t>fclose</a:t>
            </a:r>
            <a:r>
              <a:rPr lang="it-IT" sz="1800" b="1" dirty="0">
                <a:solidFill>
                  <a:schemeClr val="bg1"/>
                </a:solidFill>
                <a:latin typeface="CourierNewPS-BoldMT"/>
              </a:rPr>
              <a:t>(fp);</a:t>
            </a:r>
          </a:p>
          <a:p>
            <a:pPr marL="0" indent="0" algn="l">
              <a:buNone/>
            </a:pPr>
            <a:r>
              <a:rPr lang="it-IT" sz="1800" b="1" dirty="0">
                <a:solidFill>
                  <a:schemeClr val="bg1"/>
                </a:solidFill>
                <a:latin typeface="CourierNewPS-BoldMT"/>
              </a:rPr>
              <a:t>}</a:t>
            </a:r>
            <a:endParaRPr lang="it-IT" sz="1800" b="1" i="0" u="none" strike="noStrike" baseline="0" dirty="0">
              <a:solidFill>
                <a:schemeClr val="bg1"/>
              </a:solidFill>
              <a:latin typeface="CourierNewPS-BoldMT"/>
            </a:endParaRPr>
          </a:p>
          <a:p>
            <a:pPr>
              <a:lnSpc>
                <a:spcPct val="130000"/>
              </a:lnSpc>
            </a:pPr>
            <a:endParaRPr lang="it-IT" sz="1800" dirty="0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5BC33C5-47AE-4E8B-B6F1-AB9BE04A20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0FFEEA0C-1FCD-40E6-A1D4-23BFBD0CE371}" type="datetime1">
              <a:rPr lang="it-IT" smtClean="0"/>
              <a:t>07/03/2022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098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AD7B80A-D9DB-4269-B512-3B2378E183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File standard di I/O	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72E09CB-ED88-437A-B0E8-966FA638C6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/>
              <a:t>Esistono tre file testo che sono aperti automaticamente all'inizio di ogni esecuzione:</a:t>
            </a:r>
          </a:p>
          <a:p>
            <a:r>
              <a:rPr lang="it-IT" b="1" dirty="0" err="1"/>
              <a:t>stdin</a:t>
            </a:r>
            <a:r>
              <a:rPr lang="it-IT" dirty="0"/>
              <a:t>, standard input (es. tastiera), aperto in lettura</a:t>
            </a:r>
          </a:p>
          <a:p>
            <a:r>
              <a:rPr lang="it-IT" b="1" dirty="0" err="1"/>
              <a:t>stdout</a:t>
            </a:r>
            <a:r>
              <a:rPr lang="it-IT" dirty="0"/>
              <a:t>, standard output (es. video), aperto in scrittura</a:t>
            </a:r>
          </a:p>
          <a:p>
            <a:r>
              <a:rPr lang="it-IT" b="1" dirty="0" err="1"/>
              <a:t>stderr</a:t>
            </a:r>
            <a:r>
              <a:rPr lang="it-IT" dirty="0"/>
              <a:t>, standard </a:t>
            </a:r>
            <a:r>
              <a:rPr lang="it-IT" dirty="0" err="1"/>
              <a:t>error</a:t>
            </a:r>
            <a:r>
              <a:rPr lang="it-IT" dirty="0"/>
              <a:t> (es. video), aperto in scrittura</a:t>
            </a:r>
          </a:p>
          <a:p>
            <a:endParaRPr lang="it-IT" dirty="0"/>
          </a:p>
          <a:p>
            <a:pPr marL="0" indent="0">
              <a:buNone/>
            </a:pPr>
            <a:r>
              <a:rPr lang="it-IT" dirty="0"/>
              <a:t>-&gt; </a:t>
            </a:r>
            <a:r>
              <a:rPr lang="it-IT" b="1" dirty="0" err="1"/>
              <a:t>stdin</a:t>
            </a:r>
            <a:r>
              <a:rPr lang="it-IT" b="1" dirty="0"/>
              <a:t>, </a:t>
            </a:r>
            <a:r>
              <a:rPr lang="it-IT" b="1" dirty="0" err="1"/>
              <a:t>stdout</a:t>
            </a:r>
            <a:r>
              <a:rPr lang="it-IT" b="1" dirty="0"/>
              <a:t>, </a:t>
            </a:r>
            <a:r>
              <a:rPr lang="it-IT" b="1" dirty="0" err="1"/>
              <a:t>stderr</a:t>
            </a:r>
            <a:r>
              <a:rPr lang="it-IT" b="1" dirty="0"/>
              <a:t> </a:t>
            </a:r>
            <a:r>
              <a:rPr lang="it-IT" dirty="0"/>
              <a:t>sono variabili di tipo puntatore a file automaticamente (ed implicitamente) definite ➨ non vanno definite.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9104BB0-3CE3-4991-8740-6DAC22EFD0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0FFEEA0C-1FCD-40E6-A1D4-23BFBD0CE371}" type="datetime1">
              <a:rPr lang="it-IT" smtClean="0"/>
              <a:t>07/03/2022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898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AD7B80A-D9DB-4269-B512-3B2378E183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Lettura e Scrittura di file	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72E09CB-ED88-437A-B0E8-966FA638C6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it-IT" sz="6000" dirty="0"/>
              <a:t>Una volta aperto un file, su di esso si può accedere in lettura e/o scrittura, compatibilmente con quanto specificato in fase di apertura.</a:t>
            </a:r>
          </a:p>
          <a:p>
            <a:pPr marL="0" indent="0">
              <a:buNone/>
            </a:pPr>
            <a:endParaRPr lang="it-IT" sz="6000" dirty="0"/>
          </a:p>
          <a:p>
            <a:pPr marL="0" indent="0">
              <a:buNone/>
            </a:pPr>
            <a:r>
              <a:rPr lang="it-IT" sz="6000" b="1" dirty="0"/>
              <a:t>File di testo</a:t>
            </a:r>
            <a:r>
              <a:rPr lang="it-IT" sz="6000" dirty="0"/>
              <a:t>: sono disponibili funzioni di:</a:t>
            </a:r>
          </a:p>
          <a:p>
            <a:r>
              <a:rPr lang="it-IT" sz="6000" dirty="0"/>
              <a:t>Lettura/scrittura con formato: </a:t>
            </a:r>
            <a:r>
              <a:rPr lang="it-IT" sz="6000" dirty="0" err="1"/>
              <a:t>fscanf</a:t>
            </a:r>
            <a:r>
              <a:rPr lang="it-IT" sz="6000" dirty="0"/>
              <a:t>, </a:t>
            </a:r>
            <a:r>
              <a:rPr lang="it-IT" sz="6000" dirty="0" err="1"/>
              <a:t>fprintf</a:t>
            </a:r>
            <a:endParaRPr lang="it-IT" sz="6000" dirty="0"/>
          </a:p>
          <a:p>
            <a:r>
              <a:rPr lang="it-IT" sz="6000" dirty="0"/>
              <a:t>Lettura/scrittura di caratteri: </a:t>
            </a:r>
            <a:r>
              <a:rPr lang="it-IT" sz="6000" dirty="0" err="1"/>
              <a:t>fgetc</a:t>
            </a:r>
            <a:r>
              <a:rPr lang="it-IT" sz="6000" dirty="0"/>
              <a:t>, </a:t>
            </a:r>
            <a:r>
              <a:rPr lang="it-IT" sz="6000" dirty="0" err="1"/>
              <a:t>fputc</a:t>
            </a:r>
            <a:endParaRPr lang="it-IT" sz="6000" dirty="0"/>
          </a:p>
          <a:p>
            <a:r>
              <a:rPr lang="it-IT" sz="6000" dirty="0"/>
              <a:t>Lettura/scrittura di stringhe di caratteri: </a:t>
            </a:r>
            <a:r>
              <a:rPr lang="it-IT" sz="6000" dirty="0" err="1"/>
              <a:t>fgets</a:t>
            </a:r>
            <a:r>
              <a:rPr lang="it-IT" sz="6000" dirty="0"/>
              <a:t>, </a:t>
            </a:r>
            <a:r>
              <a:rPr lang="it-IT" sz="6000" dirty="0" err="1"/>
              <a:t>fputs</a:t>
            </a:r>
            <a:r>
              <a:rPr lang="it-IT" sz="6000" dirty="0"/>
              <a:t>.</a:t>
            </a:r>
          </a:p>
          <a:p>
            <a:endParaRPr lang="it-IT" sz="6000" dirty="0"/>
          </a:p>
          <a:p>
            <a:pPr marL="0" indent="0">
              <a:buNone/>
            </a:pPr>
            <a:r>
              <a:rPr lang="it-IT" sz="6000" b="1" dirty="0"/>
              <a:t>File binari</a:t>
            </a:r>
            <a:r>
              <a:rPr lang="it-IT" sz="6000" dirty="0"/>
              <a:t>: si utilizzano funzioni di Lettura/scrittura di blocchi:</a:t>
            </a:r>
          </a:p>
          <a:p>
            <a:r>
              <a:rPr lang="it-IT" sz="6000" dirty="0" err="1"/>
              <a:t>fread</a:t>
            </a:r>
            <a:r>
              <a:rPr lang="it-IT" sz="6000" dirty="0"/>
              <a:t>, </a:t>
            </a:r>
            <a:r>
              <a:rPr lang="it-IT" sz="6000" dirty="0" err="1"/>
              <a:t>fwrite</a:t>
            </a:r>
            <a:r>
              <a:rPr lang="it-IT" sz="6000" dirty="0"/>
              <a:t>.</a:t>
            </a:r>
            <a:endParaRPr lang="it-IT" dirty="0"/>
          </a:p>
          <a:p>
            <a:pPr lvl="1"/>
            <a:endParaRPr lang="it-IT" dirty="0"/>
          </a:p>
          <a:p>
            <a:pPr lvl="1"/>
            <a:endParaRPr lang="it-IT" dirty="0"/>
          </a:p>
          <a:p>
            <a:pPr lvl="1"/>
            <a:endParaRPr lang="it-IT" dirty="0"/>
          </a:p>
          <a:p>
            <a:pPr lvl="1"/>
            <a:endParaRPr lang="it-IT" dirty="0"/>
          </a:p>
          <a:p>
            <a:pPr lvl="1"/>
            <a:endParaRPr lang="it-IT" dirty="0"/>
          </a:p>
          <a:p>
            <a:pPr lvl="1"/>
            <a:endParaRPr lang="it-IT" dirty="0"/>
          </a:p>
          <a:p>
            <a:pPr lvl="1"/>
            <a:endParaRPr lang="it-IT" dirty="0"/>
          </a:p>
          <a:p>
            <a:pPr lvl="1"/>
            <a:endParaRPr lang="it-IT" dirty="0"/>
          </a:p>
          <a:p>
            <a:pPr lvl="1"/>
            <a:endParaRPr lang="it-IT" dirty="0"/>
          </a:p>
          <a:p>
            <a:pPr marL="2271400" lvl="8" indent="0">
              <a:buNone/>
            </a:pPr>
            <a:r>
              <a:rPr lang="it-IT" dirty="0"/>
              <a:t>	</a:t>
            </a:r>
          </a:p>
          <a:p>
            <a:endParaRPr lang="it-IT" dirty="0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9104BB0-3CE3-4991-8740-6DAC22EFD0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0FFEEA0C-1FCD-40E6-A1D4-23BFBD0CE371}" type="datetime1">
              <a:rPr lang="it-IT" smtClean="0"/>
              <a:t>07/03/2022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962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CC9101E-483A-41AD-B137-C0DDF43D2D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9A7B038-2C59-4A71-ADD8-1E28525A2F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Le funzioni </a:t>
            </a:r>
            <a:r>
              <a:rPr lang="it-IT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getchar</a:t>
            </a:r>
            <a:r>
              <a:rPr lang="it-IT" dirty="0">
                <a:latin typeface="Courier New" panose="02070309020205020404" pitchFamily="49" charset="0"/>
                <a:cs typeface="Courier New" panose="02070309020205020404" pitchFamily="49" charset="0"/>
              </a:rPr>
              <a:t>() </a:t>
            </a:r>
            <a:r>
              <a:rPr lang="it-IT" dirty="0"/>
              <a:t>e </a:t>
            </a:r>
            <a:r>
              <a:rPr lang="it-IT" dirty="0" err="1">
                <a:latin typeface="Courier New" panose="02070309020205020404" pitchFamily="49" charset="0"/>
                <a:cs typeface="Courier New" panose="02070309020205020404" pitchFamily="49" charset="0"/>
              </a:rPr>
              <a:t>putchar</a:t>
            </a:r>
            <a:r>
              <a:rPr lang="it-IT" dirty="0">
                <a:latin typeface="Courier New" panose="02070309020205020404" pitchFamily="49" charset="0"/>
                <a:cs typeface="Courier New" panose="02070309020205020404" pitchFamily="49" charset="0"/>
              </a:rPr>
              <a:t>() </a:t>
            </a:r>
            <a:r>
              <a:rPr lang="it-IT" dirty="0"/>
              <a:t>in C servono a memorizzare e visualizzare le stringhe.</a:t>
            </a:r>
          </a:p>
          <a:p>
            <a:r>
              <a:rPr lang="it-IT" dirty="0"/>
              <a:t>Con l’utilizzo di </a:t>
            </a:r>
            <a:r>
              <a:rPr lang="it-IT" dirty="0" err="1"/>
              <a:t>getchar</a:t>
            </a:r>
            <a:r>
              <a:rPr lang="it-IT" dirty="0"/>
              <a:t>() l’input fornito dall’utente viene gestito mediante un buffer dove andremo a memorizzare tutti i caratteri che l’utente immetterà da tastiera e alla fine, cioè a chiusura del buffer, viene aggiunto il carattere </a:t>
            </a:r>
            <a:r>
              <a:rPr lang="it-IT" dirty="0">
                <a:latin typeface="Courier New" panose="02070309020205020404" pitchFamily="49" charset="0"/>
                <a:cs typeface="Courier New" panose="02070309020205020404" pitchFamily="49" charset="0"/>
              </a:rPr>
              <a:t>LF (\n) </a:t>
            </a:r>
            <a:r>
              <a:rPr lang="it-IT" dirty="0"/>
              <a:t>ovvero </a:t>
            </a:r>
            <a:r>
              <a:rPr lang="it-IT" b="1" dirty="0"/>
              <a:t>Line feed</a:t>
            </a:r>
            <a:r>
              <a:rPr lang="it-IT" dirty="0"/>
              <a:t>.</a:t>
            </a:r>
          </a:p>
          <a:p>
            <a:r>
              <a:rPr lang="it-IT" dirty="0"/>
              <a:t>Dichiariamo una stringa nome di 12 caratteri e finché non viene premuto </a:t>
            </a:r>
            <a:r>
              <a:rPr lang="it-IT" dirty="0" err="1"/>
              <a:t>enter</a:t>
            </a:r>
            <a:r>
              <a:rPr lang="it-IT" dirty="0"/>
              <a:t> e la lunghezza della stringa non è minore di N inseriamo i singoli caratteri in un buffer temporaneo utilizzando la funzione </a:t>
            </a:r>
            <a:r>
              <a:rPr lang="it-IT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getchar</a:t>
            </a:r>
            <a:r>
              <a:rPr lang="it-IT" dirty="0">
                <a:latin typeface="Courier New" panose="02070309020205020404" pitchFamily="49" charset="0"/>
                <a:cs typeface="Courier New" panose="02070309020205020404" pitchFamily="49" charset="0"/>
              </a:rPr>
              <a:t>(). </a:t>
            </a:r>
            <a:r>
              <a:rPr lang="it-IT" dirty="0"/>
              <a:t>Quando si premerà </a:t>
            </a:r>
            <a:r>
              <a:rPr lang="it-IT" dirty="0" err="1"/>
              <a:t>enter</a:t>
            </a:r>
            <a:r>
              <a:rPr lang="it-IT" dirty="0"/>
              <a:t> si memorizzeranno nella stringa nome.</a:t>
            </a:r>
          </a:p>
          <a:p>
            <a:r>
              <a:rPr lang="it-IT" dirty="0"/>
              <a:t>Successivamente, per leggere la stringa inserita, utilizziamo la funzione </a:t>
            </a:r>
            <a:r>
              <a:rPr lang="it-IT" dirty="0" err="1"/>
              <a:t>putchar</a:t>
            </a:r>
            <a:r>
              <a:rPr lang="it-IT" dirty="0"/>
              <a:t>() con un ciclo for.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6AF5B3E-FFF0-404D-84A3-C293594271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0FFEEA0C-1FCD-40E6-A1D4-23BFBD0CE371}" type="datetime1">
              <a:rPr lang="it-IT" smtClean="0"/>
              <a:t>07/03/2022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4973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AD7B80A-D9DB-4269-B512-3B2378E183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Accesso a file di testo: lettura/scrittura con</a:t>
            </a:r>
            <a:br>
              <a:rPr lang="it-IT" dirty="0"/>
            </a:br>
            <a:r>
              <a:rPr lang="it-IT" dirty="0"/>
              <a:t>formato	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72E09CB-ED88-437A-B0E8-966FA638C6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2103120"/>
            <a:ext cx="10058400" cy="3931920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it-IT" sz="4800" dirty="0"/>
              <a:t>Funzioni simili a </a:t>
            </a:r>
            <a:r>
              <a:rPr lang="it-IT" sz="4800" dirty="0" err="1"/>
              <a:t>scanf</a:t>
            </a:r>
            <a:r>
              <a:rPr lang="it-IT" sz="4800" dirty="0"/>
              <a:t> e </a:t>
            </a:r>
            <a:r>
              <a:rPr lang="it-IT" sz="4800" dirty="0" err="1"/>
              <a:t>printf</a:t>
            </a:r>
            <a:r>
              <a:rPr lang="it-IT" sz="4800" dirty="0"/>
              <a:t>, ma con un parametro aggiuntivo per il puntatore al file di testo sul quale si vuole leggere o scrivere:</a:t>
            </a:r>
          </a:p>
          <a:p>
            <a:pPr marL="0" indent="0">
              <a:buNone/>
            </a:pPr>
            <a:r>
              <a:rPr lang="it-IT" sz="4800" dirty="0"/>
              <a:t>Lettura con formato: Si usa la funzione </a:t>
            </a:r>
            <a:r>
              <a:rPr lang="it-IT" sz="4800" dirty="0" err="1"/>
              <a:t>fscanf</a:t>
            </a:r>
            <a:r>
              <a:rPr lang="it-IT" sz="4800" dirty="0"/>
              <a:t>:</a:t>
            </a:r>
          </a:p>
          <a:p>
            <a:pPr marL="0" indent="0">
              <a:buNone/>
            </a:pPr>
            <a:r>
              <a:rPr lang="it-IT" sz="4800" b="1" dirty="0"/>
              <a:t>           </a:t>
            </a:r>
            <a:r>
              <a:rPr lang="it-IT" sz="4800" b="1" dirty="0" err="1"/>
              <a:t>int</a:t>
            </a:r>
            <a:r>
              <a:rPr lang="it-IT" sz="4800" b="1" dirty="0"/>
              <a:t> </a:t>
            </a:r>
            <a:r>
              <a:rPr lang="it-IT" sz="4800" b="1" dirty="0" err="1"/>
              <a:t>fscanf</a:t>
            </a:r>
            <a:r>
              <a:rPr lang="it-IT" sz="4800" b="1" dirty="0"/>
              <a:t> (FILE *fp, stringa-controllo, </a:t>
            </a:r>
            <a:r>
              <a:rPr lang="it-IT" sz="4800" b="1" dirty="0" err="1"/>
              <a:t>ind-elem</a:t>
            </a:r>
            <a:r>
              <a:rPr lang="it-IT" sz="4800" b="1" dirty="0"/>
              <a:t>);</a:t>
            </a:r>
          </a:p>
          <a:p>
            <a:pPr marL="0" indent="0">
              <a:buNone/>
            </a:pPr>
            <a:r>
              <a:rPr lang="it-IT" sz="4800" dirty="0"/>
              <a:t>dove:</a:t>
            </a:r>
          </a:p>
          <a:p>
            <a:pPr lvl="2"/>
            <a:r>
              <a:rPr lang="it-IT" sz="4400" b="1" dirty="0"/>
              <a:t>fp</a:t>
            </a:r>
            <a:r>
              <a:rPr lang="it-IT" sz="4400" dirty="0"/>
              <a:t> è il puntatore al file</a:t>
            </a:r>
          </a:p>
          <a:p>
            <a:pPr lvl="2"/>
            <a:r>
              <a:rPr lang="it-IT" sz="4400" b="1" dirty="0"/>
              <a:t>stringa-controllo</a:t>
            </a:r>
            <a:r>
              <a:rPr lang="it-IT" sz="4400" dirty="0"/>
              <a:t> indica il formato dei dati da leggere</a:t>
            </a:r>
          </a:p>
          <a:p>
            <a:pPr lvl="2"/>
            <a:r>
              <a:rPr lang="it-IT" sz="4400" b="1" dirty="0" err="1"/>
              <a:t>ind-elem</a:t>
            </a:r>
            <a:r>
              <a:rPr lang="it-IT" sz="4400" dirty="0"/>
              <a:t> è la lista degli indirizzi delle variabili a cui assegnare i valori letti.</a:t>
            </a:r>
          </a:p>
          <a:p>
            <a:pPr marL="0" indent="0">
              <a:buNone/>
            </a:pPr>
            <a:r>
              <a:rPr lang="it-IT" sz="4800" dirty="0"/>
              <a:t>Restituisce il numero di elementi letti, oppure un valore negativo in caso di errore.</a:t>
            </a:r>
          </a:p>
          <a:p>
            <a:pPr marL="0" indent="0">
              <a:buNone/>
            </a:pPr>
            <a:r>
              <a:rPr lang="it-IT" sz="4800" dirty="0"/>
              <a:t>Esempio:</a:t>
            </a:r>
          </a:p>
          <a:p>
            <a:pPr marL="0" indent="0">
              <a:buNone/>
            </a:pPr>
            <a:r>
              <a:rPr lang="it-IT" sz="4800" b="1" dirty="0"/>
              <a:t>FILE *fp;</a:t>
            </a:r>
          </a:p>
          <a:p>
            <a:pPr marL="0" indent="0">
              <a:buNone/>
            </a:pPr>
            <a:r>
              <a:rPr lang="it-IT" sz="4800" b="1" dirty="0" err="1"/>
              <a:t>int</a:t>
            </a:r>
            <a:r>
              <a:rPr lang="it-IT" sz="4800" b="1" dirty="0"/>
              <a:t> A; </a:t>
            </a:r>
            <a:r>
              <a:rPr lang="it-IT" sz="4800" b="1" dirty="0" err="1"/>
              <a:t>char</a:t>
            </a:r>
            <a:r>
              <a:rPr lang="it-IT" sz="4800" b="1" dirty="0"/>
              <a:t> B; float C;</a:t>
            </a:r>
          </a:p>
          <a:p>
            <a:pPr marL="0" indent="0">
              <a:buNone/>
            </a:pPr>
            <a:r>
              <a:rPr lang="it-IT" sz="4800" b="1" dirty="0"/>
              <a:t>fp=</a:t>
            </a:r>
            <a:r>
              <a:rPr lang="it-IT" sz="4800" b="1" dirty="0" err="1"/>
              <a:t>fopen</a:t>
            </a:r>
            <a:r>
              <a:rPr lang="it-IT" sz="4800" b="1" dirty="0"/>
              <a:t>("dati.txt", "r");</a:t>
            </a:r>
          </a:p>
          <a:p>
            <a:pPr marL="0" indent="0">
              <a:buNone/>
            </a:pPr>
            <a:r>
              <a:rPr lang="it-IT" sz="4800" b="1" dirty="0" err="1"/>
              <a:t>fscanf</a:t>
            </a:r>
            <a:r>
              <a:rPr lang="it-IT" sz="4800" b="1" dirty="0"/>
              <a:t>(fp, "%</a:t>
            </a:r>
            <a:r>
              <a:rPr lang="it-IT" sz="4800" b="1" dirty="0" err="1"/>
              <a:t>d%c%f</a:t>
            </a:r>
            <a:r>
              <a:rPr lang="it-IT" sz="4800" b="1" dirty="0"/>
              <a:t>", &amp;A, &amp;B, &amp;C);</a:t>
            </a:r>
          </a:p>
          <a:p>
            <a:pPr marL="0" indent="0">
              <a:buNone/>
            </a:pPr>
            <a:r>
              <a:rPr lang="it-IT" sz="4800" b="1" dirty="0"/>
              <a:t>...</a:t>
            </a:r>
          </a:p>
          <a:p>
            <a:pPr marL="0" indent="0">
              <a:buNone/>
            </a:pPr>
            <a:r>
              <a:rPr lang="it-IT" sz="4800" b="1" dirty="0" err="1"/>
              <a:t>fclose</a:t>
            </a:r>
            <a:r>
              <a:rPr lang="it-IT" sz="4800" b="1" dirty="0"/>
              <a:t>(fp);</a:t>
            </a:r>
            <a:endParaRPr lang="it-IT" sz="800" b="1" dirty="0"/>
          </a:p>
          <a:p>
            <a:pPr lvl="1"/>
            <a:endParaRPr lang="it-IT" sz="400" dirty="0"/>
          </a:p>
          <a:p>
            <a:pPr lvl="1"/>
            <a:endParaRPr lang="it-IT" sz="400" dirty="0"/>
          </a:p>
          <a:p>
            <a:pPr lvl="1"/>
            <a:endParaRPr lang="it-IT" sz="400" dirty="0"/>
          </a:p>
          <a:p>
            <a:pPr lvl="1"/>
            <a:endParaRPr lang="it-IT" sz="400" dirty="0"/>
          </a:p>
          <a:p>
            <a:pPr lvl="1"/>
            <a:endParaRPr lang="it-IT" sz="400" dirty="0"/>
          </a:p>
          <a:p>
            <a:pPr lvl="1"/>
            <a:endParaRPr lang="it-IT" sz="400" dirty="0"/>
          </a:p>
          <a:p>
            <a:pPr lvl="1"/>
            <a:endParaRPr lang="it-IT" sz="400" dirty="0"/>
          </a:p>
          <a:p>
            <a:pPr lvl="1"/>
            <a:endParaRPr lang="it-IT" sz="400" dirty="0"/>
          </a:p>
          <a:p>
            <a:pPr marL="2271400" lvl="8" indent="0">
              <a:buNone/>
            </a:pPr>
            <a:r>
              <a:rPr lang="it-IT" sz="800" dirty="0"/>
              <a:t>	</a:t>
            </a:r>
          </a:p>
          <a:p>
            <a:endParaRPr lang="it-IT" dirty="0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9104BB0-3CE3-4991-8740-6DAC22EFD0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0FFEEA0C-1FCD-40E6-A1D4-23BFBD0CE371}" type="datetime1">
              <a:rPr lang="it-IT" smtClean="0"/>
              <a:t>07/03/2022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779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AD7B80A-D9DB-4269-B512-3B2378E183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Accesso a file di testo: lettura/scrittura con</a:t>
            </a:r>
            <a:br>
              <a:rPr lang="it-IT" dirty="0"/>
            </a:br>
            <a:r>
              <a:rPr lang="it-IT" dirty="0"/>
              <a:t>formato	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72E09CB-ED88-437A-B0E8-966FA638C6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2103119"/>
            <a:ext cx="10058400" cy="3994345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it-IT" sz="5600" dirty="0"/>
              <a:t>Scrittura con formato: Si usa la funzione </a:t>
            </a:r>
            <a:r>
              <a:rPr lang="it-IT" sz="5600" dirty="0" err="1"/>
              <a:t>fprintf</a:t>
            </a:r>
            <a:r>
              <a:rPr lang="it-IT" sz="5600" dirty="0"/>
              <a:t>:</a:t>
            </a:r>
          </a:p>
          <a:p>
            <a:pPr marL="0" indent="0">
              <a:buNone/>
            </a:pPr>
            <a:r>
              <a:rPr lang="it-IT" sz="5600" b="1" dirty="0"/>
              <a:t>    </a:t>
            </a:r>
            <a:r>
              <a:rPr lang="it-IT" sz="5600" b="1" dirty="0" err="1"/>
              <a:t>int</a:t>
            </a:r>
            <a:r>
              <a:rPr lang="it-IT" sz="5600" b="1" dirty="0"/>
              <a:t> </a:t>
            </a:r>
            <a:r>
              <a:rPr lang="it-IT" sz="5600" b="1" dirty="0" err="1"/>
              <a:t>fprintf</a:t>
            </a:r>
            <a:r>
              <a:rPr lang="it-IT" sz="5600" b="1" dirty="0"/>
              <a:t>(FILE *fp, stringa-controllo, </a:t>
            </a:r>
            <a:r>
              <a:rPr lang="it-IT" sz="5600" b="1" dirty="0" err="1"/>
              <a:t>elem</a:t>
            </a:r>
            <a:r>
              <a:rPr lang="it-IT" sz="5600" b="1" dirty="0"/>
              <a:t>);</a:t>
            </a:r>
          </a:p>
          <a:p>
            <a:pPr marL="0" indent="0">
              <a:buNone/>
            </a:pPr>
            <a:r>
              <a:rPr lang="it-IT" sz="5600" dirty="0"/>
              <a:t>dove:</a:t>
            </a:r>
          </a:p>
          <a:p>
            <a:pPr lvl="2"/>
            <a:r>
              <a:rPr lang="it-IT" sz="4800" b="1" dirty="0"/>
              <a:t>fp è</a:t>
            </a:r>
            <a:r>
              <a:rPr lang="it-IT" sz="4800" dirty="0"/>
              <a:t> il puntatore al file</a:t>
            </a:r>
          </a:p>
          <a:p>
            <a:pPr lvl="2"/>
            <a:r>
              <a:rPr lang="it-IT" sz="4800" b="1" dirty="0"/>
              <a:t>stringa-controllo</a:t>
            </a:r>
            <a:r>
              <a:rPr lang="it-IT" sz="4800" dirty="0"/>
              <a:t> indica il formato dei dati da scrivere</a:t>
            </a:r>
          </a:p>
          <a:p>
            <a:pPr lvl="2"/>
            <a:r>
              <a:rPr lang="it-IT" sz="4800" b="1" dirty="0" err="1"/>
              <a:t>elem</a:t>
            </a:r>
            <a:r>
              <a:rPr lang="it-IT" sz="4800" dirty="0"/>
              <a:t> è la lista dei valori (espressioni) da scrivere</a:t>
            </a:r>
          </a:p>
          <a:p>
            <a:pPr marL="0" indent="0">
              <a:buNone/>
            </a:pPr>
            <a:r>
              <a:rPr lang="it-IT" sz="5600" dirty="0"/>
              <a:t>Restituisce il numero di elementi scritti, oppure un valore negativo in caso di errore.</a:t>
            </a:r>
          </a:p>
          <a:p>
            <a:pPr marL="0" indent="0">
              <a:buNone/>
            </a:pPr>
            <a:r>
              <a:rPr lang="it-IT" sz="5600" dirty="0"/>
              <a:t>Esempio:</a:t>
            </a:r>
          </a:p>
          <a:p>
            <a:pPr marL="0" indent="0">
              <a:buNone/>
            </a:pPr>
            <a:r>
              <a:rPr lang="it-IT" sz="5600" b="1" dirty="0"/>
              <a:t>FILE *fp;</a:t>
            </a:r>
          </a:p>
          <a:p>
            <a:pPr marL="0" indent="0">
              <a:buNone/>
            </a:pPr>
            <a:r>
              <a:rPr lang="it-IT" sz="5600" b="1" dirty="0"/>
              <a:t>float </a:t>
            </a:r>
            <a:r>
              <a:rPr lang="it-IT" sz="5600" b="1" dirty="0" smtClean="0"/>
              <a:t>c=0.27</a:t>
            </a:r>
            <a:r>
              <a:rPr lang="it-IT" sz="5600" b="1" dirty="0"/>
              <a:t>;</a:t>
            </a:r>
          </a:p>
          <a:p>
            <a:pPr marL="0" indent="0">
              <a:buNone/>
            </a:pPr>
            <a:r>
              <a:rPr lang="it-IT" sz="5600" b="1" dirty="0"/>
              <a:t>fp=</a:t>
            </a:r>
            <a:r>
              <a:rPr lang="it-IT" sz="5600" b="1" dirty="0" err="1"/>
              <a:t>fopen</a:t>
            </a:r>
            <a:r>
              <a:rPr lang="it-IT" sz="5600" b="1" dirty="0"/>
              <a:t>("risultati.txt", "w");</a:t>
            </a:r>
          </a:p>
          <a:p>
            <a:pPr marL="0" indent="0">
              <a:buNone/>
            </a:pPr>
            <a:r>
              <a:rPr lang="it-IT" sz="5600" b="1" dirty="0" err="1"/>
              <a:t>fprintf</a:t>
            </a:r>
            <a:r>
              <a:rPr lang="it-IT" sz="5600" b="1" dirty="0"/>
              <a:t>(</a:t>
            </a:r>
            <a:r>
              <a:rPr lang="it-IT" sz="5600" b="1" dirty="0" err="1"/>
              <a:t>fp,"Risultato</a:t>
            </a:r>
            <a:r>
              <a:rPr lang="it-IT" sz="5600" b="1" dirty="0"/>
              <a:t>: %f", c*3.14);</a:t>
            </a:r>
          </a:p>
          <a:p>
            <a:pPr marL="0" indent="0">
              <a:buNone/>
            </a:pPr>
            <a:r>
              <a:rPr lang="it-IT" sz="5600" b="1" dirty="0"/>
              <a:t>...</a:t>
            </a:r>
          </a:p>
          <a:p>
            <a:pPr marL="0" indent="0">
              <a:buNone/>
            </a:pPr>
            <a:r>
              <a:rPr lang="it-IT" sz="5600" b="1" dirty="0" err="1"/>
              <a:t>fclose</a:t>
            </a:r>
            <a:r>
              <a:rPr lang="it-IT" sz="5600" b="1" dirty="0"/>
              <a:t>(fp);</a:t>
            </a:r>
            <a:endParaRPr lang="it-IT" sz="800" b="1" dirty="0"/>
          </a:p>
          <a:p>
            <a:pPr lvl="1"/>
            <a:endParaRPr lang="it-IT" sz="400" dirty="0"/>
          </a:p>
          <a:p>
            <a:pPr lvl="1"/>
            <a:endParaRPr lang="it-IT" sz="400" dirty="0"/>
          </a:p>
          <a:p>
            <a:pPr lvl="1"/>
            <a:endParaRPr lang="it-IT" sz="400" dirty="0"/>
          </a:p>
          <a:p>
            <a:pPr lvl="1"/>
            <a:endParaRPr lang="it-IT" sz="400" dirty="0"/>
          </a:p>
          <a:p>
            <a:pPr lvl="1"/>
            <a:endParaRPr lang="it-IT" sz="400" dirty="0"/>
          </a:p>
          <a:p>
            <a:pPr lvl="1"/>
            <a:endParaRPr lang="it-IT" sz="400" dirty="0"/>
          </a:p>
          <a:p>
            <a:pPr lvl="1"/>
            <a:endParaRPr lang="it-IT" sz="400" dirty="0"/>
          </a:p>
          <a:p>
            <a:pPr marL="2271400" lvl="8" indent="0">
              <a:buNone/>
            </a:pPr>
            <a:r>
              <a:rPr lang="it-IT" sz="800" dirty="0"/>
              <a:t>	</a:t>
            </a:r>
          </a:p>
          <a:p>
            <a:endParaRPr lang="it-IT" dirty="0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9104BB0-3CE3-4991-8740-6DAC22EFD0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0FFEEA0C-1FCD-40E6-A1D4-23BFBD0CE371}" type="datetime1">
              <a:rPr lang="it-IT" smtClean="0"/>
              <a:t>07/03/2022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788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AD7B80A-D9DB-4269-B512-3B2378E183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printf</a:t>
            </a:r>
            <a:r>
              <a:rPr lang="it-IT" dirty="0"/>
              <a:t>/</a:t>
            </a:r>
            <a:r>
              <a:rPr lang="it-IT" dirty="0" err="1"/>
              <a:t>scanf</a:t>
            </a:r>
            <a:r>
              <a:rPr lang="it-IT" dirty="0"/>
              <a:t> vs </a:t>
            </a:r>
            <a:r>
              <a:rPr lang="it-IT" dirty="0" err="1"/>
              <a:t>fprintf</a:t>
            </a:r>
            <a:r>
              <a:rPr lang="it-IT" dirty="0"/>
              <a:t>/</a:t>
            </a:r>
            <a:r>
              <a:rPr lang="it-IT" dirty="0" err="1"/>
              <a:t>fscanf</a:t>
            </a:r>
            <a:r>
              <a:rPr lang="it-IT" dirty="0"/>
              <a:t>	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72E09CB-ED88-437A-B0E8-966FA638C6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it-IT" sz="6000" dirty="0"/>
              <a:t>Notiamo che:</a:t>
            </a:r>
          </a:p>
          <a:p>
            <a:pPr marL="0" indent="0">
              <a:buNone/>
            </a:pPr>
            <a:endParaRPr lang="it-IT" sz="6000" dirty="0"/>
          </a:p>
          <a:p>
            <a:pPr marL="0" indent="0">
              <a:buNone/>
            </a:pPr>
            <a:r>
              <a:rPr lang="it-IT" sz="6000" b="1" dirty="0" err="1"/>
              <a:t>printf</a:t>
            </a:r>
            <a:r>
              <a:rPr lang="it-IT" sz="6000" b="1" dirty="0"/>
              <a:t>(stringa-controllo, elementi)</a:t>
            </a:r>
          </a:p>
          <a:p>
            <a:pPr marL="0" indent="0">
              <a:buNone/>
            </a:pPr>
            <a:r>
              <a:rPr lang="it-IT" sz="6000" b="1" dirty="0" err="1"/>
              <a:t>scanf</a:t>
            </a:r>
            <a:r>
              <a:rPr lang="it-IT" sz="6000" b="1" dirty="0"/>
              <a:t>(stringa-controllo, </a:t>
            </a:r>
            <a:r>
              <a:rPr lang="it-IT" sz="6000" b="1" dirty="0" err="1"/>
              <a:t>ind</a:t>
            </a:r>
            <a:r>
              <a:rPr lang="it-IT" sz="6000" b="1" dirty="0"/>
              <a:t>-elementi);</a:t>
            </a:r>
          </a:p>
          <a:p>
            <a:pPr marL="0" indent="0">
              <a:buNone/>
            </a:pPr>
            <a:endParaRPr lang="it-IT" sz="6000" b="1" dirty="0"/>
          </a:p>
          <a:p>
            <a:pPr marL="0" indent="0">
              <a:buNone/>
            </a:pPr>
            <a:r>
              <a:rPr lang="it-IT" sz="6000" dirty="0"/>
              <a:t>equivalgono a:</a:t>
            </a:r>
          </a:p>
          <a:p>
            <a:pPr marL="0" indent="0">
              <a:buNone/>
            </a:pPr>
            <a:endParaRPr lang="it-IT" sz="6000" b="1" dirty="0"/>
          </a:p>
          <a:p>
            <a:pPr marL="0" indent="0">
              <a:buNone/>
            </a:pPr>
            <a:r>
              <a:rPr lang="it-IT" sz="6000" b="1" dirty="0" err="1"/>
              <a:t>fprintf</a:t>
            </a:r>
            <a:r>
              <a:rPr lang="it-IT" sz="6000" b="1" dirty="0"/>
              <a:t>(</a:t>
            </a:r>
            <a:r>
              <a:rPr lang="it-IT" sz="6000" b="1" dirty="0" err="1"/>
              <a:t>stdout</a:t>
            </a:r>
            <a:r>
              <a:rPr lang="it-IT" sz="6000" b="1" dirty="0"/>
              <a:t>, stringa-controllo, elementi);</a:t>
            </a:r>
          </a:p>
          <a:p>
            <a:pPr marL="0" indent="0">
              <a:buNone/>
            </a:pPr>
            <a:r>
              <a:rPr lang="it-IT" sz="6000" b="1" dirty="0" err="1"/>
              <a:t>fscanf</a:t>
            </a:r>
            <a:r>
              <a:rPr lang="it-IT" sz="6000" b="1" dirty="0"/>
              <a:t>(</a:t>
            </a:r>
            <a:r>
              <a:rPr lang="it-IT" sz="6000" b="1" dirty="0" err="1"/>
              <a:t>stdin</a:t>
            </a:r>
            <a:r>
              <a:rPr lang="it-IT" sz="6000" b="1" dirty="0"/>
              <a:t>, stringa-controllo, </a:t>
            </a:r>
            <a:r>
              <a:rPr lang="it-IT" sz="6000" b="1" dirty="0" err="1"/>
              <a:t>ind</a:t>
            </a:r>
            <a:r>
              <a:rPr lang="it-IT" sz="6000" b="1" dirty="0"/>
              <a:t>-elementi);</a:t>
            </a:r>
            <a:endParaRPr lang="it-IT" b="1" dirty="0"/>
          </a:p>
          <a:p>
            <a:pPr lvl="1"/>
            <a:endParaRPr lang="it-IT" dirty="0"/>
          </a:p>
          <a:p>
            <a:pPr lvl="1"/>
            <a:endParaRPr lang="it-IT" dirty="0"/>
          </a:p>
          <a:p>
            <a:pPr lvl="1"/>
            <a:endParaRPr lang="it-IT" dirty="0"/>
          </a:p>
          <a:p>
            <a:pPr lvl="1"/>
            <a:endParaRPr lang="it-IT" dirty="0"/>
          </a:p>
          <a:p>
            <a:pPr lvl="1"/>
            <a:endParaRPr lang="it-IT" dirty="0"/>
          </a:p>
          <a:p>
            <a:pPr lvl="1"/>
            <a:endParaRPr lang="it-IT" dirty="0"/>
          </a:p>
          <a:p>
            <a:pPr lvl="1"/>
            <a:endParaRPr lang="it-IT" dirty="0"/>
          </a:p>
          <a:p>
            <a:pPr lvl="1"/>
            <a:endParaRPr lang="it-IT" dirty="0"/>
          </a:p>
          <a:p>
            <a:pPr marL="2271400" lvl="8" indent="0">
              <a:buNone/>
            </a:pPr>
            <a:r>
              <a:rPr lang="it-IT" dirty="0"/>
              <a:t>	</a:t>
            </a:r>
          </a:p>
          <a:p>
            <a:endParaRPr lang="it-IT" dirty="0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9104BB0-3CE3-4991-8740-6DAC22EFD0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0FFEEA0C-1FCD-40E6-A1D4-23BFBD0CE371}" type="datetime1">
              <a:rPr lang="it-IT" smtClean="0"/>
              <a:t>07/03/2022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285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84DCDE9-7EA4-4BAD-8800-91313B4B58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Esempio: scrittura di un file di testo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03A23DD-81BD-4609-89DA-6175FCD6D8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pPr marL="0" indent="0" algn="l">
              <a:buNone/>
            </a:pPr>
            <a:r>
              <a:rPr lang="it-IT" sz="2500" b="1" dirty="0">
                <a:solidFill>
                  <a:schemeClr val="bg1"/>
                </a:solidFill>
                <a:latin typeface="CourierNewPS-BoldMT"/>
              </a:rPr>
              <a:t>#include &lt;</a:t>
            </a:r>
            <a:r>
              <a:rPr lang="it-IT" sz="2500" b="1" dirty="0" err="1">
                <a:solidFill>
                  <a:schemeClr val="bg1"/>
                </a:solidFill>
                <a:latin typeface="CourierNewPS-BoldMT"/>
              </a:rPr>
              <a:t>stdio.h</a:t>
            </a:r>
            <a:r>
              <a:rPr lang="it-IT" sz="2500" b="1" dirty="0">
                <a:solidFill>
                  <a:schemeClr val="bg1"/>
                </a:solidFill>
                <a:latin typeface="CourierNewPS-BoldMT"/>
              </a:rPr>
              <a:t>&gt;</a:t>
            </a:r>
          </a:p>
          <a:p>
            <a:pPr marL="0" indent="0" algn="l">
              <a:buNone/>
            </a:pPr>
            <a:r>
              <a:rPr lang="it-IT" sz="2500" b="1" dirty="0" err="1">
                <a:solidFill>
                  <a:schemeClr val="bg1"/>
                </a:solidFill>
                <a:latin typeface="CourierNewPS-BoldMT"/>
              </a:rPr>
              <a:t>main</a:t>
            </a:r>
            <a:r>
              <a:rPr lang="it-IT" sz="2500" b="1" dirty="0">
                <a:solidFill>
                  <a:schemeClr val="bg1"/>
                </a:solidFill>
                <a:latin typeface="CourierNewPS-BoldMT"/>
              </a:rPr>
              <a:t>()</a:t>
            </a:r>
          </a:p>
          <a:p>
            <a:pPr marL="0" indent="0" algn="l">
              <a:buNone/>
            </a:pPr>
            <a:r>
              <a:rPr lang="it-IT" sz="2500" b="1" dirty="0">
                <a:solidFill>
                  <a:schemeClr val="bg1"/>
                </a:solidFill>
                <a:latin typeface="CourierNewPS-BoldMT"/>
              </a:rPr>
              <a:t>{ </a:t>
            </a:r>
            <a:r>
              <a:rPr lang="it-IT" sz="2500" b="1" dirty="0" err="1">
                <a:solidFill>
                  <a:schemeClr val="bg1"/>
                </a:solidFill>
                <a:latin typeface="CourierNewPS-BoldMT"/>
              </a:rPr>
              <a:t>char</a:t>
            </a:r>
            <a:r>
              <a:rPr lang="it-IT" sz="2500" b="1" dirty="0">
                <a:solidFill>
                  <a:schemeClr val="bg1"/>
                </a:solidFill>
                <a:latin typeface="CourierNewPS-BoldMT"/>
              </a:rPr>
              <a:t> item[80];</a:t>
            </a:r>
          </a:p>
          <a:p>
            <a:pPr marL="0" indent="0" algn="l">
              <a:buNone/>
            </a:pPr>
            <a:r>
              <a:rPr lang="it-IT" sz="2500" b="1" dirty="0">
                <a:solidFill>
                  <a:schemeClr val="bg1"/>
                </a:solidFill>
                <a:latin typeface="CourierNewPS-BoldMT"/>
              </a:rPr>
              <a:t>  FILE *fp;</a:t>
            </a:r>
          </a:p>
          <a:p>
            <a:pPr marL="0" indent="0" algn="l">
              <a:buNone/>
            </a:pPr>
            <a:r>
              <a:rPr lang="it-IT" sz="2500" b="1" dirty="0">
                <a:solidFill>
                  <a:schemeClr val="bg1"/>
                </a:solidFill>
                <a:latin typeface="CourierNewPS-BoldMT"/>
              </a:rPr>
              <a:t>  </a:t>
            </a:r>
            <a:r>
              <a:rPr lang="it-IT" sz="2500" b="1" dirty="0" err="1">
                <a:solidFill>
                  <a:schemeClr val="bg1"/>
                </a:solidFill>
                <a:latin typeface="CourierNewPS-BoldMT"/>
              </a:rPr>
              <a:t>int</a:t>
            </a:r>
            <a:r>
              <a:rPr lang="it-IT" sz="2500" b="1" dirty="0">
                <a:solidFill>
                  <a:schemeClr val="bg1"/>
                </a:solidFill>
                <a:latin typeface="CourierNewPS-BoldMT"/>
              </a:rPr>
              <a:t> fine=0;</a:t>
            </a:r>
          </a:p>
          <a:p>
            <a:pPr marL="0" indent="0" algn="l">
              <a:buNone/>
            </a:pPr>
            <a:r>
              <a:rPr lang="it-IT" sz="2500" b="1" dirty="0">
                <a:solidFill>
                  <a:schemeClr val="bg1"/>
                </a:solidFill>
                <a:latin typeface="CourierNewPS-BoldMT"/>
              </a:rPr>
              <a:t>  /* scrittura in un file della lista della spesa:*/</a:t>
            </a:r>
          </a:p>
          <a:p>
            <a:pPr marL="0" indent="0" algn="l">
              <a:buNone/>
            </a:pPr>
            <a:r>
              <a:rPr lang="it-IT" sz="2500" b="1" dirty="0">
                <a:solidFill>
                  <a:schemeClr val="bg1"/>
                </a:solidFill>
                <a:latin typeface="CourierNewPS-BoldMT"/>
              </a:rPr>
              <a:t>  fp=</a:t>
            </a:r>
            <a:r>
              <a:rPr lang="it-IT" sz="2500" b="1" dirty="0" err="1">
                <a:solidFill>
                  <a:schemeClr val="bg1"/>
                </a:solidFill>
                <a:latin typeface="CourierNewPS-BoldMT"/>
              </a:rPr>
              <a:t>fopen</a:t>
            </a:r>
            <a:r>
              <a:rPr lang="it-IT" sz="2500" b="1" dirty="0">
                <a:solidFill>
                  <a:schemeClr val="bg1"/>
                </a:solidFill>
                <a:latin typeface="CourierNewPS-BoldMT"/>
              </a:rPr>
              <a:t>("testo.txt", "w");</a:t>
            </a:r>
          </a:p>
          <a:p>
            <a:pPr marL="0" indent="0" algn="l">
              <a:buNone/>
            </a:pPr>
            <a:r>
              <a:rPr lang="it-IT" sz="2500" b="1" dirty="0">
                <a:solidFill>
                  <a:schemeClr val="bg1"/>
                </a:solidFill>
                <a:latin typeface="CourierNewPS-BoldMT"/>
              </a:rPr>
              <a:t>  </a:t>
            </a:r>
            <a:r>
              <a:rPr lang="it-IT" sz="2500" b="1" dirty="0" err="1">
                <a:solidFill>
                  <a:schemeClr val="bg1"/>
                </a:solidFill>
                <a:latin typeface="CourierNewPS-BoldMT"/>
              </a:rPr>
              <a:t>printf</a:t>
            </a:r>
            <a:r>
              <a:rPr lang="it-IT" sz="2500" b="1" dirty="0">
                <a:solidFill>
                  <a:schemeClr val="bg1"/>
                </a:solidFill>
                <a:latin typeface="CourierNewPS-BoldMT"/>
              </a:rPr>
              <a:t>(" Lista della spesa: ");</a:t>
            </a:r>
          </a:p>
          <a:p>
            <a:pPr marL="0" indent="0" algn="l">
              <a:buNone/>
            </a:pPr>
            <a:r>
              <a:rPr lang="it-IT" sz="2500" b="1" dirty="0">
                <a:solidFill>
                  <a:schemeClr val="bg1"/>
                </a:solidFill>
                <a:latin typeface="CourierNewPS-BoldMT"/>
              </a:rPr>
              <a:t>  </a:t>
            </a:r>
            <a:r>
              <a:rPr lang="it-IT" sz="2500" b="1" dirty="0" err="1">
                <a:solidFill>
                  <a:schemeClr val="bg1"/>
                </a:solidFill>
                <a:latin typeface="CourierNewPS-BoldMT"/>
              </a:rPr>
              <a:t>while</a:t>
            </a:r>
            <a:r>
              <a:rPr lang="it-IT" sz="2500" b="1" dirty="0">
                <a:solidFill>
                  <a:schemeClr val="bg1"/>
                </a:solidFill>
                <a:latin typeface="CourierNewPS-BoldMT"/>
              </a:rPr>
              <a:t> (!fine)</a:t>
            </a:r>
          </a:p>
          <a:p>
            <a:pPr marL="0" indent="0" algn="l">
              <a:buNone/>
            </a:pPr>
            <a:r>
              <a:rPr lang="it-IT" sz="2500" b="1" dirty="0">
                <a:solidFill>
                  <a:schemeClr val="bg1"/>
                </a:solidFill>
                <a:latin typeface="CourierNewPS-BoldMT"/>
              </a:rPr>
              <a:t>  { </a:t>
            </a:r>
            <a:r>
              <a:rPr lang="it-IT" sz="2500" b="1" dirty="0" err="1">
                <a:solidFill>
                  <a:schemeClr val="bg1"/>
                </a:solidFill>
                <a:latin typeface="CourierNewPS-BoldMT"/>
              </a:rPr>
              <a:t>printf</a:t>
            </a:r>
            <a:r>
              <a:rPr lang="it-IT" sz="2500" b="1" dirty="0">
                <a:solidFill>
                  <a:schemeClr val="bg1"/>
                </a:solidFill>
                <a:latin typeface="CourierNewPS-BoldMT"/>
              </a:rPr>
              <a:t>(" \</a:t>
            </a:r>
            <a:r>
              <a:rPr lang="it-IT" sz="2500" b="1" dirty="0" err="1">
                <a:solidFill>
                  <a:schemeClr val="bg1"/>
                </a:solidFill>
                <a:latin typeface="CourierNewPS-BoldMT"/>
              </a:rPr>
              <a:t>nprossimo</a:t>
            </a:r>
            <a:r>
              <a:rPr lang="it-IT" sz="2500" b="1" dirty="0">
                <a:solidFill>
                  <a:schemeClr val="bg1"/>
                </a:solidFill>
                <a:latin typeface="CourierNewPS-BoldMT"/>
              </a:rPr>
              <a:t> articolo ? ");</a:t>
            </a:r>
          </a:p>
          <a:p>
            <a:pPr marL="0" indent="0" algn="l">
              <a:buNone/>
            </a:pPr>
            <a:r>
              <a:rPr lang="it-IT" sz="2500" b="1" dirty="0">
                <a:solidFill>
                  <a:schemeClr val="bg1"/>
                </a:solidFill>
                <a:latin typeface="CourierNewPS-BoldMT"/>
              </a:rPr>
              <a:t>    </a:t>
            </a:r>
            <a:r>
              <a:rPr lang="it-IT" sz="2500" b="1" dirty="0" err="1">
                <a:solidFill>
                  <a:schemeClr val="bg1"/>
                </a:solidFill>
                <a:latin typeface="CourierNewPS-BoldMT"/>
              </a:rPr>
              <a:t>scanf</a:t>
            </a:r>
            <a:r>
              <a:rPr lang="it-IT" sz="2500" b="1" dirty="0">
                <a:solidFill>
                  <a:schemeClr val="bg1"/>
                </a:solidFill>
                <a:latin typeface="CourierNewPS-BoldMT"/>
              </a:rPr>
              <a:t>("%s", item);</a:t>
            </a:r>
          </a:p>
          <a:p>
            <a:pPr marL="0" indent="0" algn="l">
              <a:buNone/>
            </a:pPr>
            <a:r>
              <a:rPr lang="it-IT" sz="2500" b="1" dirty="0">
                <a:solidFill>
                  <a:schemeClr val="bg1"/>
                </a:solidFill>
                <a:latin typeface="CourierNewPS-BoldMT"/>
              </a:rPr>
              <a:t>    </a:t>
            </a:r>
            <a:r>
              <a:rPr lang="it-IT" sz="2500" b="1" dirty="0" err="1">
                <a:solidFill>
                  <a:schemeClr val="bg1"/>
                </a:solidFill>
                <a:latin typeface="CourierNewPS-BoldMT"/>
              </a:rPr>
              <a:t>fprintf</a:t>
            </a:r>
            <a:r>
              <a:rPr lang="it-IT" sz="2500" b="1" dirty="0">
                <a:solidFill>
                  <a:schemeClr val="bg1"/>
                </a:solidFill>
                <a:latin typeface="CourierNewPS-BoldMT"/>
              </a:rPr>
              <a:t>(fp, "%s\n", item);</a:t>
            </a:r>
          </a:p>
          <a:p>
            <a:pPr marL="0" indent="0" algn="l">
              <a:buNone/>
            </a:pPr>
            <a:r>
              <a:rPr lang="it-IT" sz="2500" b="1" dirty="0">
                <a:solidFill>
                  <a:schemeClr val="bg1"/>
                </a:solidFill>
                <a:latin typeface="CourierNewPS-BoldMT"/>
              </a:rPr>
              <a:t>    </a:t>
            </a:r>
            <a:r>
              <a:rPr lang="it-IT" sz="2500" b="1" dirty="0" err="1">
                <a:solidFill>
                  <a:schemeClr val="bg1"/>
                </a:solidFill>
                <a:latin typeface="CourierNewPS-BoldMT"/>
              </a:rPr>
              <a:t>printf</a:t>
            </a:r>
            <a:r>
              <a:rPr lang="it-IT" sz="2500" b="1" dirty="0">
                <a:solidFill>
                  <a:schemeClr val="bg1"/>
                </a:solidFill>
                <a:latin typeface="CourierNewPS-BoldMT"/>
              </a:rPr>
              <a:t>("\</a:t>
            </a:r>
            <a:r>
              <a:rPr lang="it-IT" sz="2500" b="1" dirty="0" err="1">
                <a:solidFill>
                  <a:schemeClr val="bg1"/>
                </a:solidFill>
                <a:latin typeface="CourierNewPS-BoldMT"/>
              </a:rPr>
              <a:t>nFinito</a:t>
            </a:r>
            <a:r>
              <a:rPr lang="it-IT" sz="2500" b="1" dirty="0">
                <a:solidFill>
                  <a:schemeClr val="bg1"/>
                </a:solidFill>
                <a:latin typeface="CourierNewPS-BoldMT"/>
              </a:rPr>
              <a:t> (si=1, no=0)? ");</a:t>
            </a:r>
          </a:p>
          <a:p>
            <a:pPr marL="0" indent="0" algn="l">
              <a:buNone/>
            </a:pPr>
            <a:r>
              <a:rPr lang="it-IT" sz="2500" b="1" dirty="0">
                <a:solidFill>
                  <a:schemeClr val="bg1"/>
                </a:solidFill>
                <a:latin typeface="CourierNewPS-BoldMT"/>
              </a:rPr>
              <a:t>    </a:t>
            </a:r>
            <a:r>
              <a:rPr lang="it-IT" sz="2500" b="1" dirty="0" err="1">
                <a:solidFill>
                  <a:schemeClr val="bg1"/>
                </a:solidFill>
                <a:latin typeface="CourierNewPS-BoldMT"/>
              </a:rPr>
              <a:t>scanf</a:t>
            </a:r>
            <a:r>
              <a:rPr lang="it-IT" sz="2500" b="1" dirty="0">
                <a:solidFill>
                  <a:schemeClr val="bg1"/>
                </a:solidFill>
                <a:latin typeface="CourierNewPS-BoldMT"/>
              </a:rPr>
              <a:t>("%d ", &amp;fine);</a:t>
            </a:r>
          </a:p>
          <a:p>
            <a:pPr marL="0" indent="0" algn="l">
              <a:buNone/>
            </a:pPr>
            <a:r>
              <a:rPr lang="it-IT" sz="2500" b="1" dirty="0">
                <a:solidFill>
                  <a:schemeClr val="bg1"/>
                </a:solidFill>
                <a:latin typeface="CourierNewPS-BoldMT"/>
              </a:rPr>
              <a:t>  }</a:t>
            </a:r>
          </a:p>
          <a:p>
            <a:pPr marL="0" indent="0" algn="l">
              <a:buNone/>
            </a:pPr>
            <a:r>
              <a:rPr lang="it-IT" sz="2500" b="1" dirty="0">
                <a:solidFill>
                  <a:schemeClr val="bg1"/>
                </a:solidFill>
                <a:latin typeface="CourierNewPS-BoldMT"/>
              </a:rPr>
              <a:t>  </a:t>
            </a:r>
            <a:r>
              <a:rPr lang="it-IT" sz="2500" b="1" dirty="0" err="1">
                <a:solidFill>
                  <a:schemeClr val="bg1"/>
                </a:solidFill>
                <a:latin typeface="CourierNewPS-BoldMT"/>
              </a:rPr>
              <a:t>fclose</a:t>
            </a:r>
            <a:r>
              <a:rPr lang="it-IT" sz="2500" b="1" dirty="0">
                <a:solidFill>
                  <a:schemeClr val="bg1"/>
                </a:solidFill>
                <a:latin typeface="CourierNewPS-BoldMT"/>
              </a:rPr>
              <a:t>(fp);</a:t>
            </a:r>
          </a:p>
          <a:p>
            <a:pPr marL="0" indent="0" algn="l">
              <a:buNone/>
            </a:pPr>
            <a:r>
              <a:rPr lang="it-IT" sz="2500" b="1" dirty="0">
                <a:solidFill>
                  <a:schemeClr val="bg1"/>
                </a:solidFill>
                <a:latin typeface="CourierNewPS-BoldMT"/>
              </a:rPr>
              <a:t>}</a:t>
            </a:r>
            <a:endParaRPr lang="it-IT" sz="2500" b="1" i="0" u="none" strike="noStrike" baseline="0" dirty="0">
              <a:solidFill>
                <a:schemeClr val="bg1"/>
              </a:solidFill>
              <a:latin typeface="CourierNewPS-BoldMT"/>
            </a:endParaRPr>
          </a:p>
          <a:p>
            <a:pPr>
              <a:lnSpc>
                <a:spcPct val="130000"/>
              </a:lnSpc>
            </a:pPr>
            <a:endParaRPr lang="it-IT" sz="1800" dirty="0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5BC33C5-47AE-4E8B-B6F1-AB9BE04A20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0FFEEA0C-1FCD-40E6-A1D4-23BFBD0CE371}" type="datetime1">
              <a:rPr lang="it-IT" smtClean="0"/>
              <a:t>07/03/2022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956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84DCDE9-7EA4-4BAD-8800-91313B4B58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Esempio: lettura e stampa di un file di testo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03A23DD-81BD-4609-89DA-6175FCD6D8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 algn="l">
              <a:buNone/>
            </a:pPr>
            <a:r>
              <a:rPr lang="it-IT" sz="3600" b="1" dirty="0">
                <a:solidFill>
                  <a:schemeClr val="bg1"/>
                </a:solidFill>
                <a:latin typeface="CourierNewPS-BoldMT"/>
              </a:rPr>
              <a:t>#include &lt;</a:t>
            </a:r>
            <a:r>
              <a:rPr lang="it-IT" sz="3600" b="1" dirty="0" err="1">
                <a:solidFill>
                  <a:schemeClr val="bg1"/>
                </a:solidFill>
                <a:latin typeface="CourierNewPS-BoldMT"/>
              </a:rPr>
              <a:t>stdio.h</a:t>
            </a:r>
            <a:r>
              <a:rPr lang="it-IT" sz="3600" b="1" dirty="0">
                <a:solidFill>
                  <a:schemeClr val="bg1"/>
                </a:solidFill>
                <a:latin typeface="CourierNewPS-BoldMT"/>
              </a:rPr>
              <a:t>&gt;</a:t>
            </a:r>
          </a:p>
          <a:p>
            <a:pPr marL="0" indent="0" algn="l">
              <a:buNone/>
            </a:pPr>
            <a:endParaRPr lang="it-IT" sz="3600" b="1" dirty="0">
              <a:solidFill>
                <a:schemeClr val="bg1"/>
              </a:solidFill>
              <a:latin typeface="CourierNewPS-BoldMT"/>
            </a:endParaRPr>
          </a:p>
          <a:p>
            <a:pPr marL="0" indent="0" algn="l">
              <a:buNone/>
            </a:pPr>
            <a:r>
              <a:rPr lang="it-IT" sz="3600" b="1" dirty="0" err="1">
                <a:solidFill>
                  <a:schemeClr val="bg1"/>
                </a:solidFill>
                <a:latin typeface="CourierNewPS-BoldMT"/>
              </a:rPr>
              <a:t>main</a:t>
            </a:r>
            <a:r>
              <a:rPr lang="it-IT" sz="3600" b="1" dirty="0">
                <a:solidFill>
                  <a:schemeClr val="bg1"/>
                </a:solidFill>
                <a:latin typeface="CourierNewPS-BoldMT"/>
              </a:rPr>
              <a:t>()</a:t>
            </a:r>
          </a:p>
          <a:p>
            <a:pPr marL="0" indent="0" algn="l">
              <a:buNone/>
            </a:pPr>
            <a:r>
              <a:rPr lang="it-IT" sz="3600" b="1" dirty="0">
                <a:solidFill>
                  <a:schemeClr val="bg1"/>
                </a:solidFill>
                <a:latin typeface="CourierNewPS-BoldMT"/>
              </a:rPr>
              <a:t>{ </a:t>
            </a:r>
            <a:r>
              <a:rPr lang="it-IT" sz="3600" b="1" dirty="0" err="1">
                <a:solidFill>
                  <a:schemeClr val="bg1"/>
                </a:solidFill>
                <a:latin typeface="CourierNewPS-BoldMT"/>
              </a:rPr>
              <a:t>char</a:t>
            </a:r>
            <a:r>
              <a:rPr lang="it-IT" sz="3600" b="1" dirty="0">
                <a:solidFill>
                  <a:schemeClr val="bg1"/>
                </a:solidFill>
                <a:latin typeface="CourierNewPS-BoldMT"/>
              </a:rPr>
              <a:t> </a:t>
            </a:r>
            <a:r>
              <a:rPr lang="it-IT" sz="3600" b="1" dirty="0" err="1">
                <a:solidFill>
                  <a:schemeClr val="bg1"/>
                </a:solidFill>
                <a:latin typeface="CourierNewPS-BoldMT"/>
              </a:rPr>
              <a:t>buf</a:t>
            </a:r>
            <a:r>
              <a:rPr lang="it-IT" sz="3600" b="1" dirty="0">
                <a:solidFill>
                  <a:schemeClr val="bg1"/>
                </a:solidFill>
                <a:latin typeface="CourierNewPS-BoldMT"/>
              </a:rPr>
              <a:t>[80];</a:t>
            </a:r>
          </a:p>
          <a:p>
            <a:pPr marL="0" indent="0" algn="l">
              <a:buNone/>
            </a:pPr>
            <a:r>
              <a:rPr lang="it-IT" sz="3600" b="1" dirty="0">
                <a:solidFill>
                  <a:schemeClr val="bg1"/>
                </a:solidFill>
                <a:latin typeface="CourierNewPS-BoldMT"/>
              </a:rPr>
              <a:t>  FILE *fp;</a:t>
            </a:r>
          </a:p>
          <a:p>
            <a:pPr marL="0" indent="0" algn="l">
              <a:buNone/>
            </a:pPr>
            <a:endParaRPr lang="it-IT" sz="3600" b="1" dirty="0">
              <a:solidFill>
                <a:schemeClr val="bg1"/>
              </a:solidFill>
              <a:latin typeface="CourierNewPS-BoldMT"/>
            </a:endParaRPr>
          </a:p>
          <a:p>
            <a:pPr marL="0" indent="0" algn="l">
              <a:buNone/>
            </a:pPr>
            <a:r>
              <a:rPr lang="it-IT" sz="3600" b="1" dirty="0">
                <a:solidFill>
                  <a:schemeClr val="bg1"/>
                </a:solidFill>
                <a:latin typeface="CourierNewPS-BoldMT"/>
              </a:rPr>
              <a:t>  fp=</a:t>
            </a:r>
            <a:r>
              <a:rPr lang="it-IT" sz="3600" b="1" dirty="0" err="1">
                <a:solidFill>
                  <a:schemeClr val="bg1"/>
                </a:solidFill>
                <a:latin typeface="CourierNewPS-BoldMT"/>
              </a:rPr>
              <a:t>fopen</a:t>
            </a:r>
            <a:r>
              <a:rPr lang="it-IT" sz="3600" b="1" dirty="0">
                <a:solidFill>
                  <a:schemeClr val="bg1"/>
                </a:solidFill>
                <a:latin typeface="CourierNewPS-BoldMT"/>
              </a:rPr>
              <a:t>("testo.txt", "r");</a:t>
            </a:r>
          </a:p>
          <a:p>
            <a:pPr marL="0" indent="0" algn="l">
              <a:buNone/>
            </a:pPr>
            <a:r>
              <a:rPr lang="en-US" sz="3600" b="1" dirty="0">
                <a:solidFill>
                  <a:schemeClr val="bg1"/>
                </a:solidFill>
                <a:latin typeface="CourierNewPS-BoldMT"/>
              </a:rPr>
              <a:t>  while (</a:t>
            </a:r>
            <a:r>
              <a:rPr lang="en-US" sz="3600" b="1" dirty="0" err="1">
                <a:solidFill>
                  <a:schemeClr val="bg1"/>
                </a:solidFill>
                <a:latin typeface="CourierNewPS-BoldMT"/>
              </a:rPr>
              <a:t>fscanf</a:t>
            </a:r>
            <a:r>
              <a:rPr lang="en-US" sz="3600" b="1" dirty="0">
                <a:solidFill>
                  <a:schemeClr val="bg1"/>
                </a:solidFill>
                <a:latin typeface="CourierNewPS-BoldMT"/>
              </a:rPr>
              <a:t>(</a:t>
            </a:r>
            <a:r>
              <a:rPr lang="en-US" sz="3600" b="1" dirty="0" err="1">
                <a:solidFill>
                  <a:schemeClr val="bg1"/>
                </a:solidFill>
                <a:latin typeface="CourierNewPS-BoldMT"/>
              </a:rPr>
              <a:t>fp</a:t>
            </a:r>
            <a:r>
              <a:rPr lang="en-US" sz="3600" b="1" dirty="0">
                <a:solidFill>
                  <a:schemeClr val="bg1"/>
                </a:solidFill>
                <a:latin typeface="CourierNewPS-BoldMT"/>
              </a:rPr>
              <a:t>,"%s",</a:t>
            </a:r>
            <a:r>
              <a:rPr lang="en-US" sz="3600" b="1" dirty="0" err="1">
                <a:solidFill>
                  <a:schemeClr val="bg1"/>
                </a:solidFill>
                <a:latin typeface="CourierNewPS-BoldMT"/>
              </a:rPr>
              <a:t>buf</a:t>
            </a:r>
            <a:r>
              <a:rPr lang="en-US" sz="3600" b="1" dirty="0">
                <a:solidFill>
                  <a:schemeClr val="bg1"/>
                </a:solidFill>
                <a:latin typeface="CourierNewPS-BoldMT"/>
              </a:rPr>
              <a:t>)&gt;0)</a:t>
            </a:r>
          </a:p>
          <a:p>
            <a:pPr marL="0" indent="0" algn="l">
              <a:buNone/>
            </a:pPr>
            <a:r>
              <a:rPr lang="en-US" sz="3600" b="1" dirty="0">
                <a:solidFill>
                  <a:schemeClr val="bg1"/>
                </a:solidFill>
                <a:latin typeface="CourierNewPS-BoldMT"/>
              </a:rPr>
              <a:t>       </a:t>
            </a:r>
            <a:r>
              <a:rPr lang="en-US" sz="3600" b="1" dirty="0" err="1">
                <a:solidFill>
                  <a:schemeClr val="bg1"/>
                </a:solidFill>
                <a:latin typeface="CourierNewPS-BoldMT"/>
              </a:rPr>
              <a:t>printf</a:t>
            </a:r>
            <a:r>
              <a:rPr lang="en-US" sz="3600" b="1" dirty="0">
                <a:solidFill>
                  <a:schemeClr val="bg1"/>
                </a:solidFill>
                <a:latin typeface="CourierNewPS-BoldMT"/>
              </a:rPr>
              <a:t>("%s", </a:t>
            </a:r>
            <a:r>
              <a:rPr lang="en-US" sz="3600" b="1" dirty="0" err="1">
                <a:solidFill>
                  <a:schemeClr val="bg1"/>
                </a:solidFill>
                <a:latin typeface="CourierNewPS-BoldMT"/>
              </a:rPr>
              <a:t>buf</a:t>
            </a:r>
            <a:r>
              <a:rPr lang="en-US" sz="3600" b="1" dirty="0">
                <a:solidFill>
                  <a:schemeClr val="bg1"/>
                </a:solidFill>
                <a:latin typeface="CourierNewPS-BoldMT"/>
              </a:rPr>
              <a:t>);</a:t>
            </a:r>
            <a:r>
              <a:rPr lang="it-IT" sz="3600" b="1" dirty="0">
                <a:solidFill>
                  <a:schemeClr val="bg1"/>
                </a:solidFill>
                <a:latin typeface="CourierNewPS-BoldMT"/>
              </a:rPr>
              <a:t>  </a:t>
            </a:r>
          </a:p>
          <a:p>
            <a:pPr marL="0" indent="0" algn="l">
              <a:buNone/>
            </a:pPr>
            <a:r>
              <a:rPr lang="it-IT" sz="3600" b="1" dirty="0">
                <a:solidFill>
                  <a:schemeClr val="bg1"/>
                </a:solidFill>
                <a:latin typeface="CourierNewPS-BoldMT"/>
              </a:rPr>
              <a:t>  </a:t>
            </a:r>
            <a:r>
              <a:rPr lang="it-IT" sz="3600" b="1" dirty="0" err="1">
                <a:solidFill>
                  <a:schemeClr val="bg1"/>
                </a:solidFill>
                <a:latin typeface="CourierNewPS-BoldMT"/>
              </a:rPr>
              <a:t>fclose</a:t>
            </a:r>
            <a:r>
              <a:rPr lang="it-IT" sz="3600" b="1" dirty="0">
                <a:solidFill>
                  <a:schemeClr val="bg1"/>
                </a:solidFill>
                <a:latin typeface="CourierNewPS-BoldMT"/>
              </a:rPr>
              <a:t>(fp);</a:t>
            </a:r>
          </a:p>
          <a:p>
            <a:pPr marL="0" indent="0" algn="l">
              <a:buNone/>
            </a:pPr>
            <a:r>
              <a:rPr lang="it-IT" sz="3600" b="1" dirty="0">
                <a:solidFill>
                  <a:schemeClr val="bg1"/>
                </a:solidFill>
                <a:latin typeface="CourierNewPS-BoldMT"/>
              </a:rPr>
              <a:t>}</a:t>
            </a:r>
            <a:endParaRPr lang="it-IT" sz="3600" b="1" i="0" u="none" strike="noStrike" baseline="0" dirty="0">
              <a:solidFill>
                <a:schemeClr val="bg1"/>
              </a:solidFill>
              <a:latin typeface="CourierNewPS-BoldMT"/>
            </a:endParaRPr>
          </a:p>
          <a:p>
            <a:pPr>
              <a:lnSpc>
                <a:spcPct val="130000"/>
              </a:lnSpc>
            </a:pPr>
            <a:endParaRPr lang="it-IT" sz="1800" dirty="0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5BC33C5-47AE-4E8B-B6F1-AB9BE04A20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0FFEEA0C-1FCD-40E6-A1D4-23BFBD0CE371}" type="datetime1">
              <a:rPr lang="it-IT" smtClean="0"/>
              <a:t>07/03/2022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056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AD7B80A-D9DB-4269-B512-3B2378E183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Lettura/scrittura di caratteri	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72E09CB-ED88-437A-B0E8-966FA638C6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/>
              <a:t>Funzioni simili a </a:t>
            </a:r>
            <a:r>
              <a:rPr lang="it-IT" dirty="0" err="1"/>
              <a:t>getchar</a:t>
            </a:r>
            <a:r>
              <a:rPr lang="it-IT" dirty="0"/>
              <a:t> e </a:t>
            </a:r>
            <a:r>
              <a:rPr lang="it-IT" dirty="0" err="1"/>
              <a:t>putchar</a:t>
            </a:r>
            <a:r>
              <a:rPr lang="it-IT" dirty="0"/>
              <a:t>, ma con un parametro aggiuntivo che rappresenta il puntatore al file (di testo) sul quale si vuole leggere o scrivere:</a:t>
            </a:r>
          </a:p>
          <a:p>
            <a:endParaRPr lang="it-IT" dirty="0"/>
          </a:p>
          <a:p>
            <a:pPr marL="0" indent="0">
              <a:buNone/>
            </a:pPr>
            <a:r>
              <a:rPr lang="it-IT" b="1" dirty="0"/>
              <a:t>    </a:t>
            </a:r>
            <a:r>
              <a:rPr lang="it-IT" b="1" dirty="0" err="1"/>
              <a:t>int</a:t>
            </a:r>
            <a:r>
              <a:rPr lang="it-IT" b="1" dirty="0"/>
              <a:t> </a:t>
            </a:r>
            <a:r>
              <a:rPr lang="it-IT" b="1" dirty="0" err="1"/>
              <a:t>getc</a:t>
            </a:r>
            <a:r>
              <a:rPr lang="it-IT" b="1" dirty="0"/>
              <a:t> (FILE *fp);</a:t>
            </a:r>
          </a:p>
          <a:p>
            <a:pPr marL="0" indent="0">
              <a:buNone/>
            </a:pPr>
            <a:r>
              <a:rPr lang="it-IT" b="1" dirty="0"/>
              <a:t>    </a:t>
            </a:r>
            <a:r>
              <a:rPr lang="it-IT" b="1" dirty="0" err="1"/>
              <a:t>int</a:t>
            </a:r>
            <a:r>
              <a:rPr lang="it-IT" b="1" dirty="0"/>
              <a:t> </a:t>
            </a:r>
            <a:r>
              <a:rPr lang="it-IT" b="1" dirty="0" err="1"/>
              <a:t>putc</a:t>
            </a:r>
            <a:r>
              <a:rPr lang="it-IT" b="1" dirty="0"/>
              <a:t> (</a:t>
            </a:r>
            <a:r>
              <a:rPr lang="it-IT" b="1" dirty="0" err="1"/>
              <a:t>int</a:t>
            </a:r>
            <a:r>
              <a:rPr lang="it-IT" b="1" dirty="0"/>
              <a:t> c, FILE *fp);</a:t>
            </a:r>
          </a:p>
          <a:p>
            <a:endParaRPr lang="it-IT" b="1" dirty="0"/>
          </a:p>
          <a:p>
            <a:pPr marL="0" indent="0">
              <a:buNone/>
            </a:pPr>
            <a:r>
              <a:rPr lang="it-IT" b="1" dirty="0"/>
              <a:t>    </a:t>
            </a:r>
            <a:r>
              <a:rPr lang="it-IT" b="1" dirty="0" err="1"/>
              <a:t>int</a:t>
            </a:r>
            <a:r>
              <a:rPr lang="it-IT" b="1" dirty="0"/>
              <a:t> </a:t>
            </a:r>
            <a:r>
              <a:rPr lang="it-IT" b="1" dirty="0" err="1"/>
              <a:t>fgetc</a:t>
            </a:r>
            <a:r>
              <a:rPr lang="it-IT" b="1" dirty="0"/>
              <a:t> (FILE *fp);</a:t>
            </a:r>
          </a:p>
          <a:p>
            <a:pPr marL="0" indent="0">
              <a:buNone/>
            </a:pPr>
            <a:r>
              <a:rPr lang="it-IT" b="1" dirty="0"/>
              <a:t>    </a:t>
            </a:r>
            <a:r>
              <a:rPr lang="it-IT" b="1" dirty="0" err="1"/>
              <a:t>int</a:t>
            </a:r>
            <a:r>
              <a:rPr lang="it-IT" b="1" dirty="0"/>
              <a:t> </a:t>
            </a:r>
            <a:r>
              <a:rPr lang="it-IT" b="1" dirty="0" err="1"/>
              <a:t>fputc</a:t>
            </a:r>
            <a:r>
              <a:rPr lang="it-IT" b="1" dirty="0"/>
              <a:t> (</a:t>
            </a:r>
            <a:r>
              <a:rPr lang="it-IT" b="1" dirty="0" err="1"/>
              <a:t>int</a:t>
            </a:r>
            <a:r>
              <a:rPr lang="it-IT" b="1" dirty="0"/>
              <a:t> c, FILE *fp);</a:t>
            </a:r>
          </a:p>
          <a:p>
            <a:endParaRPr lang="it-IT" b="1" dirty="0"/>
          </a:p>
          <a:p>
            <a:r>
              <a:rPr lang="it-IT" dirty="0"/>
              <a:t>In caso di esecuzione corretta, restituiscono il carattere letto o scritto come intero, altrimenti EOF.</a:t>
            </a:r>
          </a:p>
          <a:p>
            <a:pPr>
              <a:buClr>
                <a:prstClr val="black">
                  <a:lumMod val="85000"/>
                  <a:lumOff val="15000"/>
                </a:prstClr>
              </a:buClr>
              <a:defRPr/>
            </a:pPr>
            <a:endParaRPr lang="it-IT" dirty="0"/>
          </a:p>
          <a:p>
            <a:pPr marL="0" indent="0">
              <a:buNone/>
            </a:pPr>
            <a:endParaRPr lang="it-IT" dirty="0"/>
          </a:p>
          <a:p>
            <a:endParaRPr lang="it-IT" dirty="0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9104BB0-3CE3-4991-8740-6DAC22EFD0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0FFEEA0C-1FCD-40E6-A1D4-23BFBD0CE371}" type="datetime1">
              <a:rPr lang="it-IT" smtClean="0"/>
              <a:t>07/03/2022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254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84DCDE9-7EA4-4BAD-8800-91313B4B58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/>
              <a:t>Esempio: Programma che copia un file in un altro file (</a:t>
            </a:r>
            <a:r>
              <a:rPr lang="it-IT" dirty="0" err="1"/>
              <a:t>stdout</a:t>
            </a:r>
            <a:r>
              <a:rPr lang="it-IT" dirty="0"/>
              <a:t>)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03A23DD-81BD-4609-89DA-6175FCD6D8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indent="0" algn="l">
              <a:buNone/>
            </a:pPr>
            <a:r>
              <a:rPr lang="it-IT" sz="3600" b="1" dirty="0">
                <a:solidFill>
                  <a:schemeClr val="bg1"/>
                </a:solidFill>
                <a:latin typeface="CourierNewPS-BoldMT"/>
              </a:rPr>
              <a:t>#include &lt;</a:t>
            </a:r>
            <a:r>
              <a:rPr lang="it-IT" sz="3600" b="1" dirty="0" err="1">
                <a:solidFill>
                  <a:schemeClr val="bg1"/>
                </a:solidFill>
                <a:latin typeface="CourierNewPS-BoldMT"/>
              </a:rPr>
              <a:t>stdio.h</a:t>
            </a:r>
            <a:r>
              <a:rPr lang="it-IT" sz="3600" b="1" dirty="0">
                <a:solidFill>
                  <a:schemeClr val="bg1"/>
                </a:solidFill>
                <a:latin typeface="CourierNewPS-BoldMT"/>
              </a:rPr>
              <a:t>&gt;</a:t>
            </a:r>
          </a:p>
          <a:p>
            <a:pPr marL="0" indent="0" algn="l">
              <a:buNone/>
            </a:pPr>
            <a:r>
              <a:rPr lang="it-IT" sz="3600" b="1" dirty="0" err="1">
                <a:solidFill>
                  <a:schemeClr val="bg1"/>
                </a:solidFill>
                <a:latin typeface="CourierNewPS-BoldMT"/>
              </a:rPr>
              <a:t>void</a:t>
            </a:r>
            <a:r>
              <a:rPr lang="it-IT" sz="3600" b="1" dirty="0">
                <a:solidFill>
                  <a:schemeClr val="bg1"/>
                </a:solidFill>
                <a:latin typeface="CourierNewPS-BoldMT"/>
              </a:rPr>
              <a:t> </a:t>
            </a:r>
            <a:r>
              <a:rPr lang="it-IT" sz="3600" b="1" dirty="0" err="1">
                <a:solidFill>
                  <a:schemeClr val="bg1"/>
                </a:solidFill>
                <a:latin typeface="CourierNewPS-BoldMT"/>
              </a:rPr>
              <a:t>filecopy</a:t>
            </a:r>
            <a:r>
              <a:rPr lang="it-IT" sz="3600" b="1" dirty="0">
                <a:solidFill>
                  <a:schemeClr val="bg1"/>
                </a:solidFill>
                <a:latin typeface="CourierNewPS-BoldMT"/>
              </a:rPr>
              <a:t>(FILE *, FILE *);</a:t>
            </a:r>
          </a:p>
          <a:p>
            <a:pPr marL="0" indent="0" algn="l">
              <a:buNone/>
            </a:pPr>
            <a:r>
              <a:rPr lang="it-IT" sz="3600" b="1" dirty="0" err="1">
                <a:solidFill>
                  <a:schemeClr val="bg1"/>
                </a:solidFill>
                <a:latin typeface="CourierNewPS-BoldMT"/>
              </a:rPr>
              <a:t>main</a:t>
            </a:r>
            <a:r>
              <a:rPr lang="it-IT" sz="3600" b="1" dirty="0">
                <a:solidFill>
                  <a:schemeClr val="bg1"/>
                </a:solidFill>
                <a:latin typeface="CourierNewPS-BoldMT"/>
              </a:rPr>
              <a:t>()</a:t>
            </a:r>
          </a:p>
          <a:p>
            <a:pPr marL="0" indent="0" algn="l">
              <a:buNone/>
            </a:pPr>
            <a:r>
              <a:rPr lang="it-IT" sz="3600" b="1" dirty="0">
                <a:solidFill>
                  <a:schemeClr val="bg1"/>
                </a:solidFill>
                <a:latin typeface="CourierNewPS-BoldMT"/>
              </a:rPr>
              <a:t>{ FILE *fp;</a:t>
            </a:r>
          </a:p>
          <a:p>
            <a:pPr marL="0" indent="0" algn="l">
              <a:buNone/>
            </a:pPr>
            <a:r>
              <a:rPr lang="it-IT" sz="3600" b="1" dirty="0">
                <a:solidFill>
                  <a:schemeClr val="bg1"/>
                </a:solidFill>
                <a:latin typeface="CourierNewPS-BoldMT"/>
              </a:rPr>
              <a:t>  </a:t>
            </a:r>
            <a:r>
              <a:rPr lang="it-IT" sz="3600" b="1" dirty="0" err="1">
                <a:solidFill>
                  <a:schemeClr val="bg1"/>
                </a:solidFill>
                <a:latin typeface="CourierNewPS-BoldMT"/>
              </a:rPr>
              <a:t>char</a:t>
            </a:r>
            <a:r>
              <a:rPr lang="it-IT" sz="3600" b="1" dirty="0">
                <a:solidFill>
                  <a:schemeClr val="bg1"/>
                </a:solidFill>
                <a:latin typeface="CourierNewPS-BoldMT"/>
              </a:rPr>
              <a:t> nome[20];</a:t>
            </a:r>
          </a:p>
          <a:p>
            <a:pPr marL="0" indent="0" algn="l">
              <a:buNone/>
            </a:pPr>
            <a:r>
              <a:rPr lang="it-IT" sz="3600" b="1" dirty="0">
                <a:solidFill>
                  <a:schemeClr val="bg1"/>
                </a:solidFill>
                <a:latin typeface="CourierNewPS-BoldMT"/>
              </a:rPr>
              <a:t>  </a:t>
            </a:r>
            <a:r>
              <a:rPr lang="it-IT" sz="3600" b="1" dirty="0" err="1">
                <a:solidFill>
                  <a:schemeClr val="bg1"/>
                </a:solidFill>
                <a:latin typeface="CourierNewPS-BoldMT"/>
              </a:rPr>
              <a:t>printf</a:t>
            </a:r>
            <a:r>
              <a:rPr lang="it-IT" sz="3600" b="1" dirty="0">
                <a:solidFill>
                  <a:schemeClr val="bg1"/>
                </a:solidFill>
                <a:latin typeface="CourierNewPS-BoldMT"/>
              </a:rPr>
              <a:t>(“Nome del file? “);</a:t>
            </a:r>
          </a:p>
          <a:p>
            <a:pPr marL="0" indent="0" algn="l">
              <a:buNone/>
            </a:pPr>
            <a:r>
              <a:rPr lang="it-IT" sz="3600" b="1" dirty="0">
                <a:solidFill>
                  <a:schemeClr val="bg1"/>
                </a:solidFill>
                <a:latin typeface="CourierNewPS-BoldMT"/>
              </a:rPr>
              <a:t>  </a:t>
            </a:r>
            <a:r>
              <a:rPr lang="it-IT" sz="3600" b="1" dirty="0" err="1">
                <a:solidFill>
                  <a:schemeClr val="bg1"/>
                </a:solidFill>
                <a:latin typeface="CourierNewPS-BoldMT"/>
              </a:rPr>
              <a:t>scanf</a:t>
            </a:r>
            <a:r>
              <a:rPr lang="it-IT" sz="3600" b="1" dirty="0">
                <a:solidFill>
                  <a:schemeClr val="bg1"/>
                </a:solidFill>
                <a:latin typeface="CourierNewPS-BoldMT"/>
              </a:rPr>
              <a:t>(“%s”, nome);</a:t>
            </a:r>
          </a:p>
          <a:p>
            <a:pPr marL="0" indent="0" algn="l">
              <a:buNone/>
            </a:pPr>
            <a:r>
              <a:rPr lang="it-IT" sz="3600" b="1" dirty="0">
                <a:solidFill>
                  <a:schemeClr val="bg1"/>
                </a:solidFill>
                <a:latin typeface="CourierNewPS-BoldMT"/>
              </a:rPr>
              <a:t>  </a:t>
            </a:r>
            <a:r>
              <a:rPr lang="it-IT" sz="3600" b="1" dirty="0" err="1">
                <a:solidFill>
                  <a:schemeClr val="bg1"/>
                </a:solidFill>
                <a:latin typeface="CourierNewPS-BoldMT"/>
              </a:rPr>
              <a:t>if</a:t>
            </a:r>
            <a:r>
              <a:rPr lang="it-IT" sz="3600" b="1" dirty="0">
                <a:solidFill>
                  <a:schemeClr val="bg1"/>
                </a:solidFill>
                <a:latin typeface="CourierNewPS-BoldMT"/>
              </a:rPr>
              <a:t> ((fp=</a:t>
            </a:r>
            <a:r>
              <a:rPr lang="it-IT" sz="3600" b="1" dirty="0" err="1">
                <a:solidFill>
                  <a:schemeClr val="bg1"/>
                </a:solidFill>
                <a:latin typeface="CourierNewPS-BoldMT"/>
              </a:rPr>
              <a:t>fopen</a:t>
            </a:r>
            <a:r>
              <a:rPr lang="it-IT" sz="3600" b="1" dirty="0">
                <a:solidFill>
                  <a:schemeClr val="bg1"/>
                </a:solidFill>
                <a:latin typeface="CourierNewPS-BoldMT"/>
              </a:rPr>
              <a:t>(nome, "r"))==NULL)</a:t>
            </a:r>
          </a:p>
          <a:p>
            <a:pPr marL="0" indent="0" algn="l">
              <a:buNone/>
            </a:pPr>
            <a:r>
              <a:rPr lang="it-IT" sz="3600" b="1" dirty="0">
                <a:solidFill>
                  <a:schemeClr val="bg1"/>
                </a:solidFill>
                <a:latin typeface="CourierNewPS-BoldMT"/>
              </a:rPr>
              <a:t>  { </a:t>
            </a:r>
            <a:r>
              <a:rPr lang="it-IT" sz="3600" b="1" dirty="0" err="1">
                <a:solidFill>
                  <a:schemeClr val="bg1"/>
                </a:solidFill>
                <a:latin typeface="CourierNewPS-BoldMT"/>
              </a:rPr>
              <a:t>printf</a:t>
            </a:r>
            <a:r>
              <a:rPr lang="it-IT" sz="3600" b="1" dirty="0">
                <a:solidFill>
                  <a:schemeClr val="bg1"/>
                </a:solidFill>
                <a:latin typeface="CourierNewPS-BoldMT"/>
              </a:rPr>
              <a:t>("\</a:t>
            </a:r>
            <a:r>
              <a:rPr lang="it-IT" sz="3600" b="1" dirty="0" err="1">
                <a:solidFill>
                  <a:schemeClr val="bg1"/>
                </a:solidFill>
                <a:latin typeface="CourierNewPS-BoldMT"/>
              </a:rPr>
              <a:t>nImpossibile</a:t>
            </a:r>
            <a:r>
              <a:rPr lang="it-IT" sz="3600" b="1" dirty="0">
                <a:solidFill>
                  <a:schemeClr val="bg1"/>
                </a:solidFill>
                <a:latin typeface="CourierNewPS-BoldMT"/>
              </a:rPr>
              <a:t> aprire il file %s\</a:t>
            </a:r>
            <a:r>
              <a:rPr lang="it-IT" sz="3600" b="1" dirty="0" err="1">
                <a:solidFill>
                  <a:schemeClr val="bg1"/>
                </a:solidFill>
                <a:latin typeface="CourierNewPS-BoldMT"/>
              </a:rPr>
              <a:t>n",nome</a:t>
            </a:r>
            <a:r>
              <a:rPr lang="it-IT" sz="3600" b="1" dirty="0">
                <a:solidFill>
                  <a:schemeClr val="bg1"/>
                </a:solidFill>
                <a:latin typeface="CourierNewPS-BoldMT"/>
              </a:rPr>
              <a:t>);</a:t>
            </a:r>
          </a:p>
          <a:p>
            <a:pPr marL="0" indent="0" algn="l">
              <a:buNone/>
            </a:pPr>
            <a:r>
              <a:rPr lang="it-IT" sz="3600" b="1" dirty="0">
                <a:solidFill>
                  <a:schemeClr val="bg1"/>
                </a:solidFill>
                <a:latin typeface="CourierNewPS-BoldMT"/>
              </a:rPr>
              <a:t>    exit(1);</a:t>
            </a:r>
          </a:p>
          <a:p>
            <a:pPr marL="0" indent="0" algn="l">
              <a:buNone/>
            </a:pPr>
            <a:r>
              <a:rPr lang="it-IT" sz="3600" b="1" dirty="0">
                <a:solidFill>
                  <a:schemeClr val="bg1"/>
                </a:solidFill>
                <a:latin typeface="CourierNewPS-BoldMT"/>
              </a:rPr>
              <a:t>  }</a:t>
            </a:r>
          </a:p>
          <a:p>
            <a:pPr marL="0" indent="0" algn="l">
              <a:buNone/>
            </a:pPr>
            <a:r>
              <a:rPr lang="it-IT" sz="3600" b="1" dirty="0">
                <a:solidFill>
                  <a:schemeClr val="bg1"/>
                </a:solidFill>
                <a:latin typeface="CourierNewPS-BoldMT"/>
              </a:rPr>
              <a:t>  else</a:t>
            </a:r>
          </a:p>
          <a:p>
            <a:pPr marL="0" indent="0" algn="l">
              <a:buNone/>
            </a:pPr>
            <a:r>
              <a:rPr lang="it-IT" sz="3600" b="1" dirty="0">
                <a:solidFill>
                  <a:schemeClr val="bg1"/>
                </a:solidFill>
                <a:latin typeface="CourierNewPS-BoldMT"/>
              </a:rPr>
              <a:t>  { </a:t>
            </a:r>
            <a:r>
              <a:rPr lang="it-IT" sz="3600" b="1" dirty="0" err="1">
                <a:solidFill>
                  <a:schemeClr val="bg1"/>
                </a:solidFill>
                <a:latin typeface="CourierNewPS-BoldMT"/>
              </a:rPr>
              <a:t>filecopy</a:t>
            </a:r>
            <a:r>
              <a:rPr lang="it-IT" sz="3600" b="1" dirty="0">
                <a:solidFill>
                  <a:schemeClr val="bg1"/>
                </a:solidFill>
                <a:latin typeface="CourierNewPS-BoldMT"/>
              </a:rPr>
              <a:t>(fp, </a:t>
            </a:r>
            <a:r>
              <a:rPr lang="it-IT" sz="3600" b="1" dirty="0" err="1">
                <a:solidFill>
                  <a:schemeClr val="bg1"/>
                </a:solidFill>
                <a:latin typeface="CourierNewPS-BoldMT"/>
              </a:rPr>
              <a:t>stdout</a:t>
            </a:r>
            <a:r>
              <a:rPr lang="it-IT" sz="3600" b="1" dirty="0">
                <a:solidFill>
                  <a:schemeClr val="bg1"/>
                </a:solidFill>
                <a:latin typeface="CourierNewPS-BoldMT"/>
              </a:rPr>
              <a:t>);</a:t>
            </a:r>
          </a:p>
          <a:p>
            <a:pPr marL="0" indent="0" algn="l">
              <a:buNone/>
            </a:pPr>
            <a:r>
              <a:rPr lang="it-IT" sz="3600" b="1" dirty="0">
                <a:solidFill>
                  <a:schemeClr val="bg1"/>
                </a:solidFill>
                <a:latin typeface="CourierNewPS-BoldMT"/>
              </a:rPr>
              <a:t>    </a:t>
            </a:r>
            <a:r>
              <a:rPr lang="it-IT" sz="3600" b="1" dirty="0" err="1">
                <a:solidFill>
                  <a:schemeClr val="bg1"/>
                </a:solidFill>
                <a:latin typeface="CourierNewPS-BoldMT"/>
              </a:rPr>
              <a:t>fclose</a:t>
            </a:r>
            <a:r>
              <a:rPr lang="it-IT" sz="3600" b="1" dirty="0">
                <a:solidFill>
                  <a:schemeClr val="bg1"/>
                </a:solidFill>
                <a:latin typeface="CourierNewPS-BoldMT"/>
              </a:rPr>
              <a:t>(fp);</a:t>
            </a:r>
          </a:p>
          <a:p>
            <a:pPr marL="0" indent="0" algn="l">
              <a:buNone/>
            </a:pPr>
            <a:r>
              <a:rPr lang="it-IT" sz="3600" b="1" dirty="0">
                <a:solidFill>
                  <a:schemeClr val="bg1"/>
                </a:solidFill>
                <a:latin typeface="CourierNewPS-BoldMT"/>
              </a:rPr>
              <a:t>  }</a:t>
            </a:r>
          </a:p>
          <a:p>
            <a:pPr marL="0" indent="0" algn="l">
              <a:buNone/>
            </a:pPr>
            <a:r>
              <a:rPr lang="it-IT" sz="3600" b="1" dirty="0">
                <a:solidFill>
                  <a:schemeClr val="bg1"/>
                </a:solidFill>
                <a:latin typeface="CourierNewPS-BoldMT"/>
              </a:rPr>
              <a:t>}</a:t>
            </a:r>
            <a:endParaRPr lang="it-IT" sz="1800" dirty="0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5BC33C5-47AE-4E8B-B6F1-AB9BE04A20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0FFEEA0C-1FCD-40E6-A1D4-23BFBD0CE371}" type="datetime1">
              <a:rPr lang="it-IT" smtClean="0"/>
              <a:t>07/03/2022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747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84DCDE9-7EA4-4BAD-8800-91313B4B58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03A23DD-81BD-4609-89DA-6175FCD6D8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l">
              <a:buNone/>
            </a:pPr>
            <a:r>
              <a:rPr lang="it-IT" sz="1200" b="1" dirty="0" err="1">
                <a:solidFill>
                  <a:schemeClr val="bg1"/>
                </a:solidFill>
                <a:latin typeface="CourierNewPS-BoldMT"/>
              </a:rPr>
              <a:t>void</a:t>
            </a:r>
            <a:r>
              <a:rPr lang="it-IT" sz="1200" b="1" dirty="0">
                <a:solidFill>
                  <a:schemeClr val="bg1"/>
                </a:solidFill>
                <a:latin typeface="CourierNewPS-BoldMT"/>
              </a:rPr>
              <a:t> </a:t>
            </a:r>
            <a:r>
              <a:rPr lang="it-IT" sz="1200" b="1" dirty="0" err="1">
                <a:solidFill>
                  <a:schemeClr val="bg1"/>
                </a:solidFill>
                <a:latin typeface="CourierNewPS-BoldMT"/>
              </a:rPr>
              <a:t>filecopy</a:t>
            </a:r>
            <a:r>
              <a:rPr lang="it-IT" sz="1200" b="1" dirty="0">
                <a:solidFill>
                  <a:schemeClr val="bg1"/>
                </a:solidFill>
                <a:latin typeface="CourierNewPS-BoldMT"/>
              </a:rPr>
              <a:t>(FILE *</a:t>
            </a:r>
            <a:r>
              <a:rPr lang="it-IT" sz="1200" b="1" dirty="0" err="1">
                <a:solidFill>
                  <a:schemeClr val="bg1"/>
                </a:solidFill>
                <a:latin typeface="CourierNewPS-BoldMT"/>
              </a:rPr>
              <a:t>inFile</a:t>
            </a:r>
            <a:r>
              <a:rPr lang="it-IT" sz="1200" b="1" dirty="0">
                <a:solidFill>
                  <a:schemeClr val="bg1"/>
                </a:solidFill>
                <a:latin typeface="CourierNewPS-BoldMT"/>
              </a:rPr>
              <a:t>, FILE *</a:t>
            </a:r>
            <a:r>
              <a:rPr lang="it-IT" sz="1200" b="1" dirty="0" err="1">
                <a:solidFill>
                  <a:schemeClr val="bg1"/>
                </a:solidFill>
                <a:latin typeface="CourierNewPS-BoldMT"/>
              </a:rPr>
              <a:t>outFile</a:t>
            </a:r>
            <a:r>
              <a:rPr lang="it-IT" sz="1200" b="1" dirty="0">
                <a:solidFill>
                  <a:schemeClr val="bg1"/>
                </a:solidFill>
                <a:latin typeface="CourierNewPS-BoldMT"/>
              </a:rPr>
              <a:t>)</a:t>
            </a:r>
          </a:p>
          <a:p>
            <a:pPr marL="0" indent="0" algn="l">
              <a:buNone/>
            </a:pPr>
            <a:r>
              <a:rPr lang="it-IT" sz="1200" b="1" dirty="0">
                <a:solidFill>
                  <a:schemeClr val="bg1"/>
                </a:solidFill>
                <a:latin typeface="CourierNewPS-BoldMT"/>
              </a:rPr>
              <a:t>{ </a:t>
            </a:r>
            <a:r>
              <a:rPr lang="it-IT" sz="1200" b="1" dirty="0" err="1">
                <a:solidFill>
                  <a:schemeClr val="bg1"/>
                </a:solidFill>
                <a:latin typeface="CourierNewPS-BoldMT"/>
              </a:rPr>
              <a:t>int</a:t>
            </a:r>
            <a:r>
              <a:rPr lang="it-IT" sz="1200" b="1" dirty="0">
                <a:solidFill>
                  <a:schemeClr val="bg1"/>
                </a:solidFill>
                <a:latin typeface="CourierNewPS-BoldMT"/>
              </a:rPr>
              <a:t> c;</a:t>
            </a:r>
          </a:p>
          <a:p>
            <a:pPr marL="0" indent="0" algn="l">
              <a:buNone/>
            </a:pPr>
            <a:r>
              <a:rPr lang="it-IT" sz="1200" b="1" dirty="0">
                <a:solidFill>
                  <a:schemeClr val="bg1"/>
                </a:solidFill>
                <a:latin typeface="CourierNewPS-BoldMT"/>
              </a:rPr>
              <a:t>  </a:t>
            </a:r>
            <a:r>
              <a:rPr lang="it-IT" sz="1200" b="1" dirty="0" err="1">
                <a:solidFill>
                  <a:schemeClr val="bg1"/>
                </a:solidFill>
                <a:latin typeface="CourierNewPS-BoldMT"/>
              </a:rPr>
              <a:t>while</a:t>
            </a:r>
            <a:r>
              <a:rPr lang="it-IT" sz="1200" b="1" dirty="0">
                <a:solidFill>
                  <a:schemeClr val="bg1"/>
                </a:solidFill>
                <a:latin typeface="CourierNewPS-BoldMT"/>
              </a:rPr>
              <a:t>((</a:t>
            </a:r>
            <a:r>
              <a:rPr lang="it-IT" sz="1200" b="1" dirty="0" err="1">
                <a:solidFill>
                  <a:schemeClr val="bg1"/>
                </a:solidFill>
                <a:latin typeface="CourierNewPS-BoldMT"/>
              </a:rPr>
              <a:t>fscanf</a:t>
            </a:r>
            <a:r>
              <a:rPr lang="it-IT" sz="1200" b="1" dirty="0">
                <a:solidFill>
                  <a:schemeClr val="bg1"/>
                </a:solidFill>
                <a:latin typeface="CourierNewPS-BoldMT"/>
              </a:rPr>
              <a:t>(</a:t>
            </a:r>
            <a:r>
              <a:rPr lang="it-IT" sz="1200" b="1" dirty="0" err="1">
                <a:solidFill>
                  <a:schemeClr val="bg1"/>
                </a:solidFill>
                <a:latin typeface="CourierNewPS-BoldMT"/>
              </a:rPr>
              <a:t>inputFile</a:t>
            </a:r>
            <a:r>
              <a:rPr lang="it-IT" sz="1200" b="1" dirty="0">
                <a:solidFill>
                  <a:schemeClr val="bg1"/>
                </a:solidFill>
                <a:latin typeface="CourierNewPS-BoldMT"/>
              </a:rPr>
              <a:t>, “%c”, &amp;c))&gt;0)</a:t>
            </a:r>
          </a:p>
          <a:p>
            <a:pPr marL="0" indent="0" algn="l">
              <a:buNone/>
            </a:pPr>
            <a:r>
              <a:rPr lang="it-IT" sz="1200" b="1" dirty="0">
                <a:solidFill>
                  <a:schemeClr val="bg1"/>
                </a:solidFill>
                <a:latin typeface="CourierNewPS-BoldMT"/>
              </a:rPr>
              <a:t>          </a:t>
            </a:r>
            <a:r>
              <a:rPr lang="it-IT" sz="1200" b="1" dirty="0" err="1">
                <a:solidFill>
                  <a:schemeClr val="bg1"/>
                </a:solidFill>
                <a:latin typeface="CourierNewPS-BoldMT"/>
              </a:rPr>
              <a:t>fprintf</a:t>
            </a:r>
            <a:r>
              <a:rPr lang="it-IT" sz="1200" b="1" dirty="0">
                <a:solidFill>
                  <a:schemeClr val="bg1"/>
                </a:solidFill>
                <a:latin typeface="CourierNewPS-BoldMT"/>
              </a:rPr>
              <a:t>(</a:t>
            </a:r>
            <a:r>
              <a:rPr lang="it-IT" sz="1200" b="1" dirty="0" err="1">
                <a:solidFill>
                  <a:schemeClr val="bg1"/>
                </a:solidFill>
                <a:latin typeface="CourierNewPS-BoldMT"/>
              </a:rPr>
              <a:t>outputFile</a:t>
            </a:r>
            <a:r>
              <a:rPr lang="it-IT" sz="1200" b="1" dirty="0">
                <a:solidFill>
                  <a:schemeClr val="bg1"/>
                </a:solidFill>
                <a:latin typeface="CourierNewPS-BoldMT"/>
              </a:rPr>
              <a:t>, “%c”, c);</a:t>
            </a:r>
          </a:p>
          <a:p>
            <a:pPr marL="0" indent="0" algn="l">
              <a:buNone/>
            </a:pPr>
            <a:r>
              <a:rPr lang="it-IT" sz="1200" b="1" dirty="0">
                <a:solidFill>
                  <a:schemeClr val="bg1"/>
                </a:solidFill>
                <a:latin typeface="CourierNewPS-BoldMT"/>
              </a:rPr>
              <a:t>  </a:t>
            </a:r>
            <a:r>
              <a:rPr lang="it-IT" sz="1200" b="1" dirty="0" err="1">
                <a:solidFill>
                  <a:schemeClr val="bg1"/>
                </a:solidFill>
                <a:latin typeface="CourierNewPS-BoldMT"/>
              </a:rPr>
              <a:t>return</a:t>
            </a:r>
            <a:r>
              <a:rPr lang="it-IT" sz="1200" b="1" dirty="0">
                <a:solidFill>
                  <a:schemeClr val="bg1"/>
                </a:solidFill>
                <a:latin typeface="CourierNewPS-BoldMT"/>
              </a:rPr>
              <a:t>;</a:t>
            </a:r>
          </a:p>
          <a:p>
            <a:pPr marL="0" indent="0" algn="l">
              <a:buNone/>
            </a:pPr>
            <a:r>
              <a:rPr lang="it-IT" sz="1200" b="1" dirty="0">
                <a:solidFill>
                  <a:schemeClr val="bg1"/>
                </a:solidFill>
                <a:latin typeface="CourierNewPS-BoldMT"/>
              </a:rPr>
              <a:t>}</a:t>
            </a:r>
            <a:endParaRPr lang="it-IT" sz="800" dirty="0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5BC33C5-47AE-4E8B-B6F1-AB9BE04A20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0FFEEA0C-1FCD-40E6-A1D4-23BFBD0CE371}" type="datetime1">
              <a:rPr lang="it-IT" smtClean="0"/>
              <a:t>07/03/2022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957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AD7B80A-D9DB-4269-B512-3B2378E183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Lettura/scrittura di stringhe	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72E09CB-ED88-437A-B0E8-966FA638C6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/>
              <a:t>Funzioni simili a </a:t>
            </a:r>
            <a:r>
              <a:rPr lang="it-IT" dirty="0" err="1"/>
              <a:t>gets</a:t>
            </a:r>
            <a:r>
              <a:rPr lang="it-IT" dirty="0"/>
              <a:t> e puts:</a:t>
            </a:r>
          </a:p>
          <a:p>
            <a:endParaRPr lang="it-IT" dirty="0"/>
          </a:p>
          <a:p>
            <a:pPr marL="0" indent="0">
              <a:buNone/>
            </a:pPr>
            <a:r>
              <a:rPr lang="it-IT" b="1" dirty="0"/>
              <a:t>   </a:t>
            </a:r>
            <a:r>
              <a:rPr lang="it-IT" b="1" dirty="0" err="1"/>
              <a:t>char</a:t>
            </a:r>
            <a:r>
              <a:rPr lang="it-IT" b="1" dirty="0"/>
              <a:t> *</a:t>
            </a:r>
            <a:r>
              <a:rPr lang="it-IT" b="1" dirty="0" err="1"/>
              <a:t>fgets</a:t>
            </a:r>
            <a:r>
              <a:rPr lang="it-IT" b="1" dirty="0"/>
              <a:t> (</a:t>
            </a:r>
            <a:r>
              <a:rPr lang="it-IT" b="1" dirty="0" err="1"/>
              <a:t>char</a:t>
            </a:r>
            <a:r>
              <a:rPr lang="it-IT" b="1" dirty="0"/>
              <a:t> *s, </a:t>
            </a:r>
            <a:r>
              <a:rPr lang="it-IT" b="1" dirty="0" err="1"/>
              <a:t>int</a:t>
            </a:r>
            <a:r>
              <a:rPr lang="it-IT" b="1" dirty="0"/>
              <a:t> n, FILE *fp);</a:t>
            </a:r>
          </a:p>
          <a:p>
            <a:pPr marL="0" indent="0">
              <a:buNone/>
            </a:pPr>
            <a:endParaRPr lang="it-IT" b="1" dirty="0"/>
          </a:p>
          <a:p>
            <a:r>
              <a:rPr lang="it-IT" dirty="0"/>
              <a:t>Trasferisce nella stringa s i caratteri letti dal file puntato da fp, fino a quando ha letto n-1 caratteri, oppure ha incontrato un </a:t>
            </a:r>
            <a:r>
              <a:rPr lang="it-IT" dirty="0" err="1"/>
              <a:t>newline</a:t>
            </a:r>
            <a:r>
              <a:rPr lang="it-IT" dirty="0"/>
              <a:t>, oppure la fine del file. La </a:t>
            </a:r>
            <a:r>
              <a:rPr lang="it-IT" dirty="0" err="1"/>
              <a:t>fgets</a:t>
            </a:r>
            <a:r>
              <a:rPr lang="it-IT" dirty="0"/>
              <a:t> mantiene il </a:t>
            </a:r>
            <a:r>
              <a:rPr lang="it-IT" dirty="0" err="1"/>
              <a:t>newline</a:t>
            </a:r>
            <a:r>
              <a:rPr lang="it-IT" dirty="0"/>
              <a:t> nella stringa s.</a:t>
            </a:r>
          </a:p>
          <a:p>
            <a:endParaRPr lang="it-IT" dirty="0"/>
          </a:p>
          <a:p>
            <a:r>
              <a:rPr lang="it-IT" dirty="0"/>
              <a:t>Restituisce la stringa letta in caso di corretta terminazione; ’\0’ in caso di errore o fine del file.</a:t>
            </a:r>
          </a:p>
          <a:p>
            <a:pPr marL="0" indent="0">
              <a:buNone/>
            </a:pPr>
            <a:endParaRPr lang="it-IT" dirty="0"/>
          </a:p>
          <a:p>
            <a:endParaRPr lang="it-IT" dirty="0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9104BB0-3CE3-4991-8740-6DAC22EFD0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0FFEEA0C-1FCD-40E6-A1D4-23BFBD0CE371}" type="datetime1">
              <a:rPr lang="it-IT" smtClean="0"/>
              <a:t>07/03/2022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3763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AD7B80A-D9DB-4269-B512-3B2378E183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Lettura/scrittura di stringhe	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72E09CB-ED88-437A-B0E8-966FA638C6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/>
              <a:t>Funzioni simili a </a:t>
            </a:r>
            <a:r>
              <a:rPr lang="it-IT" dirty="0" err="1"/>
              <a:t>gets</a:t>
            </a:r>
            <a:r>
              <a:rPr lang="it-IT" dirty="0"/>
              <a:t> e puts:</a:t>
            </a:r>
          </a:p>
          <a:p>
            <a:pPr marL="0" indent="0">
              <a:buNone/>
            </a:pPr>
            <a:r>
              <a:rPr lang="it-IT" dirty="0"/>
              <a:t>    </a:t>
            </a:r>
            <a:r>
              <a:rPr lang="it-IT" b="1" dirty="0" err="1"/>
              <a:t>char</a:t>
            </a:r>
            <a:r>
              <a:rPr lang="it-IT" b="1" dirty="0"/>
              <a:t> *</a:t>
            </a:r>
            <a:r>
              <a:rPr lang="it-IT" b="1" dirty="0" err="1"/>
              <a:t>fgets</a:t>
            </a:r>
            <a:r>
              <a:rPr lang="it-IT" b="1" dirty="0"/>
              <a:t> (</a:t>
            </a:r>
            <a:r>
              <a:rPr lang="it-IT" b="1" dirty="0" err="1"/>
              <a:t>char</a:t>
            </a:r>
            <a:r>
              <a:rPr lang="it-IT" b="1" dirty="0"/>
              <a:t> *s, </a:t>
            </a:r>
            <a:r>
              <a:rPr lang="it-IT" b="1" dirty="0" err="1"/>
              <a:t>int</a:t>
            </a:r>
            <a:r>
              <a:rPr lang="it-IT" b="1" dirty="0"/>
              <a:t> n, FILE *fp);</a:t>
            </a:r>
          </a:p>
          <a:p>
            <a:r>
              <a:rPr lang="it-IT" dirty="0"/>
              <a:t>Trasferisce nella stringa s i caratteri letti dal file puntato da fp, fino a quando ha letto n-1 caratteri, oppure ha incontrato un </a:t>
            </a:r>
            <a:r>
              <a:rPr lang="it-IT" dirty="0" err="1"/>
              <a:t>newline</a:t>
            </a:r>
            <a:r>
              <a:rPr lang="it-IT" dirty="0"/>
              <a:t>, oppure la fine del file. La </a:t>
            </a:r>
            <a:r>
              <a:rPr lang="it-IT" dirty="0" err="1"/>
              <a:t>fgets</a:t>
            </a:r>
            <a:r>
              <a:rPr lang="it-IT" dirty="0"/>
              <a:t> mantiene il </a:t>
            </a:r>
            <a:r>
              <a:rPr lang="it-IT" dirty="0" err="1"/>
              <a:t>newline</a:t>
            </a:r>
            <a:r>
              <a:rPr lang="it-IT" dirty="0"/>
              <a:t> nella stringa s.</a:t>
            </a:r>
          </a:p>
          <a:p>
            <a:r>
              <a:rPr lang="it-IT" dirty="0"/>
              <a:t>Restituisce la stringa letta in caso di corretta terminazione; ’\0' in caso di errore o fine del file.</a:t>
            </a:r>
          </a:p>
          <a:p>
            <a:pPr marL="0" indent="0">
              <a:buNone/>
            </a:pPr>
            <a:r>
              <a:rPr lang="it-IT" b="1" dirty="0"/>
              <a:t>    </a:t>
            </a:r>
            <a:r>
              <a:rPr lang="it-IT" b="1" dirty="0" err="1"/>
              <a:t>int</a:t>
            </a:r>
            <a:r>
              <a:rPr lang="it-IT" b="1" dirty="0"/>
              <a:t> *</a:t>
            </a:r>
            <a:r>
              <a:rPr lang="it-IT" b="1" dirty="0" err="1"/>
              <a:t>fputs</a:t>
            </a:r>
            <a:r>
              <a:rPr lang="it-IT" b="1" dirty="0"/>
              <a:t> (</a:t>
            </a:r>
            <a:r>
              <a:rPr lang="it-IT" b="1" dirty="0" err="1"/>
              <a:t>char</a:t>
            </a:r>
            <a:r>
              <a:rPr lang="it-IT" b="1" dirty="0"/>
              <a:t> *s, FILE *fp);</a:t>
            </a:r>
          </a:p>
          <a:p>
            <a:r>
              <a:rPr lang="it-IT" dirty="0"/>
              <a:t>Trasferisce la stringa s (terminata da ’\0') nel file puntato da fp. Non copia il carattere terminatore ’\0’ né aggiunge un </a:t>
            </a:r>
            <a:r>
              <a:rPr lang="it-IT" dirty="0" err="1"/>
              <a:t>newline</a:t>
            </a:r>
            <a:r>
              <a:rPr lang="it-IT" dirty="0"/>
              <a:t> finale.</a:t>
            </a:r>
          </a:p>
          <a:p>
            <a:r>
              <a:rPr lang="it-IT" dirty="0"/>
              <a:t>Restituisce l'ultimo carattere scritto in caso di terminazione corretta; EOF altrimenti.</a:t>
            </a:r>
          </a:p>
          <a:p>
            <a:endParaRPr lang="it-IT" dirty="0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9104BB0-3CE3-4991-8740-6DAC22EFD0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0FFEEA0C-1FCD-40E6-A1D4-23BFBD0CE371}" type="datetime1">
              <a:rPr lang="it-IT" smtClean="0"/>
              <a:t>07/03/2022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2781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AA88A72-D974-4AD4-9EA8-35CC13BD6F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DC31269-10FB-4F20-976C-E0ED02B60B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it-IT" dirty="0">
                <a:latin typeface="Courier New" panose="02070309020205020404" pitchFamily="49" charset="0"/>
                <a:cs typeface="Courier New" panose="02070309020205020404" pitchFamily="49" charset="0"/>
              </a:rPr>
              <a:t>for(i=0; (nome[i]=</a:t>
            </a:r>
            <a:r>
              <a:rPr lang="it-IT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getchar</a:t>
            </a:r>
            <a:r>
              <a:rPr lang="it-IT" dirty="0">
                <a:latin typeface="Courier New" panose="02070309020205020404" pitchFamily="49" charset="0"/>
                <a:cs typeface="Courier New" panose="02070309020205020404" pitchFamily="49" charset="0"/>
              </a:rPr>
              <a:t>())!=’\n’; i++);</a:t>
            </a:r>
          </a:p>
          <a:p>
            <a:pPr marL="0" indent="0">
              <a:buNone/>
            </a:pPr>
            <a:r>
              <a:rPr lang="it-IT" dirty="0">
                <a:latin typeface="Courier New" panose="02070309020205020404" pitchFamily="49" charset="0"/>
                <a:cs typeface="Courier New" panose="02070309020205020404" pitchFamily="49" charset="0"/>
              </a:rPr>
              <a:t>nome[i]=’\0′;</a:t>
            </a:r>
          </a:p>
          <a:p>
            <a:endParaRPr lang="it-IT" dirty="0"/>
          </a:p>
          <a:p>
            <a:r>
              <a:rPr lang="it-IT" dirty="0"/>
              <a:t>In questo modo ad ogni iterazione il valore i viene incrementato di 1 e il valore immesso viene inserito nel corrispondente elemento dell’array nome, finché non viene premuto il tasto </a:t>
            </a:r>
            <a:r>
              <a:rPr lang="it-IT" dirty="0" err="1"/>
              <a:t>enter</a:t>
            </a:r>
            <a:r>
              <a:rPr lang="it-IT" dirty="0"/>
              <a:t>.</a:t>
            </a:r>
          </a:p>
          <a:p>
            <a:endParaRPr lang="it-IT" dirty="0"/>
          </a:p>
          <a:p>
            <a:r>
              <a:rPr lang="it-IT" dirty="0"/>
              <a:t>Il carattere terminatore lo aggiungo alla fine.</a:t>
            </a:r>
          </a:p>
          <a:p>
            <a:endParaRPr lang="it-IT" dirty="0"/>
          </a:p>
          <a:p>
            <a:r>
              <a:rPr lang="it-IT" dirty="0"/>
              <a:t>Nell’esempio sotto l’inserimento verrà terminato non appena digiteremo da tastiera il punto.</a:t>
            </a:r>
          </a:p>
          <a:p>
            <a:endParaRPr lang="it-IT" dirty="0"/>
          </a:p>
          <a:p>
            <a:pPr marL="0" indent="0">
              <a:buNone/>
            </a:pPr>
            <a:r>
              <a:rPr lang="it-IT" dirty="0">
                <a:latin typeface="Courier New" panose="02070309020205020404" pitchFamily="49" charset="0"/>
                <a:cs typeface="Courier New" panose="02070309020205020404" pitchFamily="49" charset="0"/>
              </a:rPr>
              <a:t>for(i=0; (nome[i]=</a:t>
            </a:r>
            <a:r>
              <a:rPr lang="it-IT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getchar</a:t>
            </a:r>
            <a:r>
              <a:rPr lang="it-IT" dirty="0">
                <a:latin typeface="Courier New" panose="02070309020205020404" pitchFamily="49" charset="0"/>
                <a:cs typeface="Courier New" panose="02070309020205020404" pitchFamily="49" charset="0"/>
              </a:rPr>
              <a:t>())! = ‘ . ‘ ; i++)</a:t>
            </a:r>
          </a:p>
          <a:p>
            <a:pPr marL="0" indent="0">
              <a:buNone/>
            </a:pPr>
            <a:r>
              <a:rPr lang="it-IT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45B51C2-EE0E-44F1-B98D-1F8A8764AD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0FFEEA0C-1FCD-40E6-A1D4-23BFBD0CE371}" type="datetime1">
              <a:rPr lang="it-IT" smtClean="0"/>
              <a:t>07/03/2022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165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AD7B80A-D9DB-4269-B512-3B2378E183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Accesso a file binari: Lettura/scrittura di</a:t>
            </a:r>
            <a:br>
              <a:rPr lang="it-IT" dirty="0"/>
            </a:br>
            <a:r>
              <a:rPr lang="it-IT" dirty="0"/>
              <a:t>blocchi	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72E09CB-ED88-437A-B0E8-966FA638C6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/>
              <a:t>Si può leggere o scrivere da un file binario un intero blocco di dati.</a:t>
            </a:r>
          </a:p>
          <a:p>
            <a:endParaRPr lang="it-IT" dirty="0"/>
          </a:p>
          <a:p>
            <a:r>
              <a:rPr lang="it-IT" dirty="0"/>
              <a:t>Un file binario memorizza dati di qualunque tipo, in particolare dati che non sono caratteri (interi, reali, vettori o strutture).</a:t>
            </a:r>
          </a:p>
          <a:p>
            <a:endParaRPr lang="it-IT" dirty="0"/>
          </a:p>
          <a:p>
            <a:r>
              <a:rPr lang="it-IT" dirty="0"/>
              <a:t>Per la lettura/scrittura a blocchi è necessario che il file sia stato aperto in modo binario (modo “b”).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9104BB0-3CE3-4991-8740-6DAC22EFD0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0FFEEA0C-1FCD-40E6-A1D4-23BFBD0CE371}" type="datetime1">
              <a:rPr lang="it-IT" smtClean="0"/>
              <a:t>07/03/2022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87777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AD7B80A-D9DB-4269-B512-3B2378E183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Lettura di file binari	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72E09CB-ED88-437A-B0E8-966FA638C6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it-IT" b="1" dirty="0"/>
              <a:t>     </a:t>
            </a:r>
            <a:r>
              <a:rPr lang="it-IT" b="1" dirty="0" err="1"/>
              <a:t>int</a:t>
            </a:r>
            <a:r>
              <a:rPr lang="it-IT" b="1" dirty="0"/>
              <a:t> </a:t>
            </a:r>
            <a:r>
              <a:rPr lang="it-IT" b="1" dirty="0" err="1"/>
              <a:t>fread</a:t>
            </a:r>
            <a:r>
              <a:rPr lang="it-IT" b="1" dirty="0"/>
              <a:t> (</a:t>
            </a:r>
            <a:r>
              <a:rPr lang="it-IT" b="1" dirty="0" err="1"/>
              <a:t>void</a:t>
            </a:r>
            <a:r>
              <a:rPr lang="it-IT" b="1" dirty="0"/>
              <a:t> *</a:t>
            </a:r>
            <a:r>
              <a:rPr lang="it-IT" b="1" dirty="0" err="1"/>
              <a:t>vet</a:t>
            </a:r>
            <a:r>
              <a:rPr lang="it-IT" b="1" dirty="0"/>
              <a:t>, </a:t>
            </a:r>
            <a:r>
              <a:rPr lang="it-IT" b="1" dirty="0" err="1"/>
              <a:t>int</a:t>
            </a:r>
            <a:r>
              <a:rPr lang="it-IT" b="1" dirty="0"/>
              <a:t> size, </a:t>
            </a:r>
            <a:r>
              <a:rPr lang="it-IT" b="1" dirty="0" err="1"/>
              <a:t>int</a:t>
            </a:r>
            <a:r>
              <a:rPr lang="it-IT" b="1" dirty="0"/>
              <a:t> n, FILE *fp);</a:t>
            </a:r>
          </a:p>
          <a:p>
            <a:r>
              <a:rPr lang="it-IT" dirty="0"/>
              <a:t>legge (al </a:t>
            </a:r>
            <a:r>
              <a:rPr lang="it-IT" dirty="0" err="1"/>
              <a:t>piu</a:t>
            </a:r>
            <a:r>
              <a:rPr lang="it-IT" dirty="0"/>
              <a:t>`) n oggetti dal file puntato da fp, collocandoli nel vettore </a:t>
            </a:r>
            <a:r>
              <a:rPr lang="it-IT" dirty="0" err="1"/>
              <a:t>vet</a:t>
            </a:r>
            <a:r>
              <a:rPr lang="it-IT" dirty="0"/>
              <a:t>, ciascuno di dimensione size. Restituisce un intero che rappresenta il numero di oggetti effettivamente letti.</a:t>
            </a:r>
          </a:p>
          <a:p>
            <a:endParaRPr lang="it-IT" dirty="0"/>
          </a:p>
          <a:p>
            <a:r>
              <a:rPr lang="it-IT" dirty="0"/>
              <a:t>Esempio: file binario contenente interi.</a:t>
            </a:r>
          </a:p>
          <a:p>
            <a:pPr marL="0" indent="0">
              <a:buNone/>
            </a:pPr>
            <a:r>
              <a:rPr lang="it-IT" b="1" dirty="0"/>
              <a:t>    FILE *fp;</a:t>
            </a:r>
          </a:p>
          <a:p>
            <a:pPr marL="0" indent="0">
              <a:buNone/>
            </a:pPr>
            <a:r>
              <a:rPr lang="it-IT" b="1" dirty="0"/>
              <a:t>    </a:t>
            </a:r>
            <a:r>
              <a:rPr lang="it-IT" b="1" dirty="0" err="1"/>
              <a:t>int</a:t>
            </a:r>
            <a:r>
              <a:rPr lang="it-IT" b="1" dirty="0"/>
              <a:t> dati[100], k;</a:t>
            </a:r>
          </a:p>
          <a:p>
            <a:pPr marL="0" indent="0">
              <a:buNone/>
            </a:pPr>
            <a:r>
              <a:rPr lang="it-IT" b="1" dirty="0"/>
              <a:t>    fp=</a:t>
            </a:r>
            <a:r>
              <a:rPr lang="it-IT" b="1" dirty="0" err="1"/>
              <a:t>fopen</a:t>
            </a:r>
            <a:r>
              <a:rPr lang="it-IT" b="1" dirty="0"/>
              <a:t>(“</a:t>
            </a:r>
            <a:r>
              <a:rPr lang="it-IT" b="1" dirty="0" err="1"/>
              <a:t>dati.bin</a:t>
            </a:r>
            <a:r>
              <a:rPr lang="it-IT" b="1" dirty="0"/>
              <a:t>”, “</a:t>
            </a:r>
            <a:r>
              <a:rPr lang="it-IT" b="1" dirty="0" err="1"/>
              <a:t>rb</a:t>
            </a:r>
            <a:r>
              <a:rPr lang="it-IT" b="1" dirty="0"/>
              <a:t>”);</a:t>
            </a:r>
          </a:p>
          <a:p>
            <a:pPr marL="0" indent="0">
              <a:buNone/>
            </a:pPr>
            <a:r>
              <a:rPr lang="it-IT" b="1" dirty="0"/>
              <a:t>    k=</a:t>
            </a:r>
            <a:r>
              <a:rPr lang="it-IT" b="1" dirty="0" err="1"/>
              <a:t>fread</a:t>
            </a:r>
            <a:r>
              <a:rPr lang="it-IT" b="1" dirty="0"/>
              <a:t>(dati, </a:t>
            </a:r>
            <a:r>
              <a:rPr lang="it-IT" b="1" dirty="0" err="1"/>
              <a:t>sizeof</a:t>
            </a:r>
            <a:r>
              <a:rPr lang="it-IT" b="1" dirty="0"/>
              <a:t>(</a:t>
            </a:r>
            <a:r>
              <a:rPr lang="it-IT" b="1" dirty="0" err="1"/>
              <a:t>int</a:t>
            </a:r>
            <a:r>
              <a:rPr lang="it-IT" b="1" dirty="0"/>
              <a:t>),100, fp);</a:t>
            </a:r>
          </a:p>
          <a:p>
            <a:pPr marL="0" indent="0">
              <a:buNone/>
            </a:pPr>
            <a:r>
              <a:rPr lang="it-IT" b="1" dirty="0"/>
              <a:t>    </a:t>
            </a:r>
            <a:r>
              <a:rPr lang="it-IT" b="1" dirty="0" err="1"/>
              <a:t>printf</a:t>
            </a:r>
            <a:r>
              <a:rPr lang="it-IT" b="1" dirty="0"/>
              <a:t>(“numero di valori effettivamente letti: %d\n”,</a:t>
            </a:r>
          </a:p>
          <a:p>
            <a:pPr marL="0" indent="0">
              <a:buNone/>
            </a:pPr>
            <a:r>
              <a:rPr lang="it-IT" b="1" dirty="0"/>
              <a:t>       k);</a:t>
            </a:r>
          </a:p>
          <a:p>
            <a:pPr marL="0" indent="0">
              <a:buNone/>
            </a:pPr>
            <a:r>
              <a:rPr lang="it-IT" b="1" dirty="0"/>
              <a:t>   …</a:t>
            </a:r>
          </a:p>
          <a:p>
            <a:pPr marL="0" indent="0">
              <a:buNone/>
            </a:pPr>
            <a:endParaRPr lang="it-IT" dirty="0"/>
          </a:p>
          <a:p>
            <a:endParaRPr lang="it-IT" dirty="0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9104BB0-3CE3-4991-8740-6DAC22EFD0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0FFEEA0C-1FCD-40E6-A1D4-23BFBD0CE371}" type="datetime1">
              <a:rPr lang="it-IT" smtClean="0"/>
              <a:t>07/03/2022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62852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AD7B80A-D9DB-4269-B512-3B2378E183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Scrittura di file binari	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72E09CB-ED88-437A-B0E8-966FA638C6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it-IT" b="1" dirty="0"/>
              <a:t>     </a:t>
            </a:r>
            <a:r>
              <a:rPr lang="it-IT" b="1" dirty="0" err="1"/>
              <a:t>int</a:t>
            </a:r>
            <a:r>
              <a:rPr lang="it-IT" b="1" dirty="0"/>
              <a:t> </a:t>
            </a:r>
            <a:r>
              <a:rPr lang="it-IT" b="1" dirty="0" err="1"/>
              <a:t>fwrite</a:t>
            </a:r>
            <a:r>
              <a:rPr lang="it-IT" b="1" dirty="0"/>
              <a:t> (</a:t>
            </a:r>
            <a:r>
              <a:rPr lang="it-IT" b="1" dirty="0" err="1"/>
              <a:t>void</a:t>
            </a:r>
            <a:r>
              <a:rPr lang="it-IT" b="1" dirty="0"/>
              <a:t> *</a:t>
            </a:r>
            <a:r>
              <a:rPr lang="it-IT" b="1" dirty="0" err="1"/>
              <a:t>vet</a:t>
            </a:r>
            <a:r>
              <a:rPr lang="it-IT" b="1" dirty="0"/>
              <a:t>, </a:t>
            </a:r>
            <a:r>
              <a:rPr lang="it-IT" b="1" dirty="0" err="1"/>
              <a:t>int</a:t>
            </a:r>
            <a:r>
              <a:rPr lang="it-IT" b="1" dirty="0"/>
              <a:t> size, </a:t>
            </a:r>
            <a:r>
              <a:rPr lang="it-IT" b="1" dirty="0" err="1"/>
              <a:t>int</a:t>
            </a:r>
            <a:r>
              <a:rPr lang="it-IT" b="1" dirty="0"/>
              <a:t> n, FILE *fp);</a:t>
            </a:r>
          </a:p>
          <a:p>
            <a:r>
              <a:rPr lang="it-IT" dirty="0"/>
              <a:t>Scrive sul file puntato da fp, prelevandoli dal vettore </a:t>
            </a:r>
            <a:r>
              <a:rPr lang="it-IT" dirty="0" err="1"/>
              <a:t>vet</a:t>
            </a:r>
            <a:r>
              <a:rPr lang="it-IT" dirty="0"/>
              <a:t>, n oggetti, ciascuno di dimensione size. Restituisce un intero che rappresenta il numero di oggetti effettivamente scritti (inferiore ad n solo in caso di errore).</a:t>
            </a:r>
          </a:p>
          <a:p>
            <a:pPr marL="0" indent="0">
              <a:buNone/>
            </a:pPr>
            <a:endParaRPr lang="it-IT" dirty="0"/>
          </a:p>
          <a:p>
            <a:r>
              <a:rPr lang="it-IT" dirty="0"/>
              <a:t>Esempio: file binario contenente i primi 100 interi.</a:t>
            </a:r>
          </a:p>
          <a:p>
            <a:pPr marL="0" indent="0">
              <a:buNone/>
            </a:pPr>
            <a:r>
              <a:rPr lang="it-IT" b="1" dirty="0"/>
              <a:t>    FILE *fp;</a:t>
            </a:r>
          </a:p>
          <a:p>
            <a:pPr marL="0" indent="0">
              <a:buNone/>
            </a:pPr>
            <a:r>
              <a:rPr lang="it-IT" b="1" dirty="0"/>
              <a:t>    </a:t>
            </a:r>
            <a:r>
              <a:rPr lang="it-IT" b="1" dirty="0" err="1"/>
              <a:t>int</a:t>
            </a:r>
            <a:r>
              <a:rPr lang="it-IT" b="1" dirty="0"/>
              <a:t> i;</a:t>
            </a:r>
          </a:p>
          <a:p>
            <a:pPr marL="0" indent="0">
              <a:buNone/>
            </a:pPr>
            <a:r>
              <a:rPr lang="it-IT" b="1" dirty="0"/>
              <a:t>    fp=</a:t>
            </a:r>
            <a:r>
              <a:rPr lang="it-IT" b="1" dirty="0" err="1"/>
              <a:t>fopen</a:t>
            </a:r>
            <a:r>
              <a:rPr lang="it-IT" b="1" dirty="0"/>
              <a:t>(“</a:t>
            </a:r>
            <a:r>
              <a:rPr lang="it-IT" b="1" dirty="0" err="1"/>
              <a:t>dati.bin</a:t>
            </a:r>
            <a:r>
              <a:rPr lang="it-IT" b="1" dirty="0"/>
              <a:t>”, “</a:t>
            </a:r>
            <a:r>
              <a:rPr lang="it-IT" b="1" dirty="0" err="1"/>
              <a:t>wb</a:t>
            </a:r>
            <a:r>
              <a:rPr lang="it-IT" b="1" dirty="0"/>
              <a:t>”);</a:t>
            </a:r>
          </a:p>
          <a:p>
            <a:pPr marL="0" indent="0">
              <a:buNone/>
            </a:pPr>
            <a:r>
              <a:rPr lang="it-IT" b="1" dirty="0"/>
              <a:t>    for(i=0; i&lt;100; i++)</a:t>
            </a:r>
          </a:p>
          <a:p>
            <a:pPr marL="0" indent="0">
              <a:buNone/>
            </a:pPr>
            <a:r>
              <a:rPr lang="it-IT" b="1" dirty="0"/>
              <a:t>         </a:t>
            </a:r>
            <a:r>
              <a:rPr lang="it-IT" b="1" dirty="0" err="1"/>
              <a:t>fwrite</a:t>
            </a:r>
            <a:r>
              <a:rPr lang="it-IT" b="1" dirty="0"/>
              <a:t>(i, </a:t>
            </a:r>
            <a:r>
              <a:rPr lang="it-IT" b="1" dirty="0" err="1"/>
              <a:t>sizeof</a:t>
            </a:r>
            <a:r>
              <a:rPr lang="it-IT" b="1" dirty="0"/>
              <a:t>(</a:t>
            </a:r>
            <a:r>
              <a:rPr lang="it-IT" b="1" dirty="0" err="1"/>
              <a:t>int</a:t>
            </a:r>
            <a:r>
              <a:rPr lang="it-IT" b="1" dirty="0"/>
              <a:t>),1, fp);</a:t>
            </a:r>
          </a:p>
          <a:p>
            <a:pPr marL="0" indent="0">
              <a:buNone/>
            </a:pPr>
            <a:r>
              <a:rPr lang="it-IT" b="1" dirty="0"/>
              <a:t>    </a:t>
            </a:r>
            <a:r>
              <a:rPr lang="it-IT" b="1" dirty="0" err="1"/>
              <a:t>fclose</a:t>
            </a:r>
            <a:r>
              <a:rPr lang="it-IT" b="1" dirty="0"/>
              <a:t>(fp);</a:t>
            </a:r>
          </a:p>
          <a:p>
            <a:pPr marL="0" indent="0">
              <a:buNone/>
            </a:pPr>
            <a:r>
              <a:rPr lang="it-IT" b="1" dirty="0"/>
              <a:t>    …</a:t>
            </a:r>
            <a:endParaRPr lang="it-IT" dirty="0"/>
          </a:p>
          <a:p>
            <a:endParaRPr lang="it-IT" dirty="0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9104BB0-3CE3-4991-8740-6DAC22EFD0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0FFEEA0C-1FCD-40E6-A1D4-23BFBD0CE371}" type="datetime1">
              <a:rPr lang="it-IT" smtClean="0"/>
              <a:t>07/03/2022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90473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AD7B80A-D9DB-4269-B512-3B2378E183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Esempio	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72E09CB-ED88-437A-B0E8-966FA638C6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dirty="0"/>
              <a:t>Programma che scrive una sequenza di record (dati da input) in un file binario: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b="1" dirty="0"/>
              <a:t>#include&lt;stdio.h&gt;</a:t>
            </a:r>
          </a:p>
          <a:p>
            <a:pPr marL="0" indent="0">
              <a:buNone/>
            </a:pPr>
            <a:r>
              <a:rPr lang="it-IT" b="1" dirty="0" err="1"/>
              <a:t>typedef</a:t>
            </a:r>
            <a:r>
              <a:rPr lang="it-IT" b="1" dirty="0"/>
              <a:t> </a:t>
            </a:r>
            <a:r>
              <a:rPr lang="it-IT" b="1" dirty="0" err="1"/>
              <a:t>struct</a:t>
            </a:r>
            <a:r>
              <a:rPr lang="it-IT" b="1" dirty="0"/>
              <a:t>{ </a:t>
            </a:r>
            <a:r>
              <a:rPr lang="it-IT" b="1" dirty="0" err="1"/>
              <a:t>char</a:t>
            </a:r>
            <a:r>
              <a:rPr lang="it-IT" b="1" dirty="0"/>
              <a:t> nome[20];</a:t>
            </a:r>
          </a:p>
          <a:p>
            <a:pPr marL="0" indent="0">
              <a:buNone/>
            </a:pPr>
            <a:r>
              <a:rPr lang="it-IT" b="1" dirty="0"/>
              <a:t>	           </a:t>
            </a:r>
            <a:r>
              <a:rPr lang="it-IT" b="1" dirty="0" err="1"/>
              <a:t>char</a:t>
            </a:r>
            <a:r>
              <a:rPr lang="it-IT" b="1" dirty="0"/>
              <a:t> cognome[20];</a:t>
            </a:r>
          </a:p>
          <a:p>
            <a:pPr marL="0" indent="0">
              <a:buNone/>
            </a:pPr>
            <a:r>
              <a:rPr lang="it-IT" b="1" dirty="0"/>
              <a:t>                              </a:t>
            </a:r>
            <a:r>
              <a:rPr lang="it-IT" b="1" dirty="0" err="1"/>
              <a:t>int</a:t>
            </a:r>
            <a:r>
              <a:rPr lang="it-IT" b="1" dirty="0"/>
              <a:t> reddito;</a:t>
            </a:r>
          </a:p>
          <a:p>
            <a:pPr marL="0" indent="0">
              <a:buNone/>
            </a:pPr>
            <a:r>
              <a:rPr lang="it-IT" b="1" dirty="0"/>
              <a:t>                             }persona;</a:t>
            </a:r>
          </a:p>
          <a:p>
            <a:pPr marL="0" indent="0">
              <a:buNone/>
            </a:pPr>
            <a:r>
              <a:rPr lang="it-IT" b="1" dirty="0" err="1"/>
              <a:t>main</a:t>
            </a:r>
            <a:r>
              <a:rPr lang="it-IT" b="1" dirty="0"/>
              <a:t>()</a:t>
            </a:r>
          </a:p>
          <a:p>
            <a:pPr marL="0" indent="0">
              <a:buNone/>
            </a:pPr>
            <a:r>
              <a:rPr lang="it-IT" b="1" dirty="0"/>
              <a:t>{   FILE *fp;</a:t>
            </a:r>
          </a:p>
          <a:p>
            <a:pPr marL="0" indent="0">
              <a:buNone/>
            </a:pPr>
            <a:r>
              <a:rPr lang="it-IT" b="1" dirty="0"/>
              <a:t>    persona p;</a:t>
            </a:r>
          </a:p>
          <a:p>
            <a:pPr marL="0" indent="0">
              <a:buNone/>
            </a:pPr>
            <a:r>
              <a:rPr lang="it-IT" b="1" dirty="0"/>
              <a:t>    </a:t>
            </a:r>
            <a:r>
              <a:rPr lang="it-IT" b="1" dirty="0" err="1"/>
              <a:t>int</a:t>
            </a:r>
            <a:r>
              <a:rPr lang="it-IT" b="1" dirty="0"/>
              <a:t> fine=0;</a:t>
            </a:r>
            <a:endParaRPr lang="it-IT" dirty="0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9104BB0-3CE3-4991-8740-6DAC22EFD0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0FFEEA0C-1FCD-40E6-A1D4-23BFBD0CE371}" type="datetime1">
              <a:rPr lang="it-IT" smtClean="0"/>
              <a:t>07/03/2022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45288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AD7B80A-D9DB-4269-B512-3B2378E183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	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72E09CB-ED88-437A-B0E8-966FA638C6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b="1" dirty="0"/>
              <a:t>    fp=</a:t>
            </a:r>
            <a:r>
              <a:rPr lang="it-IT" b="1" dirty="0" err="1"/>
              <a:t>fopen</a:t>
            </a:r>
            <a:r>
              <a:rPr lang="it-IT" b="1" dirty="0"/>
              <a:t>("archivio.</a:t>
            </a:r>
            <a:r>
              <a:rPr lang="it-IT" b="1" dirty="0" err="1"/>
              <a:t>dat</a:t>
            </a:r>
            <a:r>
              <a:rPr lang="it-IT" b="1" dirty="0"/>
              <a:t>","</a:t>
            </a:r>
            <a:r>
              <a:rPr lang="it-IT" b="1" dirty="0" err="1"/>
              <a:t>wb</a:t>
            </a:r>
            <a:r>
              <a:rPr lang="it-IT" b="1" dirty="0"/>
              <a:t>");</a:t>
            </a:r>
          </a:p>
          <a:p>
            <a:pPr marL="0" indent="0">
              <a:buNone/>
            </a:pPr>
            <a:r>
              <a:rPr lang="it-IT" b="1" dirty="0"/>
              <a:t>    do</a:t>
            </a:r>
          </a:p>
          <a:p>
            <a:pPr marL="0" indent="0">
              <a:buNone/>
            </a:pPr>
            <a:r>
              <a:rPr lang="it-IT" b="1" dirty="0"/>
              <a:t>    { </a:t>
            </a:r>
            <a:r>
              <a:rPr lang="it-IT" b="1" dirty="0" err="1"/>
              <a:t>printf</a:t>
            </a:r>
            <a:r>
              <a:rPr lang="it-IT" b="1" dirty="0"/>
              <a:t>("Dati persona?");</a:t>
            </a:r>
          </a:p>
          <a:p>
            <a:pPr marL="0" indent="0">
              <a:buNone/>
            </a:pPr>
            <a:r>
              <a:rPr lang="it-IT" b="1" dirty="0"/>
              <a:t>           </a:t>
            </a:r>
            <a:r>
              <a:rPr lang="it-IT" b="1" dirty="0" err="1"/>
              <a:t>scanf</a:t>
            </a:r>
            <a:r>
              <a:rPr lang="it-IT" b="1" dirty="0"/>
              <a:t>("%</a:t>
            </a:r>
            <a:r>
              <a:rPr lang="it-IT" b="1" dirty="0" err="1"/>
              <a:t>s%s%d%d</a:t>
            </a:r>
            <a:r>
              <a:rPr lang="it-IT" b="1" dirty="0"/>
              <a:t>",&amp;</a:t>
            </a:r>
            <a:r>
              <a:rPr lang="it-IT" b="1" dirty="0" err="1"/>
              <a:t>p.nome</a:t>
            </a:r>
            <a:r>
              <a:rPr lang="it-IT" b="1" dirty="0"/>
              <a:t>,</a:t>
            </a:r>
          </a:p>
          <a:p>
            <a:pPr marL="0" indent="0">
              <a:buNone/>
            </a:pPr>
            <a:r>
              <a:rPr lang="it-IT" b="1" dirty="0"/>
              <a:t>                         &amp;p.cognome,&amp;</a:t>
            </a:r>
            <a:r>
              <a:rPr lang="it-IT" b="1" dirty="0" err="1"/>
              <a:t>p.reddito</a:t>
            </a:r>
            <a:r>
              <a:rPr lang="it-IT" b="1" dirty="0"/>
              <a:t>);</a:t>
            </a:r>
          </a:p>
          <a:p>
            <a:pPr marL="0" indent="0">
              <a:buNone/>
            </a:pPr>
            <a:r>
              <a:rPr lang="it-IT" b="1" dirty="0"/>
              <a:t>           </a:t>
            </a:r>
            <a:r>
              <a:rPr lang="it-IT" b="1" dirty="0" err="1"/>
              <a:t>fwrite</a:t>
            </a:r>
            <a:r>
              <a:rPr lang="it-IT" b="1" dirty="0"/>
              <a:t>(&amp;</a:t>
            </a:r>
            <a:r>
              <a:rPr lang="it-IT" b="1" dirty="0" err="1"/>
              <a:t>p,sizeof</a:t>
            </a:r>
            <a:r>
              <a:rPr lang="it-IT" b="1" dirty="0"/>
              <a:t>(persona),1,fp);</a:t>
            </a:r>
          </a:p>
          <a:p>
            <a:pPr marL="0" indent="0">
              <a:buNone/>
            </a:pPr>
            <a:r>
              <a:rPr lang="it-IT" b="1" dirty="0"/>
              <a:t>           </a:t>
            </a:r>
            <a:r>
              <a:rPr lang="it-IT" b="1" dirty="0" err="1"/>
              <a:t>printf</a:t>
            </a:r>
            <a:r>
              <a:rPr lang="it-IT" b="1" dirty="0"/>
              <a:t>("Fine (si=1,no=0)?");</a:t>
            </a:r>
          </a:p>
          <a:p>
            <a:pPr marL="0" indent="0">
              <a:buNone/>
            </a:pPr>
            <a:r>
              <a:rPr lang="it-IT" b="1" dirty="0"/>
              <a:t>           </a:t>
            </a:r>
            <a:r>
              <a:rPr lang="it-IT" b="1" dirty="0" err="1"/>
              <a:t>scanf</a:t>
            </a:r>
            <a:r>
              <a:rPr lang="it-IT" b="1" dirty="0"/>
              <a:t>("%d", &amp;fine);</a:t>
            </a:r>
          </a:p>
          <a:p>
            <a:pPr marL="0" indent="0">
              <a:buNone/>
            </a:pPr>
            <a:r>
              <a:rPr lang="it-IT" b="1" dirty="0"/>
              <a:t>       }</a:t>
            </a:r>
            <a:r>
              <a:rPr lang="it-IT" b="1" dirty="0" err="1"/>
              <a:t>while</a:t>
            </a:r>
            <a:r>
              <a:rPr lang="it-IT" b="1" dirty="0"/>
              <a:t>(!fine);</a:t>
            </a:r>
          </a:p>
          <a:p>
            <a:pPr marL="0" indent="0">
              <a:buNone/>
            </a:pPr>
            <a:r>
              <a:rPr lang="it-IT" b="1" dirty="0"/>
              <a:t>       </a:t>
            </a:r>
            <a:r>
              <a:rPr lang="it-IT" b="1" dirty="0" err="1"/>
              <a:t>fclose</a:t>
            </a:r>
            <a:r>
              <a:rPr lang="it-IT" b="1" dirty="0"/>
              <a:t>(fp);</a:t>
            </a:r>
          </a:p>
          <a:p>
            <a:pPr marL="0" indent="0">
              <a:buNone/>
            </a:pPr>
            <a:r>
              <a:rPr lang="it-IT" b="1" dirty="0"/>
              <a:t>}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9104BB0-3CE3-4991-8740-6DAC22EFD0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0FFEEA0C-1FCD-40E6-A1D4-23BFBD0CE371}" type="datetime1">
              <a:rPr lang="it-IT" smtClean="0"/>
              <a:t>07/03/2022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1035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AD7B80A-D9DB-4269-B512-3B2378E183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Esempio	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72E09CB-ED88-437A-B0E8-966FA638C6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dirty="0"/>
              <a:t>Programma che legge e stampa il contenuto di un file binario: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b="1" dirty="0"/>
              <a:t>#include&lt;stdio.h&gt;</a:t>
            </a:r>
          </a:p>
          <a:p>
            <a:pPr marL="0" indent="0">
              <a:buNone/>
            </a:pPr>
            <a:r>
              <a:rPr lang="it-IT" b="1" dirty="0" err="1"/>
              <a:t>typedef</a:t>
            </a:r>
            <a:r>
              <a:rPr lang="it-IT" b="1" dirty="0"/>
              <a:t> </a:t>
            </a:r>
            <a:r>
              <a:rPr lang="it-IT" b="1" dirty="0" err="1"/>
              <a:t>struct</a:t>
            </a:r>
            <a:r>
              <a:rPr lang="it-IT" b="1" dirty="0"/>
              <a:t>{ </a:t>
            </a:r>
            <a:r>
              <a:rPr lang="it-IT" b="1" dirty="0" err="1"/>
              <a:t>char</a:t>
            </a:r>
            <a:r>
              <a:rPr lang="it-IT" b="1" dirty="0"/>
              <a:t> nome[20];</a:t>
            </a:r>
          </a:p>
          <a:p>
            <a:pPr marL="0" indent="0">
              <a:buNone/>
            </a:pPr>
            <a:r>
              <a:rPr lang="it-IT" b="1" dirty="0"/>
              <a:t>	           </a:t>
            </a:r>
            <a:r>
              <a:rPr lang="it-IT" b="1" dirty="0" err="1"/>
              <a:t>char</a:t>
            </a:r>
            <a:r>
              <a:rPr lang="it-IT" b="1" dirty="0"/>
              <a:t> cognome[20];</a:t>
            </a:r>
          </a:p>
          <a:p>
            <a:pPr marL="0" indent="0">
              <a:buNone/>
            </a:pPr>
            <a:r>
              <a:rPr lang="it-IT" b="1" dirty="0"/>
              <a:t>                              </a:t>
            </a:r>
            <a:r>
              <a:rPr lang="it-IT" b="1" dirty="0" err="1"/>
              <a:t>int</a:t>
            </a:r>
            <a:r>
              <a:rPr lang="it-IT" b="1" dirty="0"/>
              <a:t> reddito;</a:t>
            </a:r>
          </a:p>
          <a:p>
            <a:pPr marL="0" indent="0">
              <a:buNone/>
            </a:pPr>
            <a:r>
              <a:rPr lang="it-IT" b="1" dirty="0"/>
              <a:t>                             }persona;</a:t>
            </a:r>
          </a:p>
          <a:p>
            <a:pPr marL="0" indent="0">
              <a:buNone/>
            </a:pPr>
            <a:r>
              <a:rPr lang="it-IT" b="1" dirty="0" err="1"/>
              <a:t>main</a:t>
            </a:r>
            <a:r>
              <a:rPr lang="it-IT" b="1" dirty="0"/>
              <a:t>()</a:t>
            </a:r>
          </a:p>
          <a:p>
            <a:pPr marL="0" indent="0">
              <a:buNone/>
            </a:pPr>
            <a:r>
              <a:rPr lang="it-IT" b="1" dirty="0"/>
              <a:t>{   FILE *fp;</a:t>
            </a:r>
          </a:p>
          <a:p>
            <a:pPr marL="0" indent="0">
              <a:buNone/>
            </a:pPr>
            <a:r>
              <a:rPr lang="it-IT" b="1" dirty="0"/>
              <a:t>    persona p;</a:t>
            </a:r>
          </a:p>
          <a:p>
            <a:pPr marL="0" indent="0">
              <a:buNone/>
            </a:pPr>
            <a:r>
              <a:rPr lang="it-IT" b="1" dirty="0"/>
              <a:t>    </a:t>
            </a:r>
            <a:endParaRPr lang="it-IT" dirty="0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9104BB0-3CE3-4991-8740-6DAC22EFD0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0FFEEA0C-1FCD-40E6-A1D4-23BFBD0CE371}" type="datetime1">
              <a:rPr lang="it-IT" smtClean="0"/>
              <a:t>07/03/2022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09081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AD7B80A-D9DB-4269-B512-3B2378E183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	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72E09CB-ED88-437A-B0E8-966FA638C6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b="1" dirty="0"/>
              <a:t>    fp=</a:t>
            </a:r>
            <a:r>
              <a:rPr lang="it-IT" b="1" dirty="0" err="1"/>
              <a:t>fopen</a:t>
            </a:r>
            <a:r>
              <a:rPr lang="it-IT" b="1" dirty="0"/>
              <a:t>("archivio.</a:t>
            </a:r>
            <a:r>
              <a:rPr lang="it-IT" b="1" dirty="0" err="1"/>
              <a:t>dat</a:t>
            </a:r>
            <a:r>
              <a:rPr lang="it-IT" b="1" dirty="0"/>
              <a:t>","</a:t>
            </a:r>
            <a:r>
              <a:rPr lang="it-IT" b="1" dirty="0" err="1"/>
              <a:t>rb</a:t>
            </a:r>
            <a:r>
              <a:rPr lang="it-IT" b="1" dirty="0"/>
              <a:t>");</a:t>
            </a:r>
          </a:p>
          <a:p>
            <a:pPr marL="0" indent="0">
              <a:buNone/>
            </a:pPr>
            <a:endParaRPr lang="it-IT" b="1" dirty="0"/>
          </a:p>
          <a:p>
            <a:pPr marL="0" indent="0">
              <a:buNone/>
            </a:pPr>
            <a:r>
              <a:rPr lang="it-IT" b="1" dirty="0"/>
              <a:t>     </a:t>
            </a:r>
            <a:r>
              <a:rPr lang="it-IT" b="1" dirty="0" err="1"/>
              <a:t>while</a:t>
            </a:r>
            <a:r>
              <a:rPr lang="it-IT" b="1" dirty="0"/>
              <a:t>( </a:t>
            </a:r>
            <a:r>
              <a:rPr lang="it-IT" b="1" dirty="0" err="1"/>
              <a:t>fread</a:t>
            </a:r>
            <a:r>
              <a:rPr lang="it-IT" b="1" dirty="0"/>
              <a:t>(&amp;p, </a:t>
            </a:r>
            <a:r>
              <a:rPr lang="it-IT" b="1" dirty="0" err="1"/>
              <a:t>sizeof</a:t>
            </a:r>
            <a:r>
              <a:rPr lang="it-IT" b="1" dirty="0"/>
              <a:t>(persona),1, fp)&gt;0)</a:t>
            </a:r>
          </a:p>
          <a:p>
            <a:pPr marL="0" indent="0">
              <a:buNone/>
            </a:pPr>
            <a:r>
              <a:rPr lang="it-IT" b="1" dirty="0"/>
              <a:t>            </a:t>
            </a:r>
            <a:r>
              <a:rPr lang="it-IT" b="1" dirty="0" err="1"/>
              <a:t>printf</a:t>
            </a:r>
            <a:r>
              <a:rPr lang="it-IT" b="1" dirty="0"/>
              <a:t>("%</a:t>
            </a:r>
            <a:r>
              <a:rPr lang="it-IT" b="1" dirty="0" err="1"/>
              <a:t>s%s%d</a:t>
            </a:r>
            <a:r>
              <a:rPr lang="it-IT" b="1" dirty="0"/>
              <a:t>",</a:t>
            </a:r>
            <a:r>
              <a:rPr lang="it-IT" b="1" dirty="0" err="1"/>
              <a:t>p.nome,p.cognome</a:t>
            </a:r>
            <a:r>
              <a:rPr lang="it-IT" b="1" dirty="0"/>
              <a:t>,</a:t>
            </a:r>
          </a:p>
          <a:p>
            <a:pPr marL="0" indent="0">
              <a:buNone/>
            </a:pPr>
            <a:r>
              <a:rPr lang="it-IT" b="1" dirty="0"/>
              <a:t>                             </a:t>
            </a:r>
            <a:r>
              <a:rPr lang="it-IT" b="1" dirty="0" err="1"/>
              <a:t>p.reddito</a:t>
            </a:r>
            <a:r>
              <a:rPr lang="it-IT" b="1" dirty="0"/>
              <a:t>);</a:t>
            </a:r>
          </a:p>
          <a:p>
            <a:pPr marL="0" indent="0">
              <a:buNone/>
            </a:pPr>
            <a:endParaRPr lang="it-IT" b="1" dirty="0"/>
          </a:p>
          <a:p>
            <a:pPr marL="0" indent="0">
              <a:buNone/>
            </a:pPr>
            <a:r>
              <a:rPr lang="it-IT" b="1" dirty="0"/>
              <a:t>       </a:t>
            </a:r>
            <a:r>
              <a:rPr lang="it-IT" b="1" dirty="0" err="1"/>
              <a:t>fclose</a:t>
            </a:r>
            <a:r>
              <a:rPr lang="it-IT" b="1" dirty="0"/>
              <a:t>(fp);</a:t>
            </a:r>
          </a:p>
          <a:p>
            <a:pPr marL="0" indent="0">
              <a:buNone/>
            </a:pPr>
            <a:r>
              <a:rPr lang="it-IT" b="1" dirty="0"/>
              <a:t>}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9104BB0-3CE3-4991-8740-6DAC22EFD0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0FFEEA0C-1FCD-40E6-A1D4-23BFBD0CE371}" type="datetime1">
              <a:rPr lang="it-IT" smtClean="0"/>
              <a:t>07/03/2022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96850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AD7B80A-D9DB-4269-B512-3B2378E183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Esempio: file di record	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72E09CB-ED88-437A-B0E8-966FA638C6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dirty="0"/>
              <a:t>File di record: scrive il contenuto di un vettore di record (inizializzato con dati forniti da </a:t>
            </a:r>
            <a:r>
              <a:rPr lang="it-IT" dirty="0" err="1"/>
              <a:t>stdin</a:t>
            </a:r>
            <a:r>
              <a:rPr lang="it-IT" dirty="0"/>
              <a:t>) in un file binario dato da input.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b="1" dirty="0"/>
              <a:t>#include&lt;stdio.h&gt;</a:t>
            </a:r>
          </a:p>
          <a:p>
            <a:pPr marL="0" indent="0">
              <a:buNone/>
            </a:pPr>
            <a:r>
              <a:rPr lang="it-IT" b="1" dirty="0"/>
              <a:t>#include &lt;</a:t>
            </a:r>
            <a:r>
              <a:rPr lang="it-IT" b="1" dirty="0" err="1"/>
              <a:t>ctype.h</a:t>
            </a:r>
            <a:r>
              <a:rPr lang="it-IT" b="1" dirty="0"/>
              <a:t>&gt;</a:t>
            </a:r>
          </a:p>
          <a:p>
            <a:pPr marL="0" indent="0">
              <a:buNone/>
            </a:pPr>
            <a:r>
              <a:rPr lang="it-IT" b="1" dirty="0"/>
              <a:t>#define DIM 5</a:t>
            </a:r>
          </a:p>
          <a:p>
            <a:pPr marL="0" indent="0">
              <a:buNone/>
            </a:pPr>
            <a:r>
              <a:rPr lang="it-IT" b="1" dirty="0" err="1"/>
              <a:t>typedef</a:t>
            </a:r>
            <a:r>
              <a:rPr lang="it-IT" b="1" dirty="0"/>
              <a:t> </a:t>
            </a:r>
            <a:r>
              <a:rPr lang="it-IT" b="1" dirty="0" err="1"/>
              <a:t>struct</a:t>
            </a:r>
            <a:r>
              <a:rPr lang="it-IT" b="1" dirty="0"/>
              <a:t>{ </a:t>
            </a:r>
            <a:r>
              <a:rPr lang="it-IT" b="1" dirty="0" err="1"/>
              <a:t>char</a:t>
            </a:r>
            <a:r>
              <a:rPr lang="it-IT" b="1" dirty="0"/>
              <a:t> nome[15];</a:t>
            </a:r>
          </a:p>
          <a:p>
            <a:pPr marL="0" indent="0">
              <a:buNone/>
            </a:pPr>
            <a:r>
              <a:rPr lang="it-IT" b="1" dirty="0"/>
              <a:t>	          </a:t>
            </a:r>
            <a:r>
              <a:rPr lang="it-IT" b="1" dirty="0" err="1"/>
              <a:t>char</a:t>
            </a:r>
            <a:r>
              <a:rPr lang="it-IT" b="1" dirty="0"/>
              <a:t> cognome[15];</a:t>
            </a:r>
          </a:p>
          <a:p>
            <a:pPr marL="0" indent="0">
              <a:buNone/>
            </a:pPr>
            <a:r>
              <a:rPr lang="it-IT" b="1" dirty="0"/>
              <a:t>                               </a:t>
            </a:r>
            <a:r>
              <a:rPr lang="it-IT" b="1" dirty="0" err="1"/>
              <a:t>char</a:t>
            </a:r>
            <a:r>
              <a:rPr lang="it-IT" b="1" dirty="0"/>
              <a:t> via[10];</a:t>
            </a:r>
          </a:p>
          <a:p>
            <a:pPr marL="0" indent="0">
              <a:buNone/>
            </a:pPr>
            <a:r>
              <a:rPr lang="it-IT" b="1" dirty="0"/>
              <a:t>                               </a:t>
            </a:r>
            <a:r>
              <a:rPr lang="it-IT" b="1" dirty="0" err="1"/>
              <a:t>int</a:t>
            </a:r>
            <a:r>
              <a:rPr lang="it-IT" b="1" dirty="0"/>
              <a:t> </a:t>
            </a:r>
            <a:r>
              <a:rPr lang="it-IT" b="1" dirty="0" err="1"/>
              <a:t>eta</a:t>
            </a:r>
            <a:r>
              <a:rPr lang="it-IT" b="1" dirty="0"/>
              <a:t>;</a:t>
            </a:r>
          </a:p>
          <a:p>
            <a:pPr marL="0" indent="0">
              <a:buNone/>
            </a:pPr>
            <a:r>
              <a:rPr lang="it-IT" b="1" dirty="0"/>
              <a:t>                        }persona;</a:t>
            </a:r>
          </a:p>
          <a:p>
            <a:pPr marL="0" indent="0">
              <a:buNone/>
            </a:pPr>
            <a:r>
              <a:rPr lang="it-IT" b="1" dirty="0"/>
              <a:t>Persona P[DIM];    </a:t>
            </a:r>
            <a:endParaRPr lang="it-IT" dirty="0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9104BB0-3CE3-4991-8740-6DAC22EFD0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0FFEEA0C-1FCD-40E6-A1D4-23BFBD0CE371}" type="datetime1">
              <a:rPr lang="it-IT" smtClean="0"/>
              <a:t>07/03/2022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69520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AD7B80A-D9DB-4269-B512-3B2378E183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	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72E09CB-ED88-437A-B0E8-966FA638C6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it-IT" b="1" dirty="0" err="1"/>
              <a:t>main</a:t>
            </a:r>
            <a:r>
              <a:rPr lang="it-IT" b="1" dirty="0"/>
              <a:t>()</a:t>
            </a:r>
          </a:p>
          <a:p>
            <a:pPr marL="0" indent="0">
              <a:buNone/>
            </a:pPr>
            <a:r>
              <a:rPr lang="it-IT" b="1" dirty="0"/>
              <a:t>{   </a:t>
            </a:r>
            <a:r>
              <a:rPr lang="it-IT" b="1" dirty="0" err="1"/>
              <a:t>int</a:t>
            </a:r>
            <a:r>
              <a:rPr lang="it-IT" b="1" dirty="0"/>
              <a:t> </a:t>
            </a:r>
            <a:r>
              <a:rPr lang="it-IT" b="1" dirty="0" err="1"/>
              <a:t>crea_vettore</a:t>
            </a:r>
            <a:r>
              <a:rPr lang="it-IT" b="1" dirty="0"/>
              <a:t>(Persona V[], </a:t>
            </a:r>
            <a:r>
              <a:rPr lang="it-IT" b="1" dirty="0" err="1"/>
              <a:t>int</a:t>
            </a:r>
            <a:r>
              <a:rPr lang="it-IT" b="1" dirty="0"/>
              <a:t> </a:t>
            </a:r>
            <a:r>
              <a:rPr lang="it-IT" b="1" dirty="0" err="1"/>
              <a:t>dim</a:t>
            </a:r>
            <a:r>
              <a:rPr lang="it-IT" b="1" dirty="0"/>
              <a:t>);</a:t>
            </a:r>
          </a:p>
          <a:p>
            <a:pPr marL="0" indent="0">
              <a:buNone/>
            </a:pPr>
            <a:r>
              <a:rPr lang="it-IT" b="1" dirty="0"/>
              <a:t>    </a:t>
            </a:r>
            <a:r>
              <a:rPr lang="it-IT" b="1" dirty="0" err="1"/>
              <a:t>int</a:t>
            </a:r>
            <a:r>
              <a:rPr lang="it-IT" b="1" dirty="0"/>
              <a:t> i, n;</a:t>
            </a:r>
          </a:p>
          <a:p>
            <a:pPr marL="0" indent="0">
              <a:buNone/>
            </a:pPr>
            <a:r>
              <a:rPr lang="it-IT" b="1" dirty="0"/>
              <a:t>    FILE *file;</a:t>
            </a:r>
          </a:p>
          <a:p>
            <a:pPr marL="0" indent="0">
              <a:buNone/>
            </a:pPr>
            <a:r>
              <a:rPr lang="it-IT" b="1" dirty="0"/>
              <a:t>    </a:t>
            </a:r>
            <a:r>
              <a:rPr lang="it-IT" b="1" dirty="0" err="1"/>
              <a:t>char</a:t>
            </a:r>
            <a:r>
              <a:rPr lang="it-IT" b="1" dirty="0"/>
              <a:t> nome[30];</a:t>
            </a:r>
          </a:p>
          <a:p>
            <a:pPr marL="0" indent="0">
              <a:buNone/>
            </a:pPr>
            <a:r>
              <a:rPr lang="it-IT" b="1" dirty="0"/>
              <a:t>    </a:t>
            </a:r>
            <a:r>
              <a:rPr lang="it-IT" b="1" dirty="0" err="1"/>
              <a:t>gets</a:t>
            </a:r>
            <a:r>
              <a:rPr lang="it-IT" b="1" dirty="0"/>
              <a:t>(nome);</a:t>
            </a:r>
          </a:p>
          <a:p>
            <a:pPr marL="0" indent="0">
              <a:buNone/>
            </a:pPr>
            <a:r>
              <a:rPr lang="it-IT" b="1" dirty="0"/>
              <a:t>    n=</a:t>
            </a:r>
            <a:r>
              <a:rPr lang="it-IT" b="1" dirty="0" err="1"/>
              <a:t>crea_vettore</a:t>
            </a:r>
            <a:r>
              <a:rPr lang="it-IT" b="1" dirty="0"/>
              <a:t>(P,DIM);</a:t>
            </a:r>
          </a:p>
          <a:p>
            <a:pPr marL="0" indent="0">
              <a:buNone/>
            </a:pPr>
            <a:r>
              <a:rPr lang="it-IT" b="1" dirty="0"/>
              <a:t>    </a:t>
            </a:r>
            <a:r>
              <a:rPr lang="it-IT" b="1" dirty="0" err="1"/>
              <a:t>if</a:t>
            </a:r>
            <a:r>
              <a:rPr lang="it-IT" b="1" dirty="0"/>
              <a:t> ((file=</a:t>
            </a:r>
            <a:r>
              <a:rPr lang="it-IT" b="1" dirty="0" err="1"/>
              <a:t>fopen</a:t>
            </a:r>
            <a:r>
              <a:rPr lang="it-IT" b="1" dirty="0"/>
              <a:t>(nome, "</a:t>
            </a:r>
            <a:r>
              <a:rPr lang="it-IT" b="1" dirty="0" err="1"/>
              <a:t>wb</a:t>
            </a:r>
            <a:r>
              <a:rPr lang="it-IT" b="1" dirty="0"/>
              <a:t>"))==NULL)</a:t>
            </a:r>
          </a:p>
          <a:p>
            <a:pPr marL="0" indent="0">
              <a:buNone/>
            </a:pPr>
            <a:r>
              <a:rPr lang="it-IT" b="1" dirty="0"/>
              <a:t>    {                                </a:t>
            </a:r>
            <a:r>
              <a:rPr lang="it-IT" b="1" dirty="0" err="1"/>
              <a:t>printf</a:t>
            </a:r>
            <a:r>
              <a:rPr lang="it-IT" b="1" dirty="0"/>
              <a:t>("Impossibile aprire </a:t>
            </a:r>
            <a:r>
              <a:rPr lang="it-IT" b="1" dirty="0" err="1"/>
              <a:t>file%s</a:t>
            </a:r>
            <a:r>
              <a:rPr lang="it-IT" b="1" dirty="0"/>
              <a:t>\n”, nome);</a:t>
            </a:r>
          </a:p>
          <a:p>
            <a:pPr marL="0" indent="0">
              <a:buNone/>
            </a:pPr>
            <a:r>
              <a:rPr lang="it-IT" b="1" dirty="0"/>
              <a:t>                                      </a:t>
            </a:r>
            <a:r>
              <a:rPr lang="it-IT" b="1" dirty="0" err="1"/>
              <a:t>return</a:t>
            </a:r>
            <a:r>
              <a:rPr lang="it-IT" b="1" dirty="0"/>
              <a:t> 1;</a:t>
            </a:r>
          </a:p>
          <a:p>
            <a:pPr marL="0" indent="0">
              <a:buNone/>
            </a:pPr>
            <a:r>
              <a:rPr lang="it-IT" b="1" dirty="0"/>
              <a:t>    }</a:t>
            </a:r>
          </a:p>
          <a:p>
            <a:pPr marL="0" indent="0">
              <a:buNone/>
            </a:pPr>
            <a:r>
              <a:rPr lang="it-IT" b="1" dirty="0"/>
              <a:t>   </a:t>
            </a:r>
            <a:r>
              <a:rPr lang="it-IT" b="1" dirty="0" err="1"/>
              <a:t>fwrite</a:t>
            </a:r>
            <a:r>
              <a:rPr lang="it-IT" b="1" dirty="0"/>
              <a:t>(</a:t>
            </a:r>
            <a:r>
              <a:rPr lang="it-IT" b="1" dirty="0" err="1"/>
              <a:t>P,sizeof</a:t>
            </a:r>
            <a:r>
              <a:rPr lang="it-IT" b="1" dirty="0"/>
              <a:t>(Persona),</a:t>
            </a:r>
            <a:r>
              <a:rPr lang="it-IT" b="1" dirty="0" err="1"/>
              <a:t>n,file</a:t>
            </a:r>
            <a:r>
              <a:rPr lang="it-IT" b="1" dirty="0"/>
              <a:t>);</a:t>
            </a:r>
          </a:p>
          <a:p>
            <a:pPr marL="0" indent="0">
              <a:buNone/>
            </a:pPr>
            <a:r>
              <a:rPr lang="it-IT" b="1" dirty="0"/>
              <a:t>   </a:t>
            </a:r>
            <a:r>
              <a:rPr lang="it-IT" b="1" dirty="0" err="1"/>
              <a:t>fclose</a:t>
            </a:r>
            <a:r>
              <a:rPr lang="it-IT" b="1" dirty="0"/>
              <a:t>(file);</a:t>
            </a:r>
          </a:p>
          <a:p>
            <a:pPr marL="0" indent="0">
              <a:buNone/>
            </a:pPr>
            <a:r>
              <a:rPr lang="it-IT" b="1" dirty="0"/>
              <a:t>}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9104BB0-3CE3-4991-8740-6DAC22EFD0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0FFEEA0C-1FCD-40E6-A1D4-23BFBD0CE371}" type="datetime1">
              <a:rPr lang="it-IT" smtClean="0"/>
              <a:t>07/03/2022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34006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AD7B80A-D9DB-4269-B512-3B2378E183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	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72E09CB-ED88-437A-B0E8-966FA638C6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it-IT" b="1" dirty="0" err="1"/>
              <a:t>int</a:t>
            </a:r>
            <a:r>
              <a:rPr lang="it-IT" b="1" dirty="0"/>
              <a:t> </a:t>
            </a:r>
            <a:r>
              <a:rPr lang="it-IT" b="1" dirty="0" err="1"/>
              <a:t>crea_vettore</a:t>
            </a:r>
            <a:r>
              <a:rPr lang="it-IT" b="1" dirty="0"/>
              <a:t>(Persona P[], </a:t>
            </a:r>
            <a:r>
              <a:rPr lang="it-IT" b="1" dirty="0" err="1"/>
              <a:t>int</a:t>
            </a:r>
            <a:r>
              <a:rPr lang="it-IT" b="1" dirty="0"/>
              <a:t> </a:t>
            </a:r>
            <a:r>
              <a:rPr lang="it-IT" b="1" dirty="0" err="1"/>
              <a:t>dim</a:t>
            </a:r>
            <a:r>
              <a:rPr lang="it-IT" b="1" dirty="0"/>
              <a:t>)</a:t>
            </a:r>
          </a:p>
          <a:p>
            <a:pPr marL="0" indent="0">
              <a:buNone/>
            </a:pPr>
            <a:r>
              <a:rPr lang="it-IT" b="1" dirty="0"/>
              <a:t>{     </a:t>
            </a:r>
            <a:r>
              <a:rPr lang="it-IT" b="1" dirty="0" err="1"/>
              <a:t>int</a:t>
            </a:r>
            <a:r>
              <a:rPr lang="it-IT" b="1" dirty="0"/>
              <a:t> i=0;</a:t>
            </a:r>
          </a:p>
          <a:p>
            <a:pPr marL="0" indent="0">
              <a:buNone/>
            </a:pPr>
            <a:r>
              <a:rPr lang="it-IT" b="1" dirty="0"/>
              <a:t>      </a:t>
            </a:r>
            <a:r>
              <a:rPr lang="it-IT" b="1" dirty="0" err="1"/>
              <a:t>char</a:t>
            </a:r>
            <a:r>
              <a:rPr lang="it-IT" b="1" dirty="0"/>
              <a:t> s[80];</a:t>
            </a:r>
          </a:p>
          <a:p>
            <a:pPr marL="0" indent="0">
              <a:buNone/>
            </a:pPr>
            <a:r>
              <a:rPr lang="it-IT" b="1" dirty="0"/>
              <a:t>      </a:t>
            </a:r>
            <a:r>
              <a:rPr lang="it-IT" b="1" dirty="0" err="1"/>
              <a:t>while</a:t>
            </a:r>
            <a:r>
              <a:rPr lang="it-IT" b="1" dirty="0"/>
              <a:t> (!</a:t>
            </a:r>
            <a:r>
              <a:rPr lang="it-IT" b="1" dirty="0" err="1"/>
              <a:t>feof</a:t>
            </a:r>
            <a:r>
              <a:rPr lang="it-IT" b="1" dirty="0"/>
              <a:t>(</a:t>
            </a:r>
            <a:r>
              <a:rPr lang="it-IT" b="1" dirty="0" err="1"/>
              <a:t>stdin</a:t>
            </a:r>
            <a:r>
              <a:rPr lang="it-IT" b="1" dirty="0"/>
              <a:t>) &amp;&amp; i&lt;</a:t>
            </a:r>
            <a:r>
              <a:rPr lang="it-IT" b="1" dirty="0" err="1"/>
              <a:t>dim</a:t>
            </a:r>
            <a:r>
              <a:rPr lang="it-IT" b="1" dirty="0"/>
              <a:t>)</a:t>
            </a:r>
          </a:p>
          <a:p>
            <a:pPr marL="0" indent="0">
              <a:buNone/>
            </a:pPr>
            <a:r>
              <a:rPr lang="it-IT" b="1" dirty="0"/>
              <a:t>      {     </a:t>
            </a:r>
            <a:r>
              <a:rPr lang="it-IT" b="1" dirty="0" err="1"/>
              <a:t>scanf</a:t>
            </a:r>
            <a:r>
              <a:rPr lang="it-IT" b="1" dirty="0"/>
              <a:t>("%s\</a:t>
            </a:r>
            <a:r>
              <a:rPr lang="it-IT" b="1" dirty="0" err="1"/>
              <a:t>n",P</a:t>
            </a:r>
            <a:r>
              <a:rPr lang="it-IT" b="1" dirty="0"/>
              <a:t>[i].nome);</a:t>
            </a:r>
          </a:p>
          <a:p>
            <a:pPr marL="0" indent="0">
              <a:buNone/>
            </a:pPr>
            <a:r>
              <a:rPr lang="it-IT" b="1" dirty="0"/>
              <a:t>            </a:t>
            </a:r>
            <a:r>
              <a:rPr lang="it-IT" b="1" dirty="0" err="1"/>
              <a:t>scanf</a:t>
            </a:r>
            <a:r>
              <a:rPr lang="it-IT" b="1" dirty="0"/>
              <a:t>("%s\</a:t>
            </a:r>
            <a:r>
              <a:rPr lang="it-IT" b="1" dirty="0" err="1"/>
              <a:t>n",P</a:t>
            </a:r>
            <a:r>
              <a:rPr lang="it-IT" b="1" dirty="0"/>
              <a:t>[i].cognome);</a:t>
            </a:r>
          </a:p>
          <a:p>
            <a:pPr marL="0" indent="0">
              <a:buNone/>
            </a:pPr>
            <a:r>
              <a:rPr lang="it-IT" b="1" dirty="0"/>
              <a:t>            </a:t>
            </a:r>
            <a:r>
              <a:rPr lang="it-IT" b="1" dirty="0" err="1"/>
              <a:t>scanf</a:t>
            </a:r>
            <a:r>
              <a:rPr lang="it-IT" b="1" dirty="0"/>
              <a:t>("%s\</a:t>
            </a:r>
            <a:r>
              <a:rPr lang="it-IT" b="1" dirty="0" err="1"/>
              <a:t>n",P</a:t>
            </a:r>
            <a:r>
              <a:rPr lang="it-IT" b="1" dirty="0"/>
              <a:t>[i].via);</a:t>
            </a:r>
          </a:p>
          <a:p>
            <a:pPr marL="0" indent="0">
              <a:buNone/>
            </a:pPr>
            <a:r>
              <a:rPr lang="it-IT" b="1" dirty="0"/>
              <a:t>            </a:t>
            </a:r>
            <a:r>
              <a:rPr lang="it-IT" b="1" dirty="0" err="1"/>
              <a:t>scanf</a:t>
            </a:r>
            <a:r>
              <a:rPr lang="it-IT" b="1" dirty="0"/>
              <a:t>("%d",&amp;(P[i].</a:t>
            </a:r>
            <a:r>
              <a:rPr lang="it-IT" b="1" dirty="0" err="1"/>
              <a:t>eta</a:t>
            </a:r>
            <a:r>
              <a:rPr lang="it-IT" b="1" dirty="0"/>
              <a:t>));</a:t>
            </a:r>
            <a:r>
              <a:rPr lang="it-IT" b="1" dirty="0" err="1"/>
              <a:t>gets</a:t>
            </a:r>
            <a:r>
              <a:rPr lang="it-IT" b="1" dirty="0"/>
              <a:t>(s);</a:t>
            </a:r>
          </a:p>
          <a:p>
            <a:pPr marL="0" indent="0">
              <a:buNone/>
            </a:pPr>
            <a:r>
              <a:rPr lang="it-IT" b="1" dirty="0"/>
              <a:t>            i++;</a:t>
            </a:r>
          </a:p>
          <a:p>
            <a:pPr marL="0" indent="0">
              <a:buNone/>
            </a:pPr>
            <a:r>
              <a:rPr lang="it-IT" b="1" dirty="0"/>
              <a:t>            </a:t>
            </a:r>
            <a:r>
              <a:rPr lang="it-IT" b="1" dirty="0" err="1"/>
              <a:t>printf</a:t>
            </a:r>
            <a:r>
              <a:rPr lang="it-IT" b="1" dirty="0"/>
              <a:t>("%s\</a:t>
            </a:r>
            <a:r>
              <a:rPr lang="it-IT" b="1" dirty="0" err="1"/>
              <a:t>n%s</a:t>
            </a:r>
            <a:r>
              <a:rPr lang="it-IT" b="1" dirty="0"/>
              <a:t>\</a:t>
            </a:r>
            <a:r>
              <a:rPr lang="it-IT" b="1" dirty="0" err="1"/>
              <a:t>n%s</a:t>
            </a:r>
            <a:r>
              <a:rPr lang="it-IT" b="1" dirty="0"/>
              <a:t>\</a:t>
            </a:r>
            <a:r>
              <a:rPr lang="it-IT" b="1" dirty="0" err="1"/>
              <a:t>n%d</a:t>
            </a:r>
            <a:r>
              <a:rPr lang="it-IT" b="1" dirty="0"/>
              <a:t>\</a:t>
            </a:r>
            <a:r>
              <a:rPr lang="it-IT" b="1" dirty="0" err="1"/>
              <a:t>n",P</a:t>
            </a:r>
            <a:r>
              <a:rPr lang="it-IT" b="1" dirty="0"/>
              <a:t>[i].nome,</a:t>
            </a:r>
          </a:p>
          <a:p>
            <a:pPr marL="0" indent="0">
              <a:buNone/>
            </a:pPr>
            <a:r>
              <a:rPr lang="it-IT" b="1" dirty="0"/>
              <a:t>            P[i].</a:t>
            </a:r>
            <a:r>
              <a:rPr lang="it-IT" b="1" dirty="0" err="1"/>
              <a:t>cognome,P</a:t>
            </a:r>
            <a:r>
              <a:rPr lang="it-IT" b="1" dirty="0"/>
              <a:t>[i].</a:t>
            </a:r>
            <a:r>
              <a:rPr lang="it-IT" b="1" dirty="0" err="1"/>
              <a:t>via,P</a:t>
            </a:r>
            <a:r>
              <a:rPr lang="it-IT" b="1" dirty="0"/>
              <a:t>[i].</a:t>
            </a:r>
            <a:r>
              <a:rPr lang="it-IT" b="1" dirty="0" err="1"/>
              <a:t>eta</a:t>
            </a:r>
            <a:r>
              <a:rPr lang="it-IT" b="1" dirty="0"/>
              <a:t>);</a:t>
            </a:r>
          </a:p>
          <a:p>
            <a:pPr marL="0" indent="0">
              <a:buNone/>
            </a:pPr>
            <a:r>
              <a:rPr lang="it-IT" b="1" dirty="0"/>
              <a:t>     }</a:t>
            </a:r>
          </a:p>
          <a:p>
            <a:pPr marL="0" indent="0">
              <a:buNone/>
            </a:pPr>
            <a:r>
              <a:rPr lang="it-IT" b="1" dirty="0"/>
              <a:t>   </a:t>
            </a:r>
            <a:r>
              <a:rPr lang="it-IT" b="1" dirty="0" err="1"/>
              <a:t>return</a:t>
            </a:r>
            <a:r>
              <a:rPr lang="it-IT" b="1" dirty="0"/>
              <a:t> i;</a:t>
            </a:r>
          </a:p>
          <a:p>
            <a:pPr marL="0" indent="0">
              <a:buNone/>
            </a:pPr>
            <a:r>
              <a:rPr lang="it-IT" b="1" dirty="0"/>
              <a:t>}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9104BB0-3CE3-4991-8740-6DAC22EFD0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0FFEEA0C-1FCD-40E6-A1D4-23BFBD0CE371}" type="datetime1">
              <a:rPr lang="it-IT" smtClean="0"/>
              <a:t>07/03/2022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3318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F917AF4-7E3C-4FEF-B2C7-556112A11D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Gets</a:t>
            </a:r>
            <a:r>
              <a:rPr lang="it-IT" dirty="0"/>
              <a:t> e puts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FBBC41C-2680-47F8-B994-9D1BD37F7B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dirty="0"/>
              <a:t>La funzione </a:t>
            </a:r>
            <a:r>
              <a:rPr lang="it-IT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gets</a:t>
            </a:r>
            <a:r>
              <a:rPr lang="it-IT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it-IT" dirty="0"/>
              <a:t>, acronimo di </a:t>
            </a:r>
            <a:r>
              <a:rPr lang="it-IT" dirty="0" err="1"/>
              <a:t>Get</a:t>
            </a:r>
            <a:r>
              <a:rPr lang="it-IT" dirty="0"/>
              <a:t> </a:t>
            </a:r>
            <a:r>
              <a:rPr lang="it-IT" dirty="0" err="1"/>
              <a:t>String</a:t>
            </a:r>
            <a:r>
              <a:rPr lang="it-IT" dirty="0"/>
              <a:t>, sostituisce totalmente quelle che sono la funzionalità di </a:t>
            </a:r>
            <a:r>
              <a:rPr lang="it-IT" dirty="0" err="1">
                <a:latin typeface="Courier New" panose="02070309020205020404" pitchFamily="49" charset="0"/>
                <a:cs typeface="Courier New" panose="02070309020205020404" pitchFamily="49" charset="0"/>
              </a:rPr>
              <a:t>scanf</a:t>
            </a:r>
            <a:r>
              <a:rPr lang="it-IT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it-IT" dirty="0"/>
              <a:t>, la sintassi “</a:t>
            </a:r>
            <a:r>
              <a:rPr lang="it-IT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gets</a:t>
            </a:r>
            <a:r>
              <a:rPr lang="it-IT" dirty="0">
                <a:latin typeface="Courier New" panose="02070309020205020404" pitchFamily="49" charset="0"/>
                <a:cs typeface="Courier New" panose="02070309020205020404" pitchFamily="49" charset="0"/>
              </a:rPr>
              <a:t>(variabile)</a:t>
            </a:r>
            <a:r>
              <a:rPr lang="it-IT" dirty="0"/>
              <a:t>” rimpiazza la sintassi “</a:t>
            </a:r>
            <a:r>
              <a:rPr lang="it-IT" dirty="0" err="1">
                <a:latin typeface="Courier New" panose="02070309020205020404" pitchFamily="49" charset="0"/>
                <a:cs typeface="Courier New" panose="02070309020205020404" pitchFamily="49" charset="0"/>
              </a:rPr>
              <a:t>scanf</a:t>
            </a:r>
            <a:r>
              <a:rPr lang="it-IT" dirty="0">
                <a:latin typeface="Courier New" panose="02070309020205020404" pitchFamily="49" charset="0"/>
                <a:cs typeface="Courier New" panose="02070309020205020404" pitchFamily="49" charset="0"/>
              </a:rPr>
              <a:t>(“%s”, &amp;variabile);</a:t>
            </a:r>
            <a:r>
              <a:rPr lang="it-IT" dirty="0"/>
              <a:t>“</a:t>
            </a:r>
          </a:p>
          <a:p>
            <a:r>
              <a:rPr lang="it-IT" dirty="0"/>
              <a:t>Lo stesso procedimento vale per </a:t>
            </a:r>
            <a:r>
              <a:rPr lang="it-IT" dirty="0">
                <a:latin typeface="Courier New" panose="02070309020205020404" pitchFamily="49" charset="0"/>
                <a:cs typeface="Courier New" panose="02070309020205020404" pitchFamily="49" charset="0"/>
              </a:rPr>
              <a:t>puts()</a:t>
            </a:r>
            <a:r>
              <a:rPr lang="it-IT" dirty="0"/>
              <a:t>, acronimo di Put </a:t>
            </a:r>
            <a:r>
              <a:rPr lang="it-IT" dirty="0" err="1"/>
              <a:t>String</a:t>
            </a:r>
            <a:r>
              <a:rPr lang="it-IT" dirty="0"/>
              <a:t>, il quale sostituisce la funzionalità di </a:t>
            </a:r>
            <a:r>
              <a:rPr lang="it-IT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it-IT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it-IT" dirty="0"/>
              <a:t>, anche in questo caso la soluzione puts è più veloce e facilmente memorizzabile rispetto a </a:t>
            </a:r>
            <a:r>
              <a:rPr lang="it-IT" dirty="0" err="1"/>
              <a:t>printf</a:t>
            </a:r>
            <a:r>
              <a:rPr lang="it-IT" dirty="0"/>
              <a:t>, mettendole a confronto infatti avremmo “</a:t>
            </a:r>
            <a:r>
              <a:rPr lang="it-IT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it-IT" dirty="0">
                <a:latin typeface="Courier New" panose="02070309020205020404" pitchFamily="49" charset="0"/>
                <a:cs typeface="Courier New" panose="02070309020205020404" pitchFamily="49" charset="0"/>
              </a:rPr>
              <a:t>(“%s”, variabile);</a:t>
            </a:r>
            <a:r>
              <a:rPr lang="it-IT" dirty="0"/>
              <a:t>” contro “</a:t>
            </a:r>
            <a:r>
              <a:rPr lang="it-IT" dirty="0">
                <a:latin typeface="Courier New" panose="02070309020205020404" pitchFamily="49" charset="0"/>
                <a:cs typeface="Courier New" panose="02070309020205020404" pitchFamily="49" charset="0"/>
              </a:rPr>
              <a:t>puts(variabile);</a:t>
            </a:r>
            <a:r>
              <a:rPr lang="it-IT" dirty="0"/>
              <a:t>“</a:t>
            </a:r>
          </a:p>
          <a:p>
            <a:endParaRPr lang="it-IT" dirty="0"/>
          </a:p>
          <a:p>
            <a:pPr marL="0" indent="0">
              <a:buNone/>
            </a:pPr>
            <a:r>
              <a:rPr lang="it-IT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it-IT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it-IT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it-IT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0" indent="0">
              <a:buNone/>
            </a:pPr>
            <a:r>
              <a:rPr lang="it-IT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lang="it-IT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it-IT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char</a:t>
            </a:r>
            <a:r>
              <a:rPr lang="it-IT" dirty="0">
                <a:latin typeface="Courier New" panose="02070309020205020404" pitchFamily="49" charset="0"/>
                <a:cs typeface="Courier New" panose="02070309020205020404" pitchFamily="49" charset="0"/>
              </a:rPr>
              <a:t> nome[30];</a:t>
            </a:r>
          </a:p>
          <a:p>
            <a:pPr marL="0" indent="0">
              <a:buNone/>
            </a:pPr>
            <a:r>
              <a:rPr lang="it-IT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it-IT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it-IT" dirty="0">
                <a:latin typeface="Courier New" panose="02070309020205020404" pitchFamily="49" charset="0"/>
                <a:cs typeface="Courier New" panose="02070309020205020404" pitchFamily="49" charset="0"/>
              </a:rPr>
              <a:t>("Inserisci il tuo nome: ");</a:t>
            </a:r>
          </a:p>
          <a:p>
            <a:pPr marL="0" indent="0">
              <a:buNone/>
            </a:pPr>
            <a:r>
              <a:rPr lang="it-IT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it-IT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gets</a:t>
            </a:r>
            <a:r>
              <a:rPr lang="it-IT" dirty="0">
                <a:latin typeface="Courier New" panose="02070309020205020404" pitchFamily="49" charset="0"/>
                <a:cs typeface="Courier New" panose="02070309020205020404" pitchFamily="49" charset="0"/>
              </a:rPr>
              <a:t>(nome);</a:t>
            </a:r>
          </a:p>
          <a:p>
            <a:pPr marL="0" indent="0">
              <a:buNone/>
            </a:pPr>
            <a:r>
              <a:rPr lang="it-IT" dirty="0">
                <a:latin typeface="Courier New" panose="02070309020205020404" pitchFamily="49" charset="0"/>
                <a:cs typeface="Courier New" panose="02070309020205020404" pitchFamily="49" charset="0"/>
              </a:rPr>
              <a:t>    puts(nome);</a:t>
            </a:r>
          </a:p>
          <a:p>
            <a:pPr marL="0" indent="0">
              <a:buNone/>
            </a:pPr>
            <a:r>
              <a:rPr lang="it-IT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99E597F-53FB-4438-8406-7C620D59D5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0FFEEA0C-1FCD-40E6-A1D4-23BFBD0CE371}" type="datetime1">
              <a:rPr lang="it-IT" smtClean="0"/>
              <a:t>07/03/2022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546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CEA505C-E823-401E-979B-A4ED08B4EF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 File	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B8DA0D1-0DFC-4823-B2C7-2A4ACB39FD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/>
              <a:t>Il file è </a:t>
            </a:r>
            <a:r>
              <a:rPr lang="it-IT" b="1" dirty="0"/>
              <a:t>l'unità logica di memorizzazione dei dati su memoria di massa</a:t>
            </a:r>
            <a:r>
              <a:rPr lang="it-IT" dirty="0"/>
              <a:t>, che consente una memorizzazione </a:t>
            </a:r>
            <a:r>
              <a:rPr lang="it-IT" b="1" dirty="0"/>
              <a:t>persistente</a:t>
            </a:r>
            <a:r>
              <a:rPr lang="it-IT" dirty="0"/>
              <a:t> dei dati, non limitata dalle dimensioni della memoria centrale.</a:t>
            </a:r>
          </a:p>
          <a:p>
            <a:r>
              <a:rPr lang="it-IT" dirty="0"/>
              <a:t>I programmi C possono accedere a file (leggere e scrivere) mediante le funzioni standard definite nella libreria di I/O (&lt;</a:t>
            </a:r>
            <a:r>
              <a:rPr lang="it-IT" dirty="0" err="1"/>
              <a:t>stdio.h</a:t>
            </a:r>
            <a:r>
              <a:rPr lang="it-IT" dirty="0"/>
              <a:t>&gt;)</a:t>
            </a:r>
          </a:p>
          <a:p>
            <a:endParaRPr lang="it-IT" dirty="0"/>
          </a:p>
          <a:p>
            <a:r>
              <a:rPr lang="it-IT" dirty="0"/>
              <a:t>Caratteristiche dell’accesso a file in C:</a:t>
            </a:r>
          </a:p>
          <a:p>
            <a:pPr lvl="1"/>
            <a:r>
              <a:rPr lang="it-IT" dirty="0"/>
              <a:t>Ogni programma vede il file come una </a:t>
            </a:r>
            <a:r>
              <a:rPr lang="it-IT" b="1" dirty="0"/>
              <a:t>sequenza di componenti</a:t>
            </a:r>
            <a:r>
              <a:rPr lang="it-IT" dirty="0"/>
              <a:t> (record logici), terminata da una “marca” di fine file (End Of File, EOF)</a:t>
            </a:r>
          </a:p>
          <a:p>
            <a:pPr lvl="1"/>
            <a:r>
              <a:rPr lang="it-IT" dirty="0"/>
              <a:t>I file sono gestiti dal Sistema Operativo. La realizzazione delle funzioni standard di I/O (&lt;</a:t>
            </a:r>
            <a:r>
              <a:rPr lang="it-IT" dirty="0" err="1"/>
              <a:t>stdio.h</a:t>
            </a:r>
            <a:r>
              <a:rPr lang="it-IT" dirty="0"/>
              <a:t>&gt;) tiene conto delle funzionalità del S.O ospite.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3AAA0BE-2414-4F8D-9748-D2F642BB65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0FFEEA0C-1FCD-40E6-A1D4-23BFBD0CE371}" type="datetime1">
              <a:rPr lang="it-IT" smtClean="0"/>
              <a:t>07/03/2022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332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CEA505C-E823-401E-979B-A4ED08B4EF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 File	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B8DA0D1-0DFC-4823-B2C7-2A4ACB39FD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/>
              <a:t>In C i file vengono distinti in due categorie:</a:t>
            </a:r>
          </a:p>
          <a:p>
            <a:endParaRPr lang="it-IT" dirty="0"/>
          </a:p>
          <a:p>
            <a:pPr lvl="1"/>
            <a:r>
              <a:rPr lang="it-IT" b="1" dirty="0"/>
              <a:t>file di testo</a:t>
            </a:r>
            <a:r>
              <a:rPr lang="it-IT" dirty="0"/>
              <a:t>, trattati come sequenze di caratteri organizzati in linee (ciascuna terminata da '\n’)</a:t>
            </a:r>
          </a:p>
          <a:p>
            <a:pPr lvl="1"/>
            <a:endParaRPr lang="it-IT" dirty="0"/>
          </a:p>
          <a:p>
            <a:pPr lvl="1"/>
            <a:r>
              <a:rPr lang="it-IT" b="1" dirty="0"/>
              <a:t>file binari</a:t>
            </a:r>
            <a:r>
              <a:rPr lang="it-IT" dirty="0"/>
              <a:t>, visti come sequenze di bit</a:t>
            </a:r>
          </a:p>
          <a:p>
            <a:pPr lvl="1"/>
            <a:endParaRPr lang="it-IT" dirty="0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3AAA0BE-2414-4F8D-9748-D2F642BB65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0FFEEA0C-1FCD-40E6-A1D4-23BFBD0CE371}" type="datetime1">
              <a:rPr lang="it-IT" smtClean="0"/>
              <a:t>07/03/2022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294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CEA505C-E823-401E-979B-A4ED08B4EF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File di testo	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B8DA0D1-0DFC-4823-B2C7-2A4ACB39FD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2099805"/>
            <a:ext cx="10058400" cy="3849624"/>
          </a:xfrm>
        </p:spPr>
        <p:txBody>
          <a:bodyPr>
            <a:normAutofit/>
          </a:bodyPr>
          <a:lstStyle/>
          <a:p>
            <a:r>
              <a:rPr lang="it-IT" dirty="0"/>
              <a:t>Sono file di caratteri, organizzati in linee. </a:t>
            </a:r>
          </a:p>
          <a:p>
            <a:r>
              <a:rPr lang="it-IT" dirty="0"/>
              <a:t>Ogni linea è terminata da una marca di fine linea (</a:t>
            </a:r>
            <a:r>
              <a:rPr lang="it-IT" dirty="0" err="1"/>
              <a:t>newline</a:t>
            </a:r>
            <a:r>
              <a:rPr lang="it-IT" dirty="0"/>
              <a:t>, carattere '\n’).</a:t>
            </a:r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pPr marL="0" indent="0">
              <a:buNone/>
            </a:pPr>
            <a:r>
              <a:rPr lang="it-IT" dirty="0"/>
              <a:t>      -&gt; Il record logico può essere il singolo carattere, la parola, oppure la linea.</a:t>
            </a:r>
          </a:p>
          <a:p>
            <a:endParaRPr lang="it-IT" dirty="0"/>
          </a:p>
          <a:p>
            <a:pPr lvl="1"/>
            <a:endParaRPr lang="it-IT" dirty="0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3AAA0BE-2414-4F8D-9748-D2F642BB65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0FFEEA0C-1FCD-40E6-A1D4-23BFBD0CE371}" type="datetime1">
              <a:rPr lang="it-IT" smtClean="0"/>
              <a:t>07/03/2022</a:t>
            </a:fld>
            <a:endParaRPr lang="en-US"/>
          </a:p>
        </p:txBody>
      </p:sp>
      <p:pic>
        <p:nvPicPr>
          <p:cNvPr id="9" name="Immagine 8">
            <a:extLst>
              <a:ext uri="{FF2B5EF4-FFF2-40B4-BE49-F238E27FC236}">
                <a16:creationId xmlns:a16="http://schemas.microsoft.com/office/drawing/2014/main" id="{B023F049-B136-4DDB-B654-EAA351EBDF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23293" y="3077904"/>
            <a:ext cx="5751339" cy="10875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1638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CEA505C-E823-401E-979B-A4ED08B4EF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Gestione di un file in C	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B8DA0D1-0DFC-4823-B2C7-2A4ACB39FD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2099805"/>
            <a:ext cx="10058400" cy="3849624"/>
          </a:xfrm>
        </p:spPr>
        <p:txBody>
          <a:bodyPr>
            <a:normAutofit/>
          </a:bodyPr>
          <a:lstStyle/>
          <a:p>
            <a:r>
              <a:rPr lang="it-IT" dirty="0"/>
              <a:t>I file hanno una </a:t>
            </a:r>
            <a:r>
              <a:rPr lang="it-IT" b="1" dirty="0"/>
              <a:t>struttura sequenziale</a:t>
            </a:r>
            <a:r>
              <a:rPr lang="it-IT" dirty="0"/>
              <a:t>, cioè:</a:t>
            </a:r>
          </a:p>
          <a:p>
            <a:pPr lvl="1"/>
            <a:r>
              <a:rPr lang="it-IT" dirty="0"/>
              <a:t>i record logici sono organizzati in una sequenza rigidamente ordinata</a:t>
            </a:r>
          </a:p>
          <a:p>
            <a:pPr lvl="1"/>
            <a:r>
              <a:rPr lang="it-IT" dirty="0"/>
              <a:t>per accedere ad un particolare record logico, è necessario "scorrere" tutti quelli che lo precedono.</a:t>
            </a:r>
          </a:p>
          <a:p>
            <a:pPr lvl="1"/>
            <a:endParaRPr lang="it-IT" dirty="0"/>
          </a:p>
          <a:p>
            <a:pPr lvl="1"/>
            <a:endParaRPr lang="it-IT" dirty="0"/>
          </a:p>
          <a:p>
            <a:pPr lvl="1"/>
            <a:endParaRPr lang="it-IT" dirty="0"/>
          </a:p>
          <a:p>
            <a:pPr lvl="1"/>
            <a:endParaRPr lang="it-IT" dirty="0"/>
          </a:p>
          <a:p>
            <a:pPr lvl="1"/>
            <a:endParaRPr lang="it-IT" dirty="0"/>
          </a:p>
          <a:p>
            <a:r>
              <a:rPr lang="it-IT" dirty="0"/>
              <a:t>Per accedere ad un file da un programma C, è necessario predisporre una variabile che lo rappresenti (</a:t>
            </a:r>
            <a:r>
              <a:rPr lang="it-IT" b="1" dirty="0"/>
              <a:t>puntatore a file</a:t>
            </a:r>
            <a:r>
              <a:rPr lang="it-IT" dirty="0"/>
              <a:t>)</a:t>
            </a:r>
          </a:p>
          <a:p>
            <a:pPr marL="0" indent="0">
              <a:buNone/>
            </a:pPr>
            <a:endParaRPr lang="it-IT" dirty="0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3AAA0BE-2414-4F8D-9748-D2F642BB65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0FFEEA0C-1FCD-40E6-A1D4-23BFBD0CE371}" type="datetime1">
              <a:rPr lang="it-IT" smtClean="0"/>
              <a:t>07/03/2022</a:t>
            </a:fld>
            <a:endParaRPr lang="en-US"/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5F6F9604-D895-4697-8DE1-7422A346342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42868" y="3429000"/>
            <a:ext cx="5376376" cy="392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4166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CEA505C-E823-401E-979B-A4ED08B4EF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Puntatore a file 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B8DA0D1-0DFC-4823-B2C7-2A4ACB39FD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2099805"/>
            <a:ext cx="10058400" cy="3849624"/>
          </a:xfrm>
        </p:spPr>
        <p:txBody>
          <a:bodyPr>
            <a:normAutofit/>
          </a:bodyPr>
          <a:lstStyle/>
          <a:p>
            <a:r>
              <a:rPr lang="it-IT" dirty="0"/>
              <a:t>E` una variabile che viene utilizzata per riferire un file nelle operazioni di accesso (lettura e scrittura). Implicitamente essa indica:</a:t>
            </a:r>
          </a:p>
          <a:p>
            <a:pPr lvl="1"/>
            <a:r>
              <a:rPr lang="it-IT" dirty="0"/>
              <a:t>il file</a:t>
            </a:r>
          </a:p>
          <a:p>
            <a:pPr lvl="1"/>
            <a:r>
              <a:rPr lang="it-IT" dirty="0"/>
              <a:t>l'elemento corrente all'interno della sequenza</a:t>
            </a:r>
          </a:p>
          <a:p>
            <a:pPr lvl="1"/>
            <a:endParaRPr lang="it-IT" dirty="0"/>
          </a:p>
          <a:p>
            <a:r>
              <a:rPr lang="it-IT" dirty="0"/>
              <a:t>Ad esempio:</a:t>
            </a:r>
          </a:p>
          <a:p>
            <a:pPr marL="0" indent="0">
              <a:buNone/>
            </a:pPr>
            <a:r>
              <a:rPr lang="it-IT" b="1" dirty="0"/>
              <a:t>    FILE *fp;</a:t>
            </a:r>
          </a:p>
          <a:p>
            <a:endParaRPr lang="it-IT" dirty="0"/>
          </a:p>
          <a:p>
            <a:pPr marL="0" indent="0">
              <a:buNone/>
            </a:pPr>
            <a:r>
              <a:rPr lang="it-IT" dirty="0"/>
              <a:t>    -&gt; il tipo FILE è un tipo non primitivo dichiarato nel file </a:t>
            </a:r>
            <a:r>
              <a:rPr lang="it-IT" dirty="0" err="1"/>
              <a:t>stdio.h</a:t>
            </a:r>
            <a:r>
              <a:rPr lang="it-IT" dirty="0"/>
              <a:t>.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3AAA0BE-2414-4F8D-9748-D2F642BB65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0FFEEA0C-1FCD-40E6-A1D4-23BFBD0CE371}" type="datetime1">
              <a:rPr lang="it-IT" smtClean="0"/>
              <a:t>07/03/2022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864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VTI">
  <a:themeElements>
    <a:clrScheme name="Custom 38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E462D"/>
      </a:accent1>
      <a:accent2>
        <a:srgbClr val="595A85"/>
      </a:accent2>
      <a:accent3>
        <a:srgbClr val="8D6F5B"/>
      </a:accent3>
      <a:accent4>
        <a:srgbClr val="FABD2F"/>
      </a:accent4>
      <a:accent5>
        <a:srgbClr val="AF8073"/>
      </a:accent5>
      <a:accent6>
        <a:srgbClr val="787880"/>
      </a:accent6>
      <a:hlink>
        <a:srgbClr val="CC8D00"/>
      </a:hlink>
      <a:folHlink>
        <a:srgbClr val="82829E"/>
      </a:folHlink>
    </a:clrScheme>
    <a:fontScheme name="Savon">
      <a:majorFont>
        <a:latin typeface="Avenir Next LT Pro Light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venir Next LT Pro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41798857_TF56410444" id="{9E32E7D9-E4D4-4E34-9CBF-5EF99946F492}" vid="{4EB8DC7B-672E-465F-9749-D0C21D91E9BB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{80D37069-4E25-4ABC-9768-CA0F1D6F4644}tf56410444_win32</Template>
  <TotalTime>98</TotalTime>
  <Words>2959</Words>
  <Application>Microsoft Office PowerPoint</Application>
  <PresentationFormat>Widescreen</PresentationFormat>
  <Paragraphs>473</Paragraphs>
  <Slides>39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39</vt:i4>
      </vt:variant>
    </vt:vector>
  </HeadingPairs>
  <TitlesOfParts>
    <vt:vector size="46" baseType="lpstr">
      <vt:lpstr>Avenir Next LT Pro</vt:lpstr>
      <vt:lpstr>Avenir Next LT Pro Light</vt:lpstr>
      <vt:lpstr>Calibri</vt:lpstr>
      <vt:lpstr>Courier New</vt:lpstr>
      <vt:lpstr>CourierNewPS-BoldMT</vt:lpstr>
      <vt:lpstr>Garamond</vt:lpstr>
      <vt:lpstr>SavonVTI</vt:lpstr>
      <vt:lpstr>File</vt:lpstr>
      <vt:lpstr>Presentazione standard di PowerPoint</vt:lpstr>
      <vt:lpstr>Presentazione standard di PowerPoint</vt:lpstr>
      <vt:lpstr>Gets e puts</vt:lpstr>
      <vt:lpstr>I File </vt:lpstr>
      <vt:lpstr>I File </vt:lpstr>
      <vt:lpstr>File di testo </vt:lpstr>
      <vt:lpstr>Gestione di un file in C </vt:lpstr>
      <vt:lpstr>Puntatore a file </vt:lpstr>
      <vt:lpstr>Gestione di un file in C</vt:lpstr>
      <vt:lpstr>Apertura di un File</vt:lpstr>
      <vt:lpstr>Apertura in lettura</vt:lpstr>
      <vt:lpstr>Apertura in scrittura</vt:lpstr>
      <vt:lpstr>Apertura in aggiunta (append)</vt:lpstr>
      <vt:lpstr>Apertura di un file</vt:lpstr>
      <vt:lpstr>Chiusura di un File</vt:lpstr>
      <vt:lpstr>Esempio</vt:lpstr>
      <vt:lpstr>File standard di I/O </vt:lpstr>
      <vt:lpstr>Lettura e Scrittura di file </vt:lpstr>
      <vt:lpstr>Accesso a file di testo: lettura/scrittura con formato </vt:lpstr>
      <vt:lpstr>Accesso a file di testo: lettura/scrittura con formato </vt:lpstr>
      <vt:lpstr>printf/scanf vs fprintf/fscanf </vt:lpstr>
      <vt:lpstr>Esempio: scrittura di un file di testo</vt:lpstr>
      <vt:lpstr>Esempio: lettura e stampa di un file di testo</vt:lpstr>
      <vt:lpstr>Lettura/scrittura di caratteri </vt:lpstr>
      <vt:lpstr>Esempio: Programma che copia un file in un altro file (stdout)</vt:lpstr>
      <vt:lpstr>Presentazione standard di PowerPoint</vt:lpstr>
      <vt:lpstr>Lettura/scrittura di stringhe </vt:lpstr>
      <vt:lpstr>Lettura/scrittura di stringhe </vt:lpstr>
      <vt:lpstr>Accesso a file binari: Lettura/scrittura di blocchi </vt:lpstr>
      <vt:lpstr>Lettura di file binari </vt:lpstr>
      <vt:lpstr>Scrittura di file binari </vt:lpstr>
      <vt:lpstr>Esempio </vt:lpstr>
      <vt:lpstr> </vt:lpstr>
      <vt:lpstr>Esempio </vt:lpstr>
      <vt:lpstr> </vt:lpstr>
      <vt:lpstr>Esempio: file di record </vt:lpstr>
      <vt:lpstr> 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ricorsione</dc:title>
  <dc:creator>Aaron</dc:creator>
  <cp:lastModifiedBy>admin</cp:lastModifiedBy>
  <cp:revision>65</cp:revision>
  <dcterms:created xsi:type="dcterms:W3CDTF">2021-01-13T08:29:19Z</dcterms:created>
  <dcterms:modified xsi:type="dcterms:W3CDTF">2022-03-07T12:41:09Z</dcterms:modified>
</cp:coreProperties>
</file>