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7" r:id="rId2"/>
    <p:sldId id="288" r:id="rId3"/>
    <p:sldId id="289" r:id="rId4"/>
    <p:sldId id="290" r:id="rId5"/>
    <p:sldId id="291" r:id="rId6"/>
    <p:sldId id="292" r:id="rId7"/>
    <p:sldId id="293" r:id="rId8"/>
    <p:sldId id="294" r:id="rId9"/>
    <p:sldId id="295" r:id="rId10"/>
    <p:sldId id="296" r:id="rId11"/>
    <p:sldId id="297" r:id="rId12"/>
    <p:sldId id="298" r:id="rId13"/>
    <p:sldId id="299" r:id="rId14"/>
    <p:sldId id="300" r:id="rId15"/>
    <p:sldId id="301" r:id="rId16"/>
    <p:sldId id="302" r:id="rId17"/>
    <p:sldId id="303" r:id="rId18"/>
    <p:sldId id="304" r:id="rId19"/>
    <p:sldId id="305" r:id="rId20"/>
    <p:sldId id="306" r:id="rId21"/>
    <p:sldId id="307" r:id="rId22"/>
    <p:sldId id="308" r:id="rId23"/>
    <p:sldId id="309" r:id="rId24"/>
    <p:sldId id="310" r:id="rId25"/>
    <p:sldId id="311" r:id="rId26"/>
    <p:sldId id="312" r:id="rId27"/>
    <p:sldId id="313" r:id="rId28"/>
    <p:sldId id="314" r:id="rId29"/>
    <p:sldId id="315" r:id="rId30"/>
    <p:sldId id="316" r:id="rId31"/>
    <p:sldId id="317" r:id="rId32"/>
    <p:sldId id="318" r:id="rId33"/>
    <p:sldId id="319" r:id="rId34"/>
    <p:sldId id="320" r:id="rId35"/>
    <p:sldId id="321" r:id="rId36"/>
    <p:sldId id="322" r:id="rId37"/>
    <p:sldId id="323" r:id="rId38"/>
    <p:sldId id="324" r:id="rId39"/>
    <p:sldId id="325" r:id="rId40"/>
    <p:sldId id="326" r:id="rId41"/>
    <p:sldId id="327" r:id="rId42"/>
    <p:sldId id="328" r:id="rId43"/>
    <p:sldId id="329" r:id="rId44"/>
    <p:sldId id="330" r:id="rId45"/>
    <p:sldId id="331" r:id="rId46"/>
    <p:sldId id="332" r:id="rId47"/>
    <p:sldId id="333" r:id="rId48"/>
    <p:sldId id="334" r:id="rId49"/>
    <p:sldId id="335" r:id="rId50"/>
    <p:sldId id="336" r:id="rId51"/>
    <p:sldId id="337" r:id="rId52"/>
    <p:sldId id="338" r:id="rId53"/>
    <p:sldId id="339" r:id="rId54"/>
    <p:sldId id="340" r:id="rId55"/>
    <p:sldId id="341" r:id="rId56"/>
    <p:sldId id="343" r:id="rId57"/>
    <p:sldId id="344" r:id="rId58"/>
    <p:sldId id="342" r:id="rId59"/>
    <p:sldId id="346" r:id="rId60"/>
    <p:sldId id="347" r:id="rId61"/>
    <p:sldId id="348" r:id="rId62"/>
    <p:sldId id="349" r:id="rId63"/>
    <p:sldId id="350" r:id="rId64"/>
    <p:sldId id="351" r:id="rId65"/>
    <p:sldId id="352" r:id="rId66"/>
    <p:sldId id="355" r:id="rId67"/>
    <p:sldId id="345" r:id="rId68"/>
    <p:sldId id="353" r:id="rId69"/>
    <p:sldId id="354" r:id="rId70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Stile medio 4 - Colore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16D9F66E-5EB9-4882-86FB-DCBF35E3C3E4}" styleName="Stile medio 4 - Colore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0505E3EF-67EA-436B-97B2-0124C06EBD24}" styleName="Stile medio 4 - Colore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69CF1AB2-1976-4502-BF36-3FF5EA218861}" styleName="Stile medio 4 - Color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1" d="100"/>
          <a:sy n="81" d="100"/>
        </p:scale>
        <p:origin x="67" y="18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tableStyles" Target="tableStyle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71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7290E55-463E-4C0A-B4FD-EDFDA083425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rgbClr val="FF0000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79AF7BC1-3F0D-4A31-AD72-EB5A2F2EF59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rgbClr val="FF000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CB083862-4D8F-4F5F-B6A8-8B7A9A95E3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E2492-5308-4CA1-A018-77EE5AFBAA0B}" type="datetimeFigureOut">
              <a:rPr lang="it-IT" smtClean="0"/>
              <a:t>08/04/2018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81C5EDDD-5969-4507-81AF-A82586871F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5A95C031-170C-4335-A64E-3A98D3DC6C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7199A-AB4B-403C-A04F-DD224636A1D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08031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9AFDE52-AC24-4C00-ADC7-123074962B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F2781BBD-E14C-4977-A413-F7E2E58B8C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67089665-B6AD-4409-AC1B-AD4FB5ADFF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E2492-5308-4CA1-A018-77EE5AFBAA0B}" type="datetimeFigureOut">
              <a:rPr lang="it-IT" smtClean="0"/>
              <a:t>08/04/2018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A8A92E9-314F-4616-A4A0-3A852110B9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4769036-BE0C-482D-BCA8-61B0C88FA2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7199A-AB4B-403C-A04F-DD224636A1D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274815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BD8BC09C-16E6-42EB-B135-520E8B35529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50557836-4CEF-40A8-8046-31032D51D4C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CE9D5DD4-A750-41E7-AE80-5557B270AA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E2492-5308-4CA1-A018-77EE5AFBAA0B}" type="datetimeFigureOut">
              <a:rPr lang="it-IT" smtClean="0"/>
              <a:t>08/04/2018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49352B0D-996E-454F-8C07-79DB63EF41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67E6CE9-9CF0-41B0-8F8C-4090F2EF0B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7199A-AB4B-403C-A04F-DD224636A1D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830329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60B8F60-B657-4081-9363-84EA54CFB8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85069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5405B7F-9D8B-4770-B116-54879C193E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  <a:lvl2pPr>
              <a:defRPr>
                <a:solidFill>
                  <a:schemeClr val="accent1"/>
                </a:solidFill>
              </a:defRPr>
            </a:lvl2pPr>
            <a:lvl3pPr>
              <a:defRPr>
                <a:solidFill>
                  <a:schemeClr val="accent1"/>
                </a:solidFill>
              </a:defRPr>
            </a:lvl3pPr>
            <a:lvl4pPr>
              <a:defRPr>
                <a:solidFill>
                  <a:schemeClr val="accent1"/>
                </a:solidFill>
              </a:defRPr>
            </a:lvl4pPr>
            <a:lvl5pPr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C128148A-7A1D-424B-A20C-064DD8D090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E2492-5308-4CA1-A018-77EE5AFBAA0B}" type="datetimeFigureOut">
              <a:rPr lang="it-IT" smtClean="0"/>
              <a:t>08/04/2018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A6ADB80B-6431-45DE-9821-45AAAC020F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A67F373-F8FD-4899-A1BA-67B6EEA584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8800" y="1508125"/>
            <a:ext cx="2743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9E7199A-AB4B-403C-A04F-DD224636A1D3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7" name="Rettangolo 6">
            <a:extLst>
              <a:ext uri="{FF2B5EF4-FFF2-40B4-BE49-F238E27FC236}">
                <a16:creationId xmlns:a16="http://schemas.microsoft.com/office/drawing/2014/main" id="{A84D84F1-A888-4341-B177-8FED670B0DAF}"/>
              </a:ext>
            </a:extLst>
          </p:cNvPr>
          <p:cNvSpPr/>
          <p:nvPr userDrawn="1"/>
        </p:nvSpPr>
        <p:spPr>
          <a:xfrm>
            <a:off x="838200" y="1550194"/>
            <a:ext cx="11353800" cy="2754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998877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558B20E-855D-47C5-BD9D-D75051AAF0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A2E27076-B93F-4BDF-B431-1EDCF0E3D6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7CF8333-D2F5-4FD9-8005-1884E94815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E2492-5308-4CA1-A018-77EE5AFBAA0B}" type="datetimeFigureOut">
              <a:rPr lang="it-IT" smtClean="0"/>
              <a:t>08/04/2018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B6460111-FF93-4FD0-8A73-42E8421190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EBCCC49-0539-44C4-A41F-85F824B5EE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7199A-AB4B-403C-A04F-DD224636A1D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192777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C8B2E4F-DB44-4D6E-8747-40F74F7EC6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67A32C2-B220-4456-8B68-5A09655D860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E0099EBB-B97A-4587-AB75-1A596FD918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3F1EB11C-AF1D-4A10-846B-0DC9D5D35D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E2492-5308-4CA1-A018-77EE5AFBAA0B}" type="datetimeFigureOut">
              <a:rPr lang="it-IT" smtClean="0"/>
              <a:t>08/04/2018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0F16F652-E3DD-41A0-A61D-A7FF5A8592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AEA446A9-8F00-4722-B802-6552896DB7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7199A-AB4B-403C-A04F-DD224636A1D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540718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D4DC4EC-E87E-447D-BBC4-B21D3CB43B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932556C7-BD8F-43CD-B706-CC0DB1437A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A8B4D3DF-4120-4F5B-8901-EC7F6EB4EE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94E33B34-6C21-4E63-B6B2-D025BEAC48A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1EDB4076-53A1-4DBF-987F-9CD5DFB591E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CE892E98-EE43-4003-B754-74CF571180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E2492-5308-4CA1-A018-77EE5AFBAA0B}" type="datetimeFigureOut">
              <a:rPr lang="it-IT" smtClean="0"/>
              <a:t>08/04/2018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9A409763-5768-4FFF-AB5C-72552203B8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2E007C5C-456C-4F03-B06A-310BAF7C99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7199A-AB4B-403C-A04F-DD224636A1D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924169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69A180D-B5FD-48B1-86AD-51F763788F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C3639788-14E3-413C-BB95-03D3E7BA58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E2492-5308-4CA1-A018-77EE5AFBAA0B}" type="datetimeFigureOut">
              <a:rPr lang="it-IT" smtClean="0"/>
              <a:t>08/04/2018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E8402D73-BCF8-4E0D-A560-AD8E58ED68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691FDAB7-E00E-4AC2-B60B-2748A88140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7199A-AB4B-403C-A04F-DD224636A1D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532839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D475E28D-42D3-4971-A899-B2A4B479B8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E2492-5308-4CA1-A018-77EE5AFBAA0B}" type="datetimeFigureOut">
              <a:rPr lang="it-IT" smtClean="0"/>
              <a:t>08/04/2018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C0E54261-3E62-47B2-859D-D2F6CDE1D3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F64AF50A-3B01-4B88-A991-687136ED48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7199A-AB4B-403C-A04F-DD224636A1D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87064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B8E5CCD-95F6-47FE-9B95-6BFFEA4898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2681208-2684-4C4A-AC1D-47200DC239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042907E1-781E-4B1A-B1D9-B1BD83DFCA4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096B55AB-41A9-4C19-87B7-B973A3FE68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E2492-5308-4CA1-A018-77EE5AFBAA0B}" type="datetimeFigureOut">
              <a:rPr lang="it-IT" smtClean="0"/>
              <a:t>08/04/2018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E6D2CA79-B87C-4AE4-A8DF-3B6C057998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1574E61A-FE00-48BA-A970-8DE0519E22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7199A-AB4B-403C-A04F-DD224636A1D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689078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134474F-7D90-4290-9538-34175EC704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C66975EB-14EE-4950-977E-240140E7A35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12C2A8C6-DB10-424C-B391-4E070732EEA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BA571C8B-1CC0-466B-A5B3-46D5C441E0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E2492-5308-4CA1-A018-77EE5AFBAA0B}" type="datetimeFigureOut">
              <a:rPr lang="it-IT" smtClean="0"/>
              <a:t>08/04/2018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44418F1A-1C38-40F9-83B1-9B1097C883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0CACD15C-A006-45A2-BCC6-4F90A41D2E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7199A-AB4B-403C-A04F-DD224636A1D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055700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0C71869D-F4FC-47B2-A61B-B9B8F409E1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1F2A6533-BF5F-4404-B01B-7B55178713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43CA4354-6500-4059-8A89-2B998C3B2CB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DE2492-5308-4CA1-A018-77EE5AFBAA0B}" type="datetimeFigureOut">
              <a:rPr lang="it-IT" smtClean="0"/>
              <a:t>08/04/2018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1E9E0141-2C3D-46FD-9F6B-15838D30048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B0BF410-98F1-4463-8D34-EB4B6257C6F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E7199A-AB4B-403C-A04F-DD224636A1D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96378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EC98F32-2731-4D6A-849C-5EF3CFFE57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Tipo Carattere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9D76C4F-7824-4E99-92B6-B8E1567122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/>
              <a:t>Finora abbiamo lavorato con valori numerici.</a:t>
            </a:r>
          </a:p>
          <a:p>
            <a:endParaRPr lang="it-IT" dirty="0"/>
          </a:p>
          <a:p>
            <a:r>
              <a:rPr lang="it-IT" dirty="0"/>
              <a:t>I numeri costituiscono molta parte del lavoro dei computer, ma non tutta. </a:t>
            </a:r>
          </a:p>
          <a:p>
            <a:endParaRPr lang="it-IT" dirty="0"/>
          </a:p>
          <a:p>
            <a:r>
              <a:rPr lang="it-IT" dirty="0"/>
              <a:t>I computer sono macchine per il trattamento dell’informazione e l’informazione è costituita per la maggior parte da </a:t>
            </a:r>
            <a:r>
              <a:rPr lang="it-IT" dirty="0">
                <a:solidFill>
                  <a:srgbClr val="FF0000"/>
                </a:solidFill>
              </a:rPr>
              <a:t>testi</a:t>
            </a:r>
            <a:r>
              <a:rPr lang="it-IT" dirty="0"/>
              <a:t>, che a loro volta sono composti da </a:t>
            </a:r>
            <a:r>
              <a:rPr lang="it-IT" dirty="0">
                <a:solidFill>
                  <a:srgbClr val="FF0000"/>
                </a:solidFill>
              </a:rPr>
              <a:t>caratteri</a:t>
            </a:r>
            <a:endParaRPr lang="it-IT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98754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4EE2A45-543F-4F88-8883-A55B0C1F3D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Metodi di input/output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511F33A-DD5A-461F-9ADC-BF434728B3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</a:t>
            </a:r>
            <a:r>
              <a:rPr lang="it-IT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x;</a:t>
            </a:r>
          </a:p>
          <a:p>
            <a:pPr marL="0" indent="0">
              <a:buNone/>
            </a:pPr>
            <a:endParaRPr lang="it-IT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it-IT" b="1" dirty="0">
                <a:solidFill>
                  <a:srgbClr val="FF0000"/>
                </a:solidFill>
              </a:rPr>
              <a:t>Output</a:t>
            </a:r>
          </a:p>
          <a:p>
            <a:pPr marL="0" indent="0">
              <a:buNone/>
            </a:pPr>
            <a:r>
              <a:rPr lang="it-IT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it-IT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("%c", x);</a:t>
            </a:r>
          </a:p>
          <a:p>
            <a:pPr marL="0" indent="0">
              <a:buNone/>
            </a:pPr>
            <a:endParaRPr lang="it-IT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it-IT" b="1" dirty="0">
                <a:solidFill>
                  <a:srgbClr val="FF0000"/>
                </a:solidFill>
              </a:rPr>
              <a:t>Input</a:t>
            </a:r>
          </a:p>
          <a:p>
            <a:pPr marL="0" indent="0">
              <a:buNone/>
            </a:pPr>
            <a:r>
              <a:rPr lang="it-IT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scanf</a:t>
            </a:r>
            <a:r>
              <a:rPr lang="it-IT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("%c", &amp;x);</a:t>
            </a:r>
          </a:p>
        </p:txBody>
      </p:sp>
    </p:spTree>
    <p:extLst>
      <p:ext uri="{BB962C8B-B14F-4D97-AF65-F5344CB8AC3E}">
        <p14:creationId xmlns:p14="http://schemas.microsoft.com/office/powerpoint/2010/main" val="26706538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BAF4EB6-5F75-417B-86F4-B9B6EE344E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approfondimento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6B5F988-BC2C-442F-B114-A56E1AE2C3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828930" cy="4351338"/>
          </a:xfrm>
        </p:spPr>
        <p:txBody>
          <a:bodyPr>
            <a:normAutofit fontScale="85000" lnSpcReduction="20000"/>
          </a:bodyPr>
          <a:lstStyle/>
          <a:p>
            <a:r>
              <a:rPr lang="it-IT" dirty="0"/>
              <a:t>In C il tipo </a:t>
            </a:r>
            <a:r>
              <a:rPr lang="it-IT" b="1" dirty="0" err="1"/>
              <a:t>char</a:t>
            </a:r>
            <a:r>
              <a:rPr lang="it-IT" b="1" dirty="0"/>
              <a:t> </a:t>
            </a:r>
            <a:r>
              <a:rPr lang="it-IT" dirty="0"/>
              <a:t>è un tipo intero su 1 byte utilizzato principalmente per rappresentare caratteri</a:t>
            </a:r>
          </a:p>
          <a:p>
            <a:pPr marL="0" indent="0">
              <a:buNone/>
            </a:pPr>
            <a:r>
              <a:rPr lang="it-IT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#include&lt;</a:t>
            </a:r>
            <a:r>
              <a:rPr lang="it-IT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stdio.h</a:t>
            </a:r>
            <a:r>
              <a:rPr lang="it-IT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marL="0" indent="0">
              <a:buNone/>
            </a:pPr>
            <a:r>
              <a:rPr lang="it-IT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it-IT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0" indent="0">
              <a:buNone/>
            </a:pPr>
            <a:r>
              <a:rPr lang="it-IT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457200" lvl="1" indent="0">
              <a:buNone/>
            </a:pPr>
            <a:r>
              <a:rPr lang="it-IT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</a:t>
            </a:r>
            <a:r>
              <a:rPr lang="it-IT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x=65;</a:t>
            </a:r>
          </a:p>
          <a:p>
            <a:pPr marL="457200" lvl="1" indent="0">
              <a:buNone/>
            </a:pPr>
            <a:r>
              <a:rPr lang="it-IT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it-IT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("%c", x); // stampa A</a:t>
            </a:r>
          </a:p>
          <a:p>
            <a:pPr marL="457200" lvl="1" indent="0">
              <a:buNone/>
            </a:pPr>
            <a:r>
              <a:rPr lang="it-IT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it-IT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("%d", x); // stampa 65</a:t>
            </a:r>
          </a:p>
          <a:p>
            <a:pPr marL="457200" lvl="1" indent="0">
              <a:buNone/>
            </a:pPr>
            <a:r>
              <a:rPr lang="it-IT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x='A';</a:t>
            </a:r>
          </a:p>
          <a:p>
            <a:pPr marL="457200" lvl="1" indent="0">
              <a:buNone/>
            </a:pPr>
            <a:r>
              <a:rPr lang="it-IT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x=x+1;</a:t>
            </a:r>
          </a:p>
          <a:p>
            <a:pPr marL="457200" lvl="1" indent="0">
              <a:buNone/>
            </a:pPr>
            <a:r>
              <a:rPr lang="it-IT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it-IT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("%c", x); // stampa B</a:t>
            </a:r>
          </a:p>
          <a:p>
            <a:pPr marL="0" indent="0">
              <a:buNone/>
            </a:pPr>
            <a:r>
              <a:rPr lang="it-IT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it-IT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D6192A5E-F328-4027-9504-CC7DEA0EAD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72900" y="2010020"/>
            <a:ext cx="3480900" cy="4261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5458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A77B697-237E-40C2-A121-FE7106BED0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Esercizio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57CB117-FCF5-4A42-B76D-F5EB44192F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it-IT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#include&lt;</a:t>
            </a:r>
            <a:r>
              <a:rPr lang="it-IT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stdio.h</a:t>
            </a:r>
            <a:r>
              <a:rPr lang="it-IT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marL="0" indent="0">
              <a:buNone/>
            </a:pPr>
            <a:r>
              <a:rPr lang="it-IT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it-IT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0" indent="0">
              <a:buNone/>
            </a:pPr>
            <a:r>
              <a:rPr lang="it-IT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457200" lvl="1" indent="0">
              <a:buNone/>
            </a:pPr>
            <a:r>
              <a:rPr lang="it-IT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</a:t>
            </a:r>
            <a:r>
              <a:rPr lang="it-IT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a=10;</a:t>
            </a:r>
          </a:p>
          <a:p>
            <a:pPr marL="457200" lvl="1" indent="0">
              <a:buNone/>
            </a:pPr>
            <a:r>
              <a:rPr lang="it-IT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it-IT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("%d", 'a'%10);</a:t>
            </a:r>
          </a:p>
          <a:p>
            <a:pPr marL="457200" lvl="1" indent="0">
              <a:buNone/>
            </a:pPr>
            <a:r>
              <a:rPr lang="it-IT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stampa 7</a:t>
            </a:r>
          </a:p>
          <a:p>
            <a:pPr marL="457200" lvl="1" indent="0">
              <a:buNone/>
            </a:pPr>
            <a:r>
              <a:rPr lang="it-IT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it-IT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("%d", a%10);</a:t>
            </a:r>
          </a:p>
          <a:p>
            <a:pPr marL="457200" lvl="1" indent="0">
              <a:buNone/>
            </a:pPr>
            <a:r>
              <a:rPr lang="it-IT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stampa 0</a:t>
            </a:r>
          </a:p>
          <a:p>
            <a:pPr marL="457200" lvl="1" indent="0">
              <a:buNone/>
            </a:pPr>
            <a:r>
              <a:rPr lang="it-IT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it-IT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("%d", </a:t>
            </a:r>
            <a:r>
              <a:rPr lang="it-IT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a+'a</a:t>
            </a:r>
            <a:r>
              <a:rPr lang="it-IT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');</a:t>
            </a:r>
          </a:p>
          <a:p>
            <a:pPr marL="457200" lvl="1" indent="0">
              <a:buNone/>
            </a:pPr>
            <a:r>
              <a:rPr lang="it-IT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stampa 107</a:t>
            </a:r>
          </a:p>
          <a:p>
            <a:pPr marL="0" indent="0">
              <a:buNone/>
            </a:pPr>
            <a:r>
              <a:rPr lang="it-IT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it-IT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A6B66AA2-FC8A-4D91-92A9-FE2FD7A3FA2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72900" y="2010020"/>
            <a:ext cx="3480900" cy="4261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58339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11D5983-BE98-45C1-A0F0-681CDF888B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Esercizio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0803649-19E3-4A2C-8E1A-81560848FF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Scrivere un programma che legge prima due caratteri e poi li stampa per due volte in ordine inverso.</a:t>
            </a:r>
          </a:p>
          <a:p>
            <a:endParaRPr lang="it-IT" dirty="0"/>
          </a:p>
          <a:p>
            <a:r>
              <a:rPr lang="it-IT" dirty="0"/>
              <a:t>Esempio:</a:t>
            </a:r>
          </a:p>
          <a:p>
            <a:r>
              <a:rPr lang="it-IT" b="1" dirty="0"/>
              <a:t>ab </a:t>
            </a:r>
            <a:r>
              <a:rPr lang="it-IT" dirty="0"/>
              <a:t>-&gt; </a:t>
            </a:r>
            <a:r>
              <a:rPr lang="it-IT" b="1" dirty="0" err="1"/>
              <a:t>baba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853511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6D04FF0-F710-4968-8A6B-EA16FED85D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Soluzione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538BBB9-29F2-462B-B422-FC3A7DCA59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t-IT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#include&lt;</a:t>
            </a:r>
            <a:r>
              <a:rPr lang="it-IT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stdio.h</a:t>
            </a:r>
            <a:r>
              <a:rPr lang="it-IT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marL="0" indent="0">
              <a:buNone/>
            </a:pPr>
            <a:r>
              <a:rPr lang="it-IT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it-IT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0" indent="0">
              <a:buNone/>
            </a:pPr>
            <a:r>
              <a:rPr lang="it-IT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457200" lvl="1" indent="0">
              <a:buNone/>
            </a:pPr>
            <a:r>
              <a:rPr lang="it-IT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</a:t>
            </a:r>
            <a:r>
              <a:rPr lang="it-IT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x, y;</a:t>
            </a:r>
          </a:p>
          <a:p>
            <a:pPr marL="457200" lvl="1" indent="0">
              <a:buNone/>
            </a:pPr>
            <a:r>
              <a:rPr lang="it-IT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it-IT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("Digita due caratteri: ");</a:t>
            </a:r>
          </a:p>
          <a:p>
            <a:pPr marL="457200" lvl="1" indent="0">
              <a:buNone/>
            </a:pPr>
            <a:r>
              <a:rPr lang="es-E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scanf("%c%c", &amp;x, &amp;y);</a:t>
            </a:r>
          </a:p>
          <a:p>
            <a:pPr marL="457200" lvl="1" indent="0">
              <a:buNone/>
            </a:pPr>
            <a:r>
              <a:rPr lang="it-IT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it-IT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("Hai digitato ripetuto due volte</a:t>
            </a:r>
          </a:p>
          <a:p>
            <a:pPr marL="457200" lvl="1" indent="0">
              <a:buNone/>
            </a:pPr>
            <a:r>
              <a:rPr lang="it-IT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(ordine inverso): ");</a:t>
            </a:r>
          </a:p>
          <a:p>
            <a:pPr marL="457200" lvl="1" indent="0">
              <a:buNone/>
            </a:pPr>
            <a:r>
              <a:rPr lang="es-E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printf("%c%c%c%c", y, x, y, x);</a:t>
            </a:r>
          </a:p>
          <a:p>
            <a:pPr marL="0" indent="0">
              <a:buNone/>
            </a:pPr>
            <a:r>
              <a:rPr lang="it-IT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it-IT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75064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259246D-373B-4173-9288-BA3B40976B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Se scrivessimo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B56DB05-E761-42DB-B4FC-8A93C82CEB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t-IT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#include&lt;</a:t>
            </a:r>
            <a:r>
              <a:rPr lang="it-IT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stdio.h</a:t>
            </a:r>
            <a:r>
              <a:rPr lang="it-IT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marL="0" indent="0">
              <a:buNone/>
            </a:pPr>
            <a:r>
              <a:rPr lang="it-IT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it-IT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(){</a:t>
            </a:r>
          </a:p>
          <a:p>
            <a:pPr marL="457200" lvl="1" indent="0">
              <a:buNone/>
            </a:pPr>
            <a:r>
              <a:rPr lang="it-IT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</a:t>
            </a:r>
            <a:r>
              <a:rPr lang="it-IT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x, y;</a:t>
            </a:r>
          </a:p>
          <a:p>
            <a:pPr marL="457200" lvl="1" indent="0">
              <a:buNone/>
            </a:pPr>
            <a:r>
              <a:rPr lang="it-IT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it-IT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("Digita primo carattere: ");</a:t>
            </a:r>
          </a:p>
          <a:p>
            <a:pPr marL="457200" lvl="1" indent="0">
              <a:buNone/>
            </a:pPr>
            <a:r>
              <a:rPr lang="it-IT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scanf</a:t>
            </a:r>
            <a:r>
              <a:rPr lang="it-IT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("%c", &amp;x);</a:t>
            </a:r>
          </a:p>
          <a:p>
            <a:pPr marL="457200" lvl="1" indent="0">
              <a:buNone/>
            </a:pPr>
            <a:r>
              <a:rPr lang="it-IT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it-IT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("Digita secondo carattere: ");</a:t>
            </a:r>
          </a:p>
          <a:p>
            <a:pPr marL="457200" lvl="1" indent="0">
              <a:buNone/>
            </a:pPr>
            <a:r>
              <a:rPr lang="it-IT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scanf</a:t>
            </a:r>
            <a:r>
              <a:rPr lang="it-IT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("%c", &amp;y);</a:t>
            </a:r>
          </a:p>
          <a:p>
            <a:pPr marL="457200" lvl="1" indent="0">
              <a:buNone/>
            </a:pPr>
            <a:r>
              <a:rPr lang="it-IT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it-IT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("Hai digitato per 2 volte (ordine</a:t>
            </a:r>
          </a:p>
          <a:p>
            <a:pPr marL="457200" lvl="1" indent="0">
              <a:buNone/>
            </a:pPr>
            <a:r>
              <a:rPr lang="it-IT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inverso): ");</a:t>
            </a:r>
          </a:p>
          <a:p>
            <a:pPr marL="457200" lvl="1" indent="0">
              <a:buNone/>
            </a:pPr>
            <a:r>
              <a:rPr lang="es-E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printf("%c%c%c%c", y, x, y, x);</a:t>
            </a:r>
          </a:p>
          <a:p>
            <a:pPr marL="0" indent="0">
              <a:buNone/>
            </a:pPr>
            <a:r>
              <a:rPr lang="es-E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it-IT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715019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D0690C9-CE30-43C4-85B4-C58573FF55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Soluzione 1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45C4CD8-B3D0-4DD7-A926-40025F219E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it-IT" dirty="0"/>
              <a:t>#</a:t>
            </a:r>
            <a:r>
              <a:rPr lang="it-IT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include&lt;</a:t>
            </a:r>
            <a:r>
              <a:rPr lang="it-IT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stdio.h</a:t>
            </a:r>
            <a:r>
              <a:rPr lang="it-IT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marL="0" indent="0">
              <a:buNone/>
            </a:pPr>
            <a:r>
              <a:rPr lang="it-IT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it-IT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(){</a:t>
            </a:r>
          </a:p>
          <a:p>
            <a:pPr marL="457200" lvl="1" indent="0">
              <a:buNone/>
            </a:pPr>
            <a:r>
              <a:rPr lang="it-IT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</a:t>
            </a:r>
            <a:r>
              <a:rPr lang="it-IT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x, y, </a:t>
            </a:r>
            <a:r>
              <a:rPr lang="it-IT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pausa</a:t>
            </a:r>
            <a:r>
              <a:rPr lang="it-IT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457200" lvl="1" indent="0">
              <a:buNone/>
            </a:pPr>
            <a:r>
              <a:rPr lang="it-IT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it-IT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("Digita primo carattere: ");</a:t>
            </a:r>
          </a:p>
          <a:p>
            <a:pPr marL="457200" lvl="1" indent="0">
              <a:buNone/>
            </a:pPr>
            <a:r>
              <a:rPr lang="it-IT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scanf</a:t>
            </a:r>
            <a:r>
              <a:rPr lang="it-IT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("%c", &amp;x);</a:t>
            </a:r>
          </a:p>
          <a:p>
            <a:pPr marL="457200" lvl="1" indent="0">
              <a:buNone/>
            </a:pPr>
            <a:r>
              <a:rPr lang="it-IT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scanf</a:t>
            </a:r>
            <a:r>
              <a:rPr lang="it-IT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("%c", &amp;pausa);</a:t>
            </a:r>
          </a:p>
          <a:p>
            <a:pPr marL="457200" lvl="1" indent="0">
              <a:buNone/>
            </a:pPr>
            <a:r>
              <a:rPr lang="it-IT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it-IT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("Digita secondo carattere: ");</a:t>
            </a:r>
          </a:p>
          <a:p>
            <a:pPr marL="457200" lvl="1" indent="0">
              <a:buNone/>
            </a:pPr>
            <a:r>
              <a:rPr lang="it-IT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scanf</a:t>
            </a:r>
            <a:r>
              <a:rPr lang="it-IT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("%c", &amp;y);</a:t>
            </a:r>
          </a:p>
          <a:p>
            <a:pPr marL="457200" lvl="1" indent="0">
              <a:buNone/>
            </a:pPr>
            <a:r>
              <a:rPr lang="it-IT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it-IT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("Hai digitato per 2 volte</a:t>
            </a:r>
          </a:p>
          <a:p>
            <a:pPr marL="457200" lvl="1" indent="0">
              <a:buNone/>
            </a:pPr>
            <a:r>
              <a:rPr lang="it-IT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(ordine inverso): ");</a:t>
            </a:r>
          </a:p>
          <a:p>
            <a:pPr marL="457200" lvl="1" indent="0">
              <a:buNone/>
            </a:pPr>
            <a:r>
              <a:rPr lang="es-E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printf("%c%c%c%c", y, x, y, x);</a:t>
            </a:r>
          </a:p>
          <a:p>
            <a:pPr marL="0" indent="0">
              <a:buNone/>
            </a:pPr>
            <a:r>
              <a:rPr lang="it-IT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69243817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F58431E-3EA1-4042-B83D-F2294A38CB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Soluzione 2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ECA7EC1-8C88-46CC-9BFF-B3AE537153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t-IT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#include&lt;</a:t>
            </a:r>
            <a:r>
              <a:rPr lang="it-IT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stdio.h</a:t>
            </a:r>
            <a:r>
              <a:rPr lang="it-IT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marL="0" indent="0">
              <a:buNone/>
            </a:pPr>
            <a:r>
              <a:rPr lang="it-IT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it-IT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(){</a:t>
            </a:r>
          </a:p>
          <a:p>
            <a:pPr marL="457200" lvl="1" indent="0">
              <a:buNone/>
            </a:pPr>
            <a:r>
              <a:rPr lang="it-IT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</a:t>
            </a:r>
            <a:r>
              <a:rPr lang="it-IT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x, y;</a:t>
            </a:r>
          </a:p>
          <a:p>
            <a:pPr marL="457200" lvl="1" indent="0">
              <a:buNone/>
            </a:pPr>
            <a:r>
              <a:rPr lang="it-IT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it-IT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("Digita primo carattere: ");</a:t>
            </a:r>
          </a:p>
          <a:p>
            <a:pPr marL="457200" lvl="1" indent="0">
              <a:buNone/>
            </a:pPr>
            <a:r>
              <a:rPr lang="it-IT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scanf</a:t>
            </a:r>
            <a:r>
              <a:rPr lang="it-IT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("%c", &amp;x);</a:t>
            </a:r>
          </a:p>
          <a:p>
            <a:pPr marL="457200" lvl="1" indent="0">
              <a:buNone/>
            </a:pPr>
            <a:r>
              <a:rPr lang="it-IT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it-IT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("Digita secondo carattere: ");</a:t>
            </a:r>
          </a:p>
          <a:p>
            <a:pPr marL="457200" lvl="1" indent="0">
              <a:buNone/>
            </a:pPr>
            <a:r>
              <a:rPr lang="it-IT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scanf</a:t>
            </a:r>
            <a:r>
              <a:rPr lang="it-IT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 %c", &amp;y);</a:t>
            </a:r>
          </a:p>
          <a:p>
            <a:pPr marL="457200" lvl="1" indent="0">
              <a:buNone/>
            </a:pPr>
            <a:r>
              <a:rPr lang="it-IT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it-IT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("Hai digitato per 2 volte</a:t>
            </a:r>
          </a:p>
          <a:p>
            <a:pPr marL="457200" lvl="1" indent="0">
              <a:buNone/>
            </a:pPr>
            <a:r>
              <a:rPr lang="it-IT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(ordine inverso): ");</a:t>
            </a:r>
          </a:p>
          <a:p>
            <a:pPr marL="457200" lvl="1" indent="0">
              <a:buNone/>
            </a:pPr>
            <a:r>
              <a:rPr lang="es-E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printf("%c%c%c%c", y, x, y, x);</a:t>
            </a:r>
          </a:p>
          <a:p>
            <a:pPr marL="0" indent="0">
              <a:buNone/>
            </a:pPr>
            <a:r>
              <a:rPr lang="it-IT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947AB673-E08C-4641-A397-60E28E55BF2D}"/>
              </a:ext>
            </a:extLst>
          </p:cNvPr>
          <p:cNvSpPr txBox="1"/>
          <p:nvPr/>
        </p:nvSpPr>
        <p:spPr>
          <a:xfrm>
            <a:off x="8984202" y="3231472"/>
            <a:ext cx="24679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Ignora gli spazi, </a:t>
            </a:r>
            <a:r>
              <a:rPr lang="it-IT" dirty="0" err="1"/>
              <a:t>newline</a:t>
            </a:r>
            <a:r>
              <a:rPr lang="it-IT" dirty="0"/>
              <a:t> incluso</a:t>
            </a:r>
          </a:p>
        </p:txBody>
      </p:sp>
      <p:cxnSp>
        <p:nvCxnSpPr>
          <p:cNvPr id="6" name="Connettore 2 5">
            <a:extLst>
              <a:ext uri="{FF2B5EF4-FFF2-40B4-BE49-F238E27FC236}">
                <a16:creationId xmlns:a16="http://schemas.microsoft.com/office/drawing/2014/main" id="{FED880EA-132C-490A-AA36-920FFC1CEF3D}"/>
              </a:ext>
            </a:extLst>
          </p:cNvPr>
          <p:cNvCxnSpPr/>
          <p:nvPr/>
        </p:nvCxnSpPr>
        <p:spPr>
          <a:xfrm flipV="1">
            <a:off x="2778711" y="3568823"/>
            <a:ext cx="6205491" cy="58441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2748484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33B6267-35BC-44F5-88DE-87565FE91E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Esercizio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F7447FC-8454-41CB-95A5-6A14893563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Scrivere un programma che legge prima un carattere e poi stampa i due caratteri che lo precedono</a:t>
            </a:r>
          </a:p>
          <a:p>
            <a:r>
              <a:rPr lang="it-IT" dirty="0"/>
              <a:t>Esempio:</a:t>
            </a:r>
          </a:p>
          <a:p>
            <a:r>
              <a:rPr lang="it-IT" dirty="0"/>
              <a:t>Se leggo </a:t>
            </a:r>
            <a:r>
              <a:rPr lang="it-IT" b="1" dirty="0"/>
              <a:t>d </a:t>
            </a:r>
            <a:r>
              <a:rPr lang="it-IT" dirty="0"/>
              <a:t>stampa: </a:t>
            </a:r>
            <a:r>
              <a:rPr lang="it-IT" b="1" dirty="0" err="1"/>
              <a:t>cb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95154337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88DD4E3-6001-405D-8B62-09D0542B35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Soluzione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F4CD3EB-2360-4F0E-B992-26D3581FD8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it-IT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#include&lt;</a:t>
            </a:r>
            <a:r>
              <a:rPr lang="it-IT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stdio.h</a:t>
            </a:r>
            <a:r>
              <a:rPr lang="it-IT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marL="0" indent="0">
              <a:buNone/>
            </a:pPr>
            <a:r>
              <a:rPr lang="it-IT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it-IT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0" indent="0">
              <a:buNone/>
            </a:pPr>
            <a:r>
              <a:rPr lang="it-IT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457200" lvl="1" indent="0">
              <a:buNone/>
            </a:pPr>
            <a:r>
              <a:rPr lang="it-IT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</a:t>
            </a:r>
            <a:r>
              <a:rPr lang="it-IT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x;</a:t>
            </a:r>
          </a:p>
          <a:p>
            <a:pPr marL="457200" lvl="1" indent="0">
              <a:buNone/>
            </a:pPr>
            <a:r>
              <a:rPr lang="it-IT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it-IT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("Digita un carattere: ");</a:t>
            </a:r>
          </a:p>
          <a:p>
            <a:pPr marL="457200" lvl="1" indent="0">
              <a:buNone/>
            </a:pPr>
            <a:r>
              <a:rPr lang="it-IT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scanf</a:t>
            </a:r>
            <a:r>
              <a:rPr lang="it-IT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("%c", &amp;x);</a:t>
            </a:r>
          </a:p>
          <a:p>
            <a:pPr marL="457200" lvl="1" indent="0">
              <a:buNone/>
            </a:pPr>
            <a:r>
              <a:rPr lang="it-IT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x=x-1;</a:t>
            </a:r>
          </a:p>
          <a:p>
            <a:pPr marL="457200" lvl="1" indent="0">
              <a:buNone/>
            </a:pPr>
            <a:r>
              <a:rPr lang="it-IT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it-IT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("%c", x);</a:t>
            </a:r>
          </a:p>
          <a:p>
            <a:pPr marL="457200" lvl="1" indent="0">
              <a:buNone/>
            </a:pPr>
            <a:r>
              <a:rPr lang="it-IT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x=x-1;</a:t>
            </a:r>
          </a:p>
          <a:p>
            <a:pPr marL="457200" lvl="1" indent="0">
              <a:buNone/>
            </a:pPr>
            <a:r>
              <a:rPr lang="it-IT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it-IT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("%c", x);</a:t>
            </a:r>
          </a:p>
          <a:p>
            <a:pPr marL="0" indent="0">
              <a:buNone/>
            </a:pPr>
            <a:r>
              <a:rPr lang="it-IT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it-IT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99600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C26C16B-C041-45FB-BAD7-86880E7E7B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Campo di variabilità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56EB640-EB00-4515-ABFE-4CDBDF559F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Intervallo finito</a:t>
            </a:r>
          </a:p>
          <a:p>
            <a:endParaRPr lang="it-IT" dirty="0"/>
          </a:p>
          <a:p>
            <a:endParaRPr lang="it-IT" dirty="0"/>
          </a:p>
        </p:txBody>
      </p:sp>
      <p:graphicFrame>
        <p:nvGraphicFramePr>
          <p:cNvPr id="4" name="Tabella 3">
            <a:extLst>
              <a:ext uri="{FF2B5EF4-FFF2-40B4-BE49-F238E27FC236}">
                <a16:creationId xmlns:a16="http://schemas.microsoft.com/office/drawing/2014/main" id="{6D06B0FD-7BEF-4A81-A454-2270837F81F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3984641"/>
              </p:ext>
            </p:extLst>
          </p:nvPr>
        </p:nvGraphicFramePr>
        <p:xfrm>
          <a:off x="2032000" y="4001294"/>
          <a:ext cx="8128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1575088636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126310913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it-IT" dirty="0"/>
                        <a:t>Tipo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Dimensione (Byte)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12109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err="1"/>
                        <a:t>Char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78840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6158724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5F13B79-941C-4A99-9748-046EB7E2E3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Esercizio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12BB153-1932-4945-8710-391DE38A9A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Scrivere un programma che legge prima tre caratteri e poi li stampa in ordine inverso.</a:t>
            </a:r>
          </a:p>
        </p:txBody>
      </p:sp>
    </p:spTree>
    <p:extLst>
      <p:ext uri="{BB962C8B-B14F-4D97-AF65-F5344CB8AC3E}">
        <p14:creationId xmlns:p14="http://schemas.microsoft.com/office/powerpoint/2010/main" val="310220096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3DC8C4A-0230-4A18-8CA6-4F17C45563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Soluzione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60FDF9B-C460-4401-9465-8C00C73C06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b="1" dirty="0"/>
              <a:t>#</a:t>
            </a:r>
            <a:r>
              <a:rPr lang="it-IT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include&lt;</a:t>
            </a:r>
            <a:r>
              <a:rPr lang="it-IT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stdio.h</a:t>
            </a:r>
            <a:r>
              <a:rPr lang="it-IT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marL="0" indent="0">
              <a:buNone/>
            </a:pPr>
            <a:r>
              <a:rPr lang="it-IT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it-IT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0" indent="0">
              <a:buNone/>
            </a:pPr>
            <a:r>
              <a:rPr lang="it-IT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457200" lvl="1" indent="0">
              <a:buNone/>
            </a:pPr>
            <a:r>
              <a:rPr lang="it-IT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</a:t>
            </a:r>
            <a:r>
              <a:rPr lang="it-IT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x, y, z;</a:t>
            </a:r>
          </a:p>
          <a:p>
            <a:pPr marL="457200" lvl="1" indent="0">
              <a:buNone/>
            </a:pPr>
            <a:r>
              <a:rPr lang="it-IT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it-IT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("Digita tre caratteri: ");</a:t>
            </a:r>
          </a:p>
          <a:p>
            <a:pPr marL="457200" lvl="1" indent="0">
              <a:buNone/>
            </a:pPr>
            <a:r>
              <a:rPr lang="it-IT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scanf</a:t>
            </a:r>
            <a:r>
              <a:rPr lang="it-IT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("%</a:t>
            </a:r>
            <a:r>
              <a:rPr lang="it-IT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c%c%c</a:t>
            </a:r>
            <a:r>
              <a:rPr lang="it-IT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", &amp;x, &amp;y, &amp;z);</a:t>
            </a:r>
          </a:p>
          <a:p>
            <a:pPr marL="457200" lvl="1" indent="0">
              <a:buNone/>
            </a:pPr>
            <a:r>
              <a:rPr lang="it-IT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it-IT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("Hai digitato (ordine inverso): ");</a:t>
            </a:r>
          </a:p>
          <a:p>
            <a:pPr marL="457200" lvl="1" indent="0">
              <a:buNone/>
            </a:pPr>
            <a:r>
              <a:rPr lang="es-E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printf("%c%c%c", z, y, x);</a:t>
            </a:r>
          </a:p>
          <a:p>
            <a:pPr marL="0" indent="0">
              <a:buNone/>
            </a:pPr>
            <a:r>
              <a:rPr lang="it-IT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it-IT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659488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239BF09-8AF4-4A6D-8DF7-DC6CCC5181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Esercizio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51EEF4C-A1DA-473A-8073-4BC408DA68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Scrivere un programma che legge prima un carattere e poi stampa il carattere che lo segue e quello che lo precede</a:t>
            </a:r>
          </a:p>
          <a:p>
            <a:r>
              <a:rPr lang="it-IT" dirty="0"/>
              <a:t>Esempio:</a:t>
            </a:r>
          </a:p>
          <a:p>
            <a:r>
              <a:rPr lang="it-IT" dirty="0"/>
              <a:t>Se leggo </a:t>
            </a:r>
            <a:r>
              <a:rPr lang="it-IT" b="1" dirty="0"/>
              <a:t>D </a:t>
            </a:r>
            <a:r>
              <a:rPr lang="it-IT" dirty="0"/>
              <a:t>stampa: </a:t>
            </a:r>
            <a:r>
              <a:rPr lang="it-IT" b="1" dirty="0"/>
              <a:t>E C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84728627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22DEC0F-7406-44EA-8DD7-DAC05A7545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Soluzione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4F1863A-8417-4E7B-8CA0-0C493D6E47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it-IT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#include&lt;</a:t>
            </a:r>
            <a:r>
              <a:rPr lang="it-IT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stdio.h</a:t>
            </a:r>
            <a:r>
              <a:rPr lang="it-IT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marL="0" indent="0">
              <a:buNone/>
            </a:pPr>
            <a:r>
              <a:rPr lang="it-IT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it-IT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0" indent="0">
              <a:buNone/>
            </a:pPr>
            <a:r>
              <a:rPr lang="it-IT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457200" lvl="1" indent="0">
              <a:buNone/>
            </a:pPr>
            <a:r>
              <a:rPr lang="it-IT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</a:t>
            </a:r>
            <a:r>
              <a:rPr lang="it-IT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x;</a:t>
            </a:r>
          </a:p>
          <a:p>
            <a:pPr marL="457200" lvl="1" indent="0">
              <a:buNone/>
            </a:pPr>
            <a:r>
              <a:rPr lang="it-IT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it-IT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("Digita un carattere: ");</a:t>
            </a:r>
          </a:p>
          <a:p>
            <a:pPr marL="457200" lvl="1" indent="0">
              <a:buNone/>
            </a:pPr>
            <a:r>
              <a:rPr lang="it-IT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scanf</a:t>
            </a:r>
            <a:r>
              <a:rPr lang="it-IT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("%c", &amp;x);</a:t>
            </a:r>
          </a:p>
          <a:p>
            <a:pPr marL="457200" lvl="1" indent="0">
              <a:buNone/>
            </a:pPr>
            <a:r>
              <a:rPr lang="it-IT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x=x+1;</a:t>
            </a:r>
          </a:p>
          <a:p>
            <a:pPr marL="457200" lvl="1" indent="0">
              <a:buNone/>
            </a:pPr>
            <a:r>
              <a:rPr lang="it-IT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it-IT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("Il </a:t>
            </a:r>
            <a:r>
              <a:rPr lang="it-IT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succ</a:t>
            </a:r>
            <a:r>
              <a:rPr lang="it-IT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%c\n", x);</a:t>
            </a:r>
          </a:p>
          <a:p>
            <a:pPr marL="457200" lvl="1" indent="0">
              <a:buNone/>
            </a:pPr>
            <a:r>
              <a:rPr lang="it-IT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x=x-2;</a:t>
            </a:r>
          </a:p>
          <a:p>
            <a:pPr marL="457200" lvl="1" indent="0">
              <a:buNone/>
            </a:pPr>
            <a:r>
              <a:rPr lang="it-IT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it-IT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("Il </a:t>
            </a:r>
            <a:r>
              <a:rPr lang="it-IT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prec</a:t>
            </a:r>
            <a:r>
              <a:rPr lang="it-IT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%c\n", x);</a:t>
            </a:r>
          </a:p>
          <a:p>
            <a:pPr marL="0" indent="0">
              <a:buNone/>
            </a:pPr>
            <a:r>
              <a:rPr lang="it-IT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it-IT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939907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4A42930-4B43-49FC-AD97-7344F9624F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Operatore </a:t>
            </a:r>
            <a:r>
              <a:rPr lang="it-IT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sizeof</a:t>
            </a:r>
            <a:r>
              <a:rPr lang="it-IT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846D281-914E-40FB-B5C9-6A8A6FED24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Operatore unario</a:t>
            </a:r>
          </a:p>
          <a:p>
            <a:r>
              <a:rPr lang="it-IT" dirty="0"/>
              <a:t>Prende in input una variabile od un identificatore di tipo e restituisce la dimensione in byte</a:t>
            </a:r>
          </a:p>
          <a:p>
            <a:endParaRPr lang="it-IT" dirty="0"/>
          </a:p>
          <a:p>
            <a:r>
              <a:rPr lang="it-IT" b="1" dirty="0"/>
              <a:t>Esempio</a:t>
            </a:r>
          </a:p>
          <a:p>
            <a:pPr marL="0" indent="0">
              <a:buNone/>
            </a:pPr>
            <a:r>
              <a:rPr lang="it-IT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it-IT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i;</a:t>
            </a:r>
          </a:p>
          <a:p>
            <a:pPr marL="0" indent="0">
              <a:buNone/>
            </a:pPr>
            <a:r>
              <a:rPr lang="it-IT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it-IT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("dimensione di i: %d", </a:t>
            </a:r>
            <a:r>
              <a:rPr lang="it-IT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sizeof</a:t>
            </a:r>
            <a:r>
              <a:rPr lang="it-IT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(i));</a:t>
            </a:r>
          </a:p>
          <a:p>
            <a:pPr marL="0" indent="0">
              <a:buNone/>
            </a:pPr>
            <a:r>
              <a:rPr lang="it-IT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//stampa 4</a:t>
            </a:r>
            <a:endParaRPr lang="it-IT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845937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B88D9AB-7F7B-4AFA-8A09-A46262C06C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Esercizio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9D5BB64-0E45-4696-B734-C2052C3DFD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Utilizzando l’operatore </a:t>
            </a:r>
            <a:r>
              <a:rPr lang="it-IT" b="1" dirty="0" err="1"/>
              <a:t>sizeof</a:t>
            </a:r>
            <a:r>
              <a:rPr lang="it-IT" b="1" dirty="0"/>
              <a:t>(...) </a:t>
            </a:r>
            <a:r>
              <a:rPr lang="it-IT" dirty="0"/>
              <a:t>determinare e stampare la dimensione occupata dai seguenti tipi:</a:t>
            </a:r>
          </a:p>
          <a:p>
            <a:r>
              <a:rPr lang="en-US" b="1" dirty="0" err="1"/>
              <a:t>int</a:t>
            </a:r>
            <a:r>
              <a:rPr lang="en-US" b="1" dirty="0"/>
              <a:t>, char, float, double, short </a:t>
            </a:r>
            <a:r>
              <a:rPr lang="en-US" b="1" dirty="0" err="1"/>
              <a:t>int</a:t>
            </a:r>
            <a:r>
              <a:rPr lang="en-US" b="1" dirty="0"/>
              <a:t>, long </a:t>
            </a:r>
            <a:r>
              <a:rPr lang="it-IT" b="1" dirty="0" err="1"/>
              <a:t>int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528925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E2CFB11-740E-42B6-BE19-E47C5F250E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A29235E-4BE2-449E-BE3A-C5B55D1F86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it-IT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it-IT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("dimensione di </a:t>
            </a:r>
            <a:r>
              <a:rPr lang="it-IT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it-IT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 %d\n", </a:t>
            </a:r>
            <a:r>
              <a:rPr lang="it-IT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sizeof</a:t>
            </a:r>
            <a:r>
              <a:rPr lang="it-IT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it-IT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it-IT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));</a:t>
            </a:r>
          </a:p>
          <a:p>
            <a:pPr marL="0" indent="0">
              <a:buNone/>
            </a:pPr>
            <a:r>
              <a:rPr lang="it-IT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//stampa 4</a:t>
            </a:r>
          </a:p>
          <a:p>
            <a:pPr marL="0" indent="0">
              <a:buNone/>
            </a:pPr>
            <a:r>
              <a:rPr lang="it-IT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it-IT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("dimensione di </a:t>
            </a:r>
            <a:r>
              <a:rPr lang="it-IT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</a:t>
            </a:r>
            <a:r>
              <a:rPr lang="it-IT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 %d\n", </a:t>
            </a:r>
            <a:r>
              <a:rPr lang="it-IT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sizeof</a:t>
            </a:r>
            <a:r>
              <a:rPr lang="it-IT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it-IT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</a:t>
            </a:r>
            <a:r>
              <a:rPr lang="it-IT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));</a:t>
            </a:r>
          </a:p>
          <a:p>
            <a:pPr marL="0" indent="0">
              <a:buNone/>
            </a:pPr>
            <a:r>
              <a:rPr lang="it-IT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//stampa 1</a:t>
            </a:r>
          </a:p>
          <a:p>
            <a:pPr marL="0" indent="0">
              <a:buNone/>
            </a:pPr>
            <a:r>
              <a:rPr lang="it-IT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it-IT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("dimensione di float: %d\n", </a:t>
            </a:r>
            <a:r>
              <a:rPr lang="it-IT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sizeof</a:t>
            </a:r>
            <a:r>
              <a:rPr lang="it-IT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(float));</a:t>
            </a:r>
          </a:p>
          <a:p>
            <a:pPr marL="0" indent="0">
              <a:buNone/>
            </a:pPr>
            <a:r>
              <a:rPr lang="it-IT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//stampa 4</a:t>
            </a:r>
          </a:p>
          <a:p>
            <a:pPr marL="0" indent="0">
              <a:buNone/>
            </a:pPr>
            <a:r>
              <a:rPr lang="fr-FR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printf("</a:t>
            </a:r>
            <a:r>
              <a:rPr lang="fr-FR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dimensione</a:t>
            </a:r>
            <a:r>
              <a:rPr lang="fr-FR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di double: %d\n", </a:t>
            </a:r>
            <a:r>
              <a:rPr lang="fr-FR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sizeof</a:t>
            </a:r>
            <a:r>
              <a:rPr lang="fr-FR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(double));</a:t>
            </a:r>
          </a:p>
          <a:p>
            <a:pPr marL="0" indent="0">
              <a:buNone/>
            </a:pPr>
            <a:r>
              <a:rPr lang="it-IT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//stampa 8</a:t>
            </a:r>
          </a:p>
          <a:p>
            <a:pPr marL="0" indent="0">
              <a:buNone/>
            </a:pPr>
            <a:r>
              <a:rPr lang="en-US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</a:t>
            </a:r>
            <a:r>
              <a:rPr lang="en-US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dimensione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di short </a:t>
            </a:r>
            <a:r>
              <a:rPr lang="en-US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 %d\n", </a:t>
            </a:r>
            <a:r>
              <a:rPr lang="en-US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sizeof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(short </a:t>
            </a:r>
            <a:r>
              <a:rPr lang="en-US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));</a:t>
            </a:r>
          </a:p>
          <a:p>
            <a:pPr marL="0" indent="0">
              <a:buNone/>
            </a:pPr>
            <a:r>
              <a:rPr lang="it-IT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//stampa 2</a:t>
            </a:r>
            <a:endParaRPr lang="it-IT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799245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A640DC0-033C-4D8E-9970-33154962B4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/>
              <a:t>Riepilogo: stringa di formato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15F38D9-ED27-482B-AEA8-31E0C4293A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t-IT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%d </a:t>
            </a:r>
            <a:r>
              <a:rPr lang="it-IT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it-IT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it-IT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</a:p>
          <a:p>
            <a:pPr marL="0" indent="0">
              <a:buNone/>
            </a:pPr>
            <a:r>
              <a:rPr lang="it-IT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</a:t>
            </a:r>
            <a:r>
              <a:rPr lang="it-IT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hd</a:t>
            </a:r>
            <a:r>
              <a:rPr lang="it-IT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it-IT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"short </a:t>
            </a:r>
            <a:r>
              <a:rPr lang="it-IT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it-IT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</a:p>
          <a:p>
            <a:pPr marL="0" indent="0">
              <a:buNone/>
            </a:pPr>
            <a:r>
              <a:rPr lang="it-IT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</a:t>
            </a:r>
            <a:r>
              <a:rPr lang="it-IT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ld</a:t>
            </a:r>
            <a:r>
              <a:rPr lang="it-IT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it-IT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"long </a:t>
            </a:r>
            <a:r>
              <a:rPr lang="it-IT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it-IT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</a:p>
          <a:p>
            <a:pPr marL="0" indent="0">
              <a:buNone/>
            </a:pPr>
            <a:r>
              <a:rPr lang="it-IT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%u </a:t>
            </a:r>
            <a:r>
              <a:rPr lang="it-IT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it-IT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unsigned</a:t>
            </a:r>
            <a:r>
              <a:rPr lang="it-IT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it-IT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it-IT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</a:p>
          <a:p>
            <a:pPr marL="0" indent="0">
              <a:buNone/>
            </a:pPr>
            <a:r>
              <a:rPr lang="it-IT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</a:t>
            </a:r>
            <a:r>
              <a:rPr lang="it-IT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hu</a:t>
            </a:r>
            <a:r>
              <a:rPr lang="it-IT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it-IT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it-IT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unsigned</a:t>
            </a:r>
            <a:r>
              <a:rPr lang="it-IT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short </a:t>
            </a:r>
            <a:r>
              <a:rPr lang="it-IT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it-IT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</a:p>
          <a:p>
            <a:pPr marL="0" indent="0">
              <a:buNone/>
            </a:pPr>
            <a:r>
              <a:rPr lang="it-IT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</a:t>
            </a:r>
            <a:r>
              <a:rPr lang="it-IT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lu</a:t>
            </a:r>
            <a:r>
              <a:rPr lang="it-IT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it-IT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it-IT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unsigned</a:t>
            </a:r>
            <a:r>
              <a:rPr lang="it-IT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long </a:t>
            </a:r>
            <a:r>
              <a:rPr lang="it-IT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it-IT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</a:p>
          <a:p>
            <a:pPr marL="0" indent="0">
              <a:buNone/>
            </a:pPr>
            <a:r>
              <a:rPr lang="it-IT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%f </a:t>
            </a:r>
            <a:r>
              <a:rPr lang="it-IT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"float"</a:t>
            </a:r>
          </a:p>
          <a:p>
            <a:pPr marL="0" indent="0">
              <a:buNone/>
            </a:pPr>
            <a:r>
              <a:rPr lang="it-IT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</a:t>
            </a:r>
            <a:r>
              <a:rPr lang="it-IT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lf</a:t>
            </a:r>
            <a:r>
              <a:rPr lang="it-IT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it-IT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"double "</a:t>
            </a:r>
          </a:p>
          <a:p>
            <a:pPr marL="0" indent="0">
              <a:buNone/>
            </a:pPr>
            <a:r>
              <a:rPr lang="it-IT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%c </a:t>
            </a:r>
            <a:r>
              <a:rPr lang="it-IT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tipo </a:t>
            </a:r>
            <a:r>
              <a:rPr lang="it-IT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</a:t>
            </a:r>
            <a:endParaRPr lang="it-IT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040540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>
            <a:extLst>
              <a:ext uri="{FF2B5EF4-FFF2-40B4-BE49-F238E27FC236}">
                <a16:creationId xmlns:a16="http://schemas.microsoft.com/office/drawing/2014/main" id="{7918E06E-1409-486C-9080-1E7C2E1E1E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Conversioni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4290E560-9415-40D4-8015-27A2C3BFBE1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6353492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>
            <a:extLst>
              <a:ext uri="{FF2B5EF4-FFF2-40B4-BE49-F238E27FC236}">
                <a16:creationId xmlns:a16="http://schemas.microsoft.com/office/drawing/2014/main" id="{6FCE7614-11C0-47B4-BDB1-70D7C619C5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Conversioni</a:t>
            </a:r>
          </a:p>
        </p:txBody>
      </p:sp>
      <p:sp>
        <p:nvSpPr>
          <p:cNvPr id="5" name="Segnaposto contenuto 4">
            <a:extLst>
              <a:ext uri="{FF2B5EF4-FFF2-40B4-BE49-F238E27FC236}">
                <a16:creationId xmlns:a16="http://schemas.microsoft.com/office/drawing/2014/main" id="{F3D5094E-AA51-47B7-BDCF-3B66AE3606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r>
              <a:rPr lang="it-IT" dirty="0"/>
              <a:t>Il risultato di un’operazione dipende dal tipo di dato che è coinvolto nell’operazione</a:t>
            </a:r>
          </a:p>
          <a:p>
            <a:r>
              <a:rPr lang="it-IT" dirty="0"/>
              <a:t>Questo perché, a seconda del tipo di dato coinvolto nelle operazioni, le operazioni sono svolte in maniera diversa</a:t>
            </a:r>
          </a:p>
          <a:p>
            <a:pPr marL="0" indent="0">
              <a:buNone/>
            </a:pPr>
            <a:r>
              <a:rPr lang="it-IT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it-IT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x=5;	float x=5;</a:t>
            </a:r>
          </a:p>
          <a:p>
            <a:pPr marL="0" indent="0">
              <a:buNone/>
            </a:pPr>
            <a:r>
              <a:rPr lang="it-IT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it-IT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y=2;	float y=2;</a:t>
            </a:r>
          </a:p>
          <a:p>
            <a:pPr marL="0" indent="0">
              <a:buNone/>
            </a:pPr>
            <a:r>
              <a:rPr lang="it-IT" b="1" dirty="0"/>
              <a:t>… </a:t>
            </a:r>
            <a:r>
              <a:rPr lang="it-IT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x/y</a:t>
            </a:r>
            <a:r>
              <a:rPr lang="it-IT" b="1" dirty="0"/>
              <a:t> … </a:t>
            </a:r>
            <a:r>
              <a:rPr lang="it-IT" dirty="0"/>
              <a:t>vale </a:t>
            </a:r>
            <a:r>
              <a:rPr lang="it-IT" b="1" dirty="0"/>
              <a:t>2	… </a:t>
            </a:r>
            <a:r>
              <a:rPr lang="it-IT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x/y</a:t>
            </a:r>
            <a:r>
              <a:rPr lang="it-IT" b="1" dirty="0"/>
              <a:t> … </a:t>
            </a:r>
            <a:r>
              <a:rPr lang="it-IT" dirty="0"/>
              <a:t>vale </a:t>
            </a:r>
            <a:r>
              <a:rPr lang="it-IT" b="1" dirty="0"/>
              <a:t>2.5</a:t>
            </a:r>
            <a:endParaRPr lang="it-IT" dirty="0"/>
          </a:p>
          <a:p>
            <a:endParaRPr lang="it-IT" b="1" dirty="0"/>
          </a:p>
        </p:txBody>
      </p:sp>
    </p:spTree>
    <p:extLst>
      <p:ext uri="{BB962C8B-B14F-4D97-AF65-F5344CB8AC3E}">
        <p14:creationId xmlns:p14="http://schemas.microsoft.com/office/powerpoint/2010/main" val="15522170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B50EF61-13E0-4EB0-BB01-21845FDF52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Codifica Binaria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DC7E60A-A59B-44C5-9A5D-FE1522CAAF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Ogni </a:t>
            </a:r>
            <a:r>
              <a:rPr lang="it-IT" b="1" dirty="0"/>
              <a:t>carattere</a:t>
            </a:r>
            <a:r>
              <a:rPr lang="it-IT" dirty="0"/>
              <a:t> è rappresentato da uno </a:t>
            </a:r>
            <a:r>
              <a:rPr lang="it-IT" b="1" dirty="0">
                <a:solidFill>
                  <a:srgbClr val="FF0000"/>
                </a:solidFill>
              </a:rPr>
              <a:t>specifico codice binario</a:t>
            </a:r>
            <a:r>
              <a:rPr lang="it-IT" dirty="0"/>
              <a:t>: ad ogni carattere corrisponde una rappresentazione numerica univoca</a:t>
            </a:r>
          </a:p>
          <a:p>
            <a:endParaRPr lang="it-IT" dirty="0"/>
          </a:p>
          <a:p>
            <a:r>
              <a:rPr lang="it-IT" dirty="0"/>
              <a:t>Le codifiche binarie più diffuse nel mondo informatico sono:</a:t>
            </a:r>
          </a:p>
          <a:p>
            <a:pPr lvl="1"/>
            <a:r>
              <a:rPr lang="it-IT" b="1" dirty="0">
                <a:solidFill>
                  <a:srgbClr val="FF0000"/>
                </a:solidFill>
              </a:rPr>
              <a:t>Codifica ASCII</a:t>
            </a:r>
          </a:p>
          <a:p>
            <a:pPr marL="457200" lvl="1" indent="0">
              <a:buNone/>
            </a:pPr>
            <a:r>
              <a:rPr lang="it-IT" dirty="0"/>
              <a:t>(American Standard Code for Information </a:t>
            </a:r>
            <a:r>
              <a:rPr lang="it-IT" dirty="0" err="1"/>
              <a:t>Interchange</a:t>
            </a:r>
            <a:r>
              <a:rPr lang="it-IT" dirty="0"/>
              <a:t>)</a:t>
            </a:r>
          </a:p>
          <a:p>
            <a:pPr lvl="1"/>
            <a:r>
              <a:rPr lang="it-IT" b="1" dirty="0">
                <a:solidFill>
                  <a:srgbClr val="FF0000"/>
                </a:solidFill>
              </a:rPr>
              <a:t> Codifica EBCDIC</a:t>
            </a:r>
          </a:p>
          <a:p>
            <a:pPr marL="457200" lvl="1" indent="0">
              <a:buNone/>
            </a:pPr>
            <a:r>
              <a:rPr lang="en-US" dirty="0"/>
              <a:t>(Extended Binary Coded Decimal Interchange Code)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65556776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6BDA437-802A-4A79-A3E1-E115F2B822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Le conversioni di tipo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C0A41FF-8ABB-45CB-8709-4A821291F9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I valori di una variabile possono essere convertiti da un tipo all’altro</a:t>
            </a:r>
          </a:p>
          <a:p>
            <a:endParaRPr lang="it-IT" dirty="0"/>
          </a:p>
          <a:p>
            <a:r>
              <a:rPr lang="it-IT" b="1" dirty="0">
                <a:solidFill>
                  <a:srgbClr val="FF0000"/>
                </a:solidFill>
              </a:rPr>
              <a:t>implicitamente</a:t>
            </a:r>
            <a:r>
              <a:rPr lang="it-IT" dirty="0"/>
              <a:t> (dal compilatore)</a:t>
            </a:r>
          </a:p>
          <a:p>
            <a:r>
              <a:rPr lang="it-IT" b="1" dirty="0">
                <a:solidFill>
                  <a:srgbClr val="FF0000"/>
                </a:solidFill>
              </a:rPr>
              <a:t>esplicitamente</a:t>
            </a:r>
            <a:r>
              <a:rPr lang="it-IT" dirty="0"/>
              <a:t> (dal programmatore)</a:t>
            </a:r>
          </a:p>
        </p:txBody>
      </p:sp>
    </p:spTree>
    <p:extLst>
      <p:ext uri="{BB962C8B-B14F-4D97-AF65-F5344CB8AC3E}">
        <p14:creationId xmlns:p14="http://schemas.microsoft.com/office/powerpoint/2010/main" val="308057517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C53D50B-A5A8-4F0A-9886-32546C8A08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Conversioni implicite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AB22851-0E4D-4DDF-984F-6C4CC50DFE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it-IT" dirty="0"/>
              <a:t>Le conversioni più significative sono:</a:t>
            </a:r>
          </a:p>
          <a:p>
            <a:r>
              <a:rPr lang="it-IT" dirty="0"/>
              <a:t>se due operandi di un’operazione binaria sono tra loro diversi, l’operando di tipo più piccolo viene convertito nel tipo più grande, senza perdita di informazioni</a:t>
            </a:r>
          </a:p>
          <a:p>
            <a:pPr marL="457200" lvl="1" indent="0">
              <a:buNone/>
            </a:pPr>
            <a:r>
              <a:rPr lang="it-IT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it-IT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i; float f;</a:t>
            </a:r>
          </a:p>
          <a:p>
            <a:pPr marL="457200" lvl="1" indent="0">
              <a:buNone/>
            </a:pPr>
            <a:r>
              <a:rPr lang="it-IT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…</a:t>
            </a:r>
          </a:p>
          <a:p>
            <a:pPr marL="457200" lvl="1" indent="0">
              <a:buNone/>
            </a:pPr>
            <a:r>
              <a:rPr lang="it-IT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f=f*i; // i </a:t>
            </a:r>
            <a:r>
              <a:rPr lang="it-IT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convertito in </a:t>
            </a:r>
            <a:r>
              <a:rPr lang="it-IT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float</a:t>
            </a:r>
          </a:p>
          <a:p>
            <a:endParaRPr lang="it-IT" dirty="0"/>
          </a:p>
          <a:p>
            <a:r>
              <a:rPr lang="it-IT" dirty="0"/>
              <a:t>nell’assegnamento, il C converte il valore del lato destro nel tipo del lato sinistro, eventualmente perdendo informazioni quando si passa da un tipo ad un tipo più piccolo</a:t>
            </a:r>
          </a:p>
          <a:p>
            <a:pPr marL="457200" lvl="1" indent="0">
              <a:buNone/>
            </a:pPr>
            <a:r>
              <a:rPr lang="it-IT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it-IT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i;</a:t>
            </a:r>
          </a:p>
          <a:p>
            <a:pPr marL="457200" lvl="1" indent="0">
              <a:buNone/>
            </a:pPr>
            <a:r>
              <a:rPr lang="it-IT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float f=3.6;</a:t>
            </a:r>
          </a:p>
          <a:p>
            <a:pPr marL="457200" lvl="1" indent="0">
              <a:buNone/>
            </a:pPr>
            <a:r>
              <a:rPr lang="it-IT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i=f; //i vale 3</a:t>
            </a:r>
          </a:p>
        </p:txBody>
      </p:sp>
    </p:spTree>
    <p:extLst>
      <p:ext uri="{BB962C8B-B14F-4D97-AF65-F5344CB8AC3E}">
        <p14:creationId xmlns:p14="http://schemas.microsoft.com/office/powerpoint/2010/main" val="81191890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D99A259-F313-446D-BC28-3712C9CB56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Conversioni esplicite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5CCAD51-30F7-4B7D-B15B-C5FF95942D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Il programmatore può richiedere esplicitamente la conversione di un valore da un tipo ad un altro:</a:t>
            </a:r>
          </a:p>
          <a:p>
            <a:pPr marL="457200" lvl="1" indent="0">
              <a:buNone/>
            </a:pPr>
            <a:r>
              <a:rPr lang="it-IT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it-IT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nome_nuovo_tipo</a:t>
            </a:r>
            <a:r>
              <a:rPr lang="it-IT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espressione</a:t>
            </a:r>
          </a:p>
          <a:p>
            <a:pPr marL="457200" lvl="1" indent="0">
              <a:buNone/>
            </a:pPr>
            <a:r>
              <a:rPr lang="it-IT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it-IT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x=5;</a:t>
            </a:r>
          </a:p>
          <a:p>
            <a:pPr marL="457200" lvl="1" indent="0">
              <a:buNone/>
            </a:pPr>
            <a:r>
              <a:rPr lang="it-IT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it-IT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y=2;</a:t>
            </a:r>
          </a:p>
          <a:p>
            <a:pPr marL="457200" lvl="1" indent="0">
              <a:buNone/>
            </a:pPr>
            <a:r>
              <a:rPr lang="it-IT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float f;</a:t>
            </a:r>
          </a:p>
          <a:p>
            <a:pPr marL="457200" lvl="1" indent="0">
              <a:buNone/>
            </a:pPr>
            <a:r>
              <a:rPr lang="es-E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f=(float)x/(float)y; 			f vale 2.5</a:t>
            </a:r>
            <a:endParaRPr lang="it-IT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Rettangolo 3">
            <a:extLst>
              <a:ext uri="{FF2B5EF4-FFF2-40B4-BE49-F238E27FC236}">
                <a16:creationId xmlns:a16="http://schemas.microsoft.com/office/drawing/2014/main" id="{ED7B65BB-C085-470A-9219-8F7EAB91655E}"/>
              </a:ext>
            </a:extLst>
          </p:cNvPr>
          <p:cNvSpPr/>
          <p:nvPr/>
        </p:nvSpPr>
        <p:spPr>
          <a:xfrm>
            <a:off x="7173157" y="4128117"/>
            <a:ext cx="2032987" cy="674702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0776267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CDAD906-A6EB-420D-BC7C-F44209A140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Cosa stampa?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B5E60B9-BFEF-4701-AEF2-7A2EED285E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#include&lt;</a:t>
            </a:r>
            <a:r>
              <a:rPr lang="it-IT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stdio.h</a:t>
            </a:r>
            <a:r>
              <a:rPr lang="it-IT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marL="0" indent="0">
              <a:buNone/>
            </a:pPr>
            <a:r>
              <a:rPr lang="it-IT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it-IT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0" indent="0">
              <a:buNone/>
            </a:pPr>
            <a:r>
              <a:rPr lang="it-IT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457200" lvl="1" indent="0">
              <a:buNone/>
            </a:pPr>
            <a:r>
              <a:rPr lang="it-IT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it-IT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x=5;</a:t>
            </a:r>
          </a:p>
          <a:p>
            <a:pPr marL="457200" lvl="1" indent="0">
              <a:buNone/>
            </a:pPr>
            <a:r>
              <a:rPr lang="it-IT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it-IT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y=2;</a:t>
            </a:r>
          </a:p>
          <a:p>
            <a:pPr marL="457200" lvl="1" indent="0">
              <a:buNone/>
            </a:pPr>
            <a:r>
              <a:rPr lang="it-IT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float f;</a:t>
            </a:r>
          </a:p>
          <a:p>
            <a:pPr marL="457200" lvl="1" indent="0">
              <a:buNone/>
            </a:pPr>
            <a:r>
              <a:rPr lang="it-IT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f=(float) (x/y);</a:t>
            </a:r>
          </a:p>
          <a:p>
            <a:pPr marL="457200" lvl="1" indent="0">
              <a:buNone/>
            </a:pPr>
            <a:r>
              <a:rPr lang="it-IT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it-IT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("%f", f);</a:t>
            </a:r>
          </a:p>
          <a:p>
            <a:pPr marL="0" indent="0">
              <a:buNone/>
            </a:pPr>
            <a:r>
              <a:rPr lang="it-IT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it-IT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6D1807B5-C211-4B86-80F0-F99432846794}"/>
              </a:ext>
            </a:extLst>
          </p:cNvPr>
          <p:cNvSpPr txBox="1"/>
          <p:nvPr/>
        </p:nvSpPr>
        <p:spPr>
          <a:xfrm>
            <a:off x="7067550" y="3105150"/>
            <a:ext cx="990600" cy="369332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it-IT" dirty="0"/>
              <a:t>2.0</a:t>
            </a:r>
          </a:p>
        </p:txBody>
      </p:sp>
    </p:spTree>
    <p:extLst>
      <p:ext uri="{BB962C8B-B14F-4D97-AF65-F5344CB8AC3E}">
        <p14:creationId xmlns:p14="http://schemas.microsoft.com/office/powerpoint/2010/main" val="2388741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3221EA1-9DF0-40E6-A98B-43F9D35BEA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BA8DCFA-8C41-4DE1-B6F8-341943437A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57826" y="1949450"/>
            <a:ext cx="4352924" cy="4351338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it-IT" b="1" dirty="0"/>
              <a:t>I) ISTRUZIONE</a:t>
            </a:r>
          </a:p>
          <a:p>
            <a:pPr marL="0" indent="0">
              <a:buNone/>
            </a:pPr>
            <a:r>
              <a:rPr lang="it-IT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f=(x/y);</a:t>
            </a:r>
          </a:p>
          <a:p>
            <a:pPr marL="0" indent="0" algn="ctr">
              <a:buNone/>
            </a:pPr>
            <a:r>
              <a:rPr lang="it-IT" b="1" dirty="0">
                <a:solidFill>
                  <a:srgbClr val="FF0000"/>
                </a:solidFill>
              </a:rPr>
              <a:t>2.0;</a:t>
            </a:r>
          </a:p>
          <a:p>
            <a:pPr marL="0" indent="0">
              <a:buNone/>
            </a:pPr>
            <a:r>
              <a:rPr lang="it-IT" b="1" dirty="0"/>
              <a:t>II) ISTRUZIONE</a:t>
            </a:r>
          </a:p>
          <a:p>
            <a:pPr marL="0" indent="0">
              <a:buNone/>
            </a:pP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f=(float) x / (float) y;</a:t>
            </a:r>
            <a:endParaRPr lang="it-IT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ctr">
              <a:buNone/>
            </a:pPr>
            <a:r>
              <a:rPr lang="it-IT" b="1" dirty="0">
                <a:solidFill>
                  <a:srgbClr val="FF0000"/>
                </a:solidFill>
              </a:rPr>
              <a:t>2.5</a:t>
            </a:r>
          </a:p>
          <a:p>
            <a:pPr marL="0" indent="0">
              <a:buNone/>
            </a:pPr>
            <a:r>
              <a:rPr lang="it-IT" b="1" dirty="0"/>
              <a:t>III) ISTRUZIONE</a:t>
            </a:r>
          </a:p>
          <a:p>
            <a:pPr marL="0" indent="0">
              <a:buNone/>
            </a:pPr>
            <a:r>
              <a:rPr lang="it-IT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f=(float) (x/y);</a:t>
            </a:r>
          </a:p>
          <a:p>
            <a:pPr marL="0" indent="0" algn="ctr">
              <a:buNone/>
            </a:pPr>
            <a:r>
              <a:rPr lang="it-IT" b="1" dirty="0">
                <a:solidFill>
                  <a:srgbClr val="FF0000"/>
                </a:solidFill>
              </a:rPr>
              <a:t>2.0</a:t>
            </a:r>
          </a:p>
          <a:p>
            <a:pPr marL="0" indent="0">
              <a:buNone/>
            </a:pPr>
            <a:r>
              <a:rPr lang="it-IT" b="1" dirty="0"/>
              <a:t>IV) ISTRUZIONE</a:t>
            </a:r>
          </a:p>
          <a:p>
            <a:pPr marL="0" indent="0">
              <a:buNone/>
            </a:pPr>
            <a:r>
              <a:rPr lang="it-IT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f=(float)x / y;</a:t>
            </a:r>
          </a:p>
          <a:p>
            <a:pPr marL="0" indent="0" algn="ctr">
              <a:buNone/>
            </a:pPr>
            <a:r>
              <a:rPr lang="it-IT" b="1" dirty="0">
                <a:solidFill>
                  <a:srgbClr val="FF0000"/>
                </a:solidFill>
              </a:rPr>
              <a:t>2.5</a:t>
            </a:r>
          </a:p>
          <a:p>
            <a:pPr marL="0" indent="0">
              <a:buNone/>
            </a:pPr>
            <a:endParaRPr lang="it-IT" dirty="0"/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997B1EA6-7A83-4FF1-87B6-BEFD613C24F8}"/>
              </a:ext>
            </a:extLst>
          </p:cNvPr>
          <p:cNvSpPr txBox="1"/>
          <p:nvPr/>
        </p:nvSpPr>
        <p:spPr>
          <a:xfrm>
            <a:off x="847727" y="2136338"/>
            <a:ext cx="3838573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#include&lt;</a:t>
            </a:r>
            <a:r>
              <a:rPr lang="it-IT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stdio.h</a:t>
            </a: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it-IT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lvl="1"/>
            <a:r>
              <a:rPr lang="it-IT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 x=5;</a:t>
            </a:r>
          </a:p>
          <a:p>
            <a:pPr lvl="1"/>
            <a:r>
              <a:rPr lang="it-IT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 y=2;</a:t>
            </a:r>
          </a:p>
          <a:p>
            <a:pPr lvl="1"/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float f;</a:t>
            </a:r>
          </a:p>
          <a:p>
            <a:pPr lvl="1"/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ISTRUZIONE</a:t>
            </a:r>
          </a:p>
          <a:p>
            <a:pPr lvl="1"/>
            <a:r>
              <a:rPr lang="it-IT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("%f", f);</a:t>
            </a:r>
          </a:p>
          <a:p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it-IT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008971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8E19B49-DD9D-4E2B-BCA9-5B00D77C0C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Esercizi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27D565F-F9DB-4064-90AE-40E64DADAF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4152900" cy="435133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it-IT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it-IT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a;</a:t>
            </a:r>
          </a:p>
          <a:p>
            <a:pPr marL="0" indent="0">
              <a:buNone/>
            </a:pP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float b=6, c=18.6;</a:t>
            </a:r>
          </a:p>
          <a:p>
            <a:pPr marL="0" indent="0">
              <a:buNone/>
            </a:pPr>
            <a:r>
              <a:rPr lang="it-IT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…</a:t>
            </a:r>
          </a:p>
          <a:p>
            <a:pPr marL="0" indent="0">
              <a:buNone/>
            </a:pPr>
            <a:r>
              <a:rPr lang="it-IT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a=c/b;</a:t>
            </a:r>
          </a:p>
          <a:p>
            <a:pPr marL="0" indent="0">
              <a:buNone/>
            </a:pPr>
            <a:endParaRPr lang="it-IT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it-IT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a=27, b=6;</a:t>
            </a:r>
          </a:p>
          <a:p>
            <a:pPr marL="0" indent="0">
              <a:buNone/>
            </a:pPr>
            <a:r>
              <a:rPr lang="it-IT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float c;</a:t>
            </a:r>
          </a:p>
          <a:p>
            <a:pPr marL="0" indent="0">
              <a:buNone/>
            </a:pPr>
            <a:r>
              <a:rPr lang="it-IT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…</a:t>
            </a:r>
          </a:p>
          <a:p>
            <a:pPr marL="0" indent="0">
              <a:buNone/>
            </a:pPr>
            <a:r>
              <a:rPr lang="it-IT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c=a/(float)b;</a:t>
            </a:r>
            <a:endParaRPr lang="it-IT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395F21CF-2DE1-4281-AE45-7C38F64778D5}"/>
              </a:ext>
            </a:extLst>
          </p:cNvPr>
          <p:cNvSpPr txBox="1"/>
          <p:nvPr/>
        </p:nvSpPr>
        <p:spPr>
          <a:xfrm>
            <a:off x="5838825" y="2190750"/>
            <a:ext cx="590550" cy="369332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it-IT" dirty="0"/>
              <a:t>3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0B0559C4-8574-4C63-973C-1F2B5FAF7888}"/>
              </a:ext>
            </a:extLst>
          </p:cNvPr>
          <p:cNvSpPr txBox="1"/>
          <p:nvPr/>
        </p:nvSpPr>
        <p:spPr>
          <a:xfrm>
            <a:off x="5800725" y="4914900"/>
            <a:ext cx="590550" cy="369332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it-IT" dirty="0"/>
              <a:t>4.5</a:t>
            </a:r>
          </a:p>
        </p:txBody>
      </p:sp>
    </p:spTree>
    <p:extLst>
      <p:ext uri="{BB962C8B-B14F-4D97-AF65-F5344CB8AC3E}">
        <p14:creationId xmlns:p14="http://schemas.microsoft.com/office/powerpoint/2010/main" val="21786818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B97AB10-85BF-4DAE-8388-8055BC4E36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2ABECCC-FC6D-46F3-9B0C-D9804B3BFF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4476750" cy="4351338"/>
          </a:xfrm>
        </p:spPr>
        <p:txBody>
          <a:bodyPr/>
          <a:lstStyle/>
          <a:p>
            <a:pPr marL="0" indent="0">
              <a:buNone/>
            </a:pPr>
            <a:r>
              <a:rPr lang="it-IT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it-IT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b=6;</a:t>
            </a:r>
          </a:p>
          <a:p>
            <a:pPr marL="0" indent="0">
              <a:buNone/>
            </a:pPr>
            <a:r>
              <a:rPr lang="it-IT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float a, c=18.6;</a:t>
            </a:r>
          </a:p>
          <a:p>
            <a:pPr marL="0" indent="0">
              <a:buNone/>
            </a:pPr>
            <a:r>
              <a:rPr lang="it-IT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…</a:t>
            </a:r>
          </a:p>
          <a:p>
            <a:pPr marL="0" indent="0">
              <a:buNone/>
            </a:pPr>
            <a:r>
              <a:rPr lang="it-IT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a=(</a:t>
            </a:r>
            <a:r>
              <a:rPr lang="it-IT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it-IT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c/b;</a:t>
            </a:r>
            <a:endParaRPr lang="it-IT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EA808511-F2C9-4A28-B270-C45319A6BEBA}"/>
              </a:ext>
            </a:extLst>
          </p:cNvPr>
          <p:cNvSpPr txBox="1"/>
          <p:nvPr/>
        </p:nvSpPr>
        <p:spPr>
          <a:xfrm>
            <a:off x="5838825" y="2190750"/>
            <a:ext cx="590550" cy="369332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it-IT" dirty="0"/>
              <a:t>3.0</a:t>
            </a:r>
          </a:p>
        </p:txBody>
      </p:sp>
    </p:spTree>
    <p:extLst>
      <p:ext uri="{BB962C8B-B14F-4D97-AF65-F5344CB8AC3E}">
        <p14:creationId xmlns:p14="http://schemas.microsoft.com/office/powerpoint/2010/main" val="3897362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>
            <a:extLst>
              <a:ext uri="{FF2B5EF4-FFF2-40B4-BE49-F238E27FC236}">
                <a16:creationId xmlns:a16="http://schemas.microsoft.com/office/drawing/2014/main" id="{BB65BCAB-4139-42D9-9365-AE03E5F126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Assegnamento multiplo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92E987F6-FABC-4678-8C16-8A3BC6A7055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3828603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>
            <a:extLst>
              <a:ext uri="{FF2B5EF4-FFF2-40B4-BE49-F238E27FC236}">
                <a16:creationId xmlns:a16="http://schemas.microsoft.com/office/drawing/2014/main" id="{3BFB6DC6-64F3-4160-B8AB-89A123F016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Assegnamento multiplo</a:t>
            </a:r>
          </a:p>
        </p:txBody>
      </p:sp>
      <p:sp>
        <p:nvSpPr>
          <p:cNvPr id="5" name="Segnaposto contenuto 4">
            <a:extLst>
              <a:ext uri="{FF2B5EF4-FFF2-40B4-BE49-F238E27FC236}">
                <a16:creationId xmlns:a16="http://schemas.microsoft.com/office/drawing/2014/main" id="{F1BD0F85-DDDE-45DD-ABB9-DE5CE3F874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87575"/>
            <a:ext cx="3381375" cy="1851025"/>
          </a:xfrm>
        </p:spPr>
        <p:txBody>
          <a:bodyPr/>
          <a:lstStyle/>
          <a:p>
            <a:pPr marL="0" indent="0">
              <a:buNone/>
            </a:pPr>
            <a:r>
              <a:rPr lang="it-IT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it-IT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i, j, k;</a:t>
            </a:r>
          </a:p>
          <a:p>
            <a:pPr marL="0" indent="0">
              <a:buNone/>
            </a:pPr>
            <a:r>
              <a:rPr lang="it-IT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j=9;</a:t>
            </a:r>
          </a:p>
          <a:p>
            <a:pPr marL="0" indent="0">
              <a:buNone/>
            </a:pPr>
            <a:r>
              <a:rPr lang="it-IT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k=j=i=10;</a:t>
            </a:r>
            <a:endParaRPr lang="it-IT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70FBDBC5-A771-4F7C-A1E7-8B0861F13ADB}"/>
              </a:ext>
            </a:extLst>
          </p:cNvPr>
          <p:cNvSpPr txBox="1"/>
          <p:nvPr/>
        </p:nvSpPr>
        <p:spPr>
          <a:xfrm>
            <a:off x="5267325" y="2362200"/>
            <a:ext cx="547687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chemeClr val="accent1"/>
                </a:solidFill>
              </a:rPr>
              <a:t>assegna prima il valore </a:t>
            </a:r>
            <a:r>
              <a:rPr lang="it-IT" b="1" dirty="0">
                <a:solidFill>
                  <a:schemeClr val="accent1"/>
                </a:solidFill>
              </a:rPr>
              <a:t>10 </a:t>
            </a:r>
            <a:r>
              <a:rPr lang="it-IT" dirty="0">
                <a:solidFill>
                  <a:schemeClr val="accent1"/>
                </a:solidFill>
              </a:rPr>
              <a:t>a </a:t>
            </a:r>
            <a:r>
              <a:rPr lang="it-IT" b="1" dirty="0">
                <a:solidFill>
                  <a:schemeClr val="accent1"/>
                </a:solidFill>
              </a:rPr>
              <a:t>i</a:t>
            </a:r>
          </a:p>
          <a:p>
            <a:r>
              <a:rPr lang="it-IT" dirty="0">
                <a:solidFill>
                  <a:schemeClr val="accent1"/>
                </a:solidFill>
              </a:rPr>
              <a:t>assegna il valore </a:t>
            </a:r>
            <a:r>
              <a:rPr lang="it-IT" b="1" dirty="0">
                <a:solidFill>
                  <a:schemeClr val="accent1"/>
                </a:solidFill>
              </a:rPr>
              <a:t>10 </a:t>
            </a:r>
            <a:r>
              <a:rPr lang="it-IT" dirty="0">
                <a:solidFill>
                  <a:schemeClr val="accent1"/>
                </a:solidFill>
              </a:rPr>
              <a:t>a </a:t>
            </a:r>
            <a:r>
              <a:rPr lang="it-IT" b="1" dirty="0">
                <a:solidFill>
                  <a:schemeClr val="accent1"/>
                </a:solidFill>
              </a:rPr>
              <a:t>j</a:t>
            </a:r>
          </a:p>
          <a:p>
            <a:r>
              <a:rPr lang="it-IT" dirty="0">
                <a:solidFill>
                  <a:schemeClr val="accent1"/>
                </a:solidFill>
              </a:rPr>
              <a:t>assegna il valore </a:t>
            </a:r>
            <a:r>
              <a:rPr lang="it-IT" b="1" dirty="0">
                <a:solidFill>
                  <a:schemeClr val="accent1"/>
                </a:solidFill>
              </a:rPr>
              <a:t>10 </a:t>
            </a:r>
            <a:r>
              <a:rPr lang="it-IT" dirty="0">
                <a:solidFill>
                  <a:schemeClr val="accent1"/>
                </a:solidFill>
              </a:rPr>
              <a:t>a </a:t>
            </a:r>
            <a:r>
              <a:rPr lang="it-IT" b="1" dirty="0">
                <a:solidFill>
                  <a:schemeClr val="accent1"/>
                </a:solidFill>
              </a:rPr>
              <a:t>k</a:t>
            </a:r>
            <a:endParaRPr lang="it-IT" dirty="0">
              <a:solidFill>
                <a:schemeClr val="accent1"/>
              </a:solidFill>
            </a:endParaRPr>
          </a:p>
        </p:txBody>
      </p:sp>
      <p:cxnSp>
        <p:nvCxnSpPr>
          <p:cNvPr id="8" name="Connettore 2 7">
            <a:extLst>
              <a:ext uri="{FF2B5EF4-FFF2-40B4-BE49-F238E27FC236}">
                <a16:creationId xmlns:a16="http://schemas.microsoft.com/office/drawing/2014/main" id="{04C533ED-DECB-4F36-A39F-269C8BF1A132}"/>
              </a:ext>
            </a:extLst>
          </p:cNvPr>
          <p:cNvCxnSpPr>
            <a:stCxn id="5" idx="3"/>
            <a:endCxn id="6" idx="1"/>
          </p:cNvCxnSpPr>
          <p:nvPr/>
        </p:nvCxnSpPr>
        <p:spPr>
          <a:xfrm flipV="1">
            <a:off x="4219575" y="2823865"/>
            <a:ext cx="1047750" cy="28922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4A0BDD16-98FE-473E-9B59-45E69B116A5B}"/>
              </a:ext>
            </a:extLst>
          </p:cNvPr>
          <p:cNvSpPr txBox="1"/>
          <p:nvPr/>
        </p:nvSpPr>
        <p:spPr>
          <a:xfrm>
            <a:off x="942975" y="4533900"/>
            <a:ext cx="6819900" cy="646331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chemeClr val="accent1"/>
                </a:solidFill>
              </a:rPr>
              <a:t>assegnamento è un’espressione</a:t>
            </a:r>
          </a:p>
          <a:p>
            <a:r>
              <a:rPr lang="it-IT" dirty="0">
                <a:solidFill>
                  <a:schemeClr val="accent1"/>
                </a:solidFill>
              </a:rPr>
              <a:t>assegnamenti sono associativi da destra a sinistra</a:t>
            </a:r>
          </a:p>
        </p:txBody>
      </p:sp>
    </p:spTree>
    <p:extLst>
      <p:ext uri="{BB962C8B-B14F-4D97-AF65-F5344CB8AC3E}">
        <p14:creationId xmlns:p14="http://schemas.microsoft.com/office/powerpoint/2010/main" val="334068354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FFDD36C-9ADC-4C2B-8F56-5E8244611A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/>
              <a:t>Problema: conversioni di tipo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8C3D007-4938-470F-B36C-CAB58FE627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695950" cy="2984500"/>
          </a:xfrm>
          <a:ln w="25400"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20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it-IT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i;</a:t>
            </a:r>
          </a:p>
          <a:p>
            <a:pPr marL="0" indent="0">
              <a:buNone/>
            </a:pPr>
            <a:r>
              <a:rPr lang="it-IT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double </a:t>
            </a:r>
            <a:r>
              <a:rPr lang="it-IT" sz="20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g,x</a:t>
            </a:r>
            <a:r>
              <a:rPr lang="it-IT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it-IT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 = i = g = 10.3;</a:t>
            </a:r>
          </a:p>
          <a:p>
            <a:pPr marL="0" indent="0">
              <a:buNone/>
            </a:pPr>
            <a:r>
              <a:rPr lang="nn-NO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printf("x=%lf i=%d g=%lf", x, i,g);</a:t>
            </a:r>
          </a:p>
          <a:p>
            <a:pPr marL="0" indent="0">
              <a:buNone/>
            </a:pPr>
            <a:r>
              <a:rPr lang="it-IT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stampa</a:t>
            </a:r>
          </a:p>
          <a:p>
            <a:pPr marL="0" indent="0">
              <a:buNone/>
            </a:pPr>
            <a:r>
              <a:rPr lang="nn-NO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x=10.0 i=10 g=10.3</a:t>
            </a:r>
            <a:endParaRPr lang="it-IT" sz="20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FE5678C6-0BD5-43CA-85F1-521531E18F3E}"/>
              </a:ext>
            </a:extLst>
          </p:cNvPr>
          <p:cNvSpPr txBox="1"/>
          <p:nvPr/>
        </p:nvSpPr>
        <p:spPr>
          <a:xfrm>
            <a:off x="5848350" y="3429000"/>
            <a:ext cx="5962649" cy="2680221"/>
          </a:xfrm>
          <a:prstGeom prst="rect">
            <a:avLst/>
          </a:prstGeom>
          <a:solidFill>
            <a:schemeClr val="bg1"/>
          </a:solidFill>
          <a:ln w="25400">
            <a:solidFill>
              <a:srgbClr val="FF0000"/>
            </a:solidFill>
          </a:ln>
        </p:spPr>
        <p:txBody>
          <a:bodyPr vert="horz" lIns="91440" tIns="45720" rIns="91440" bIns="45720" rtlCol="0">
            <a:normAutofit/>
          </a:bodyPr>
          <a:lstStyle>
            <a:lvl1pPr inden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000" b="1">
                <a:latin typeface="Courier New" panose="02070309020205020404" pitchFamily="49" charset="0"/>
                <a:cs typeface="Courier New" panose="02070309020205020404" pitchFamily="49" charset="0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accent1"/>
                </a:solidFill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accent1"/>
                </a:solidFill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accent1"/>
                </a:solidFill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accent1"/>
                </a:solidFill>
              </a:defRPr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it-IT" dirty="0" err="1"/>
              <a:t>int</a:t>
            </a:r>
            <a:r>
              <a:rPr lang="it-IT" dirty="0"/>
              <a:t> i;</a:t>
            </a:r>
          </a:p>
          <a:p>
            <a:r>
              <a:rPr lang="it-IT" dirty="0"/>
              <a:t>double </a:t>
            </a:r>
            <a:r>
              <a:rPr lang="it-IT" dirty="0" err="1"/>
              <a:t>g,x</a:t>
            </a:r>
            <a:r>
              <a:rPr lang="it-IT" dirty="0"/>
              <a:t>;</a:t>
            </a:r>
          </a:p>
          <a:p>
            <a:r>
              <a:rPr lang="it-IT" dirty="0"/>
              <a:t>i = x = g = 10.3;</a:t>
            </a:r>
          </a:p>
          <a:p>
            <a:r>
              <a:rPr lang="nn-NO" dirty="0"/>
              <a:t>printf("x=%lf i=%d g=%lf", x, i,g);</a:t>
            </a:r>
          </a:p>
          <a:p>
            <a:r>
              <a:rPr lang="it-IT" dirty="0"/>
              <a:t>// stampa</a:t>
            </a:r>
          </a:p>
          <a:p>
            <a:r>
              <a:rPr lang="nn-NO" dirty="0"/>
              <a:t>// x=10.3 i=10 g=10.3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3143776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F1823E5-BDF1-4961-8543-45A27E3E6B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Codice ASCII…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5AA56A7-CE50-434D-B765-793E1BA28F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Rappresenta </a:t>
            </a:r>
            <a:r>
              <a:rPr lang="it-IT" b="1" dirty="0"/>
              <a:t>128 </a:t>
            </a:r>
            <a:r>
              <a:rPr lang="it-IT" dirty="0"/>
              <a:t>simboli diversi (codice di </a:t>
            </a:r>
            <a:r>
              <a:rPr lang="it-IT" b="1" dirty="0"/>
              <a:t>7 </a:t>
            </a:r>
            <a:r>
              <a:rPr lang="it-IT" dirty="0"/>
              <a:t>bit ):</a:t>
            </a:r>
          </a:p>
          <a:p>
            <a:endParaRPr lang="it-IT" dirty="0"/>
          </a:p>
          <a:p>
            <a:r>
              <a:rPr lang="it-IT" dirty="0"/>
              <a:t>lettere dell’alfabeto, cifre, segni di punteggiatura e altri simboli</a:t>
            </a:r>
          </a:p>
        </p:txBody>
      </p:sp>
    </p:spTree>
    <p:extLst>
      <p:ext uri="{BB962C8B-B14F-4D97-AF65-F5344CB8AC3E}">
        <p14:creationId xmlns:p14="http://schemas.microsoft.com/office/powerpoint/2010/main" val="244040861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5B13232-B2D4-4C34-BE92-A85D2034FE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Operatori di assegnamento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5345D15-D3D6-4C6F-86A1-807E2B3026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it-IT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i=i+2;</a:t>
            </a:r>
          </a:p>
          <a:p>
            <a:pPr marL="0" indent="0">
              <a:buNone/>
            </a:pPr>
            <a:r>
              <a:rPr lang="it-IT" dirty="0"/>
              <a:t>variabile sul lato sinistro ripetuta immediatamente sul lato destro</a:t>
            </a:r>
          </a:p>
          <a:p>
            <a:pPr marL="0" indent="0">
              <a:buNone/>
            </a:pPr>
            <a:r>
              <a:rPr lang="it-IT" dirty="0"/>
              <a:t>può essere scritta, usando una forma compatta, come</a:t>
            </a:r>
          </a:p>
          <a:p>
            <a:pPr marL="0" indent="0" algn="ctr">
              <a:buNone/>
            </a:pPr>
            <a:r>
              <a:rPr lang="it-IT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i+=2;</a:t>
            </a:r>
          </a:p>
          <a:p>
            <a:pPr marL="0" indent="0">
              <a:buNone/>
            </a:pPr>
            <a:r>
              <a:rPr lang="it-IT" dirty="0"/>
              <a:t>Operatori di assegnamento sono:</a:t>
            </a:r>
          </a:p>
          <a:p>
            <a:pPr marL="0" indent="0" algn="ctr">
              <a:buNone/>
            </a:pPr>
            <a:r>
              <a:rPr lang="it-IT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+= -= *= …</a:t>
            </a:r>
          </a:p>
        </p:txBody>
      </p:sp>
    </p:spTree>
    <p:extLst>
      <p:ext uri="{BB962C8B-B14F-4D97-AF65-F5344CB8AC3E}">
        <p14:creationId xmlns:p14="http://schemas.microsoft.com/office/powerpoint/2010/main" val="80427868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>
            <a:extLst>
              <a:ext uri="{FF2B5EF4-FFF2-40B4-BE49-F238E27FC236}">
                <a16:creationId xmlns:a16="http://schemas.microsoft.com/office/drawing/2014/main" id="{6FB63477-629A-4A2E-BE7B-7195D467E2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/>
              <a:t>Operatori di incremento e</a:t>
            </a:r>
            <a:br>
              <a:rPr lang="it-IT" b="1" dirty="0"/>
            </a:br>
            <a:r>
              <a:rPr lang="it-IT" b="1" dirty="0"/>
              <a:t>decremento</a:t>
            </a:r>
            <a:endParaRPr lang="it-IT" dirty="0"/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067FA107-60AE-463A-BB1E-1237B939070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9189921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>
            <a:extLst>
              <a:ext uri="{FF2B5EF4-FFF2-40B4-BE49-F238E27FC236}">
                <a16:creationId xmlns:a16="http://schemas.microsoft.com/office/drawing/2014/main" id="{04B94AE0-EDA6-4466-B5E8-8A5AF78B8D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Operatori di incremento e decremento</a:t>
            </a:r>
          </a:p>
        </p:txBody>
      </p:sp>
      <p:sp>
        <p:nvSpPr>
          <p:cNvPr id="5" name="Segnaposto contenuto 4">
            <a:extLst>
              <a:ext uri="{FF2B5EF4-FFF2-40B4-BE49-F238E27FC236}">
                <a16:creationId xmlns:a16="http://schemas.microsoft.com/office/drawing/2014/main" id="{4F197C72-FE83-490F-BEE5-370DEE50E6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/>
              <a:t>Operatori unari</a:t>
            </a:r>
          </a:p>
          <a:p>
            <a:pPr marL="0" indent="0">
              <a:buNone/>
            </a:pPr>
            <a:r>
              <a:rPr lang="it-IT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++</a:t>
            </a:r>
            <a:r>
              <a:rPr lang="it-IT" b="1" dirty="0"/>
              <a:t> 	</a:t>
            </a:r>
            <a:r>
              <a:rPr lang="it-IT" dirty="0"/>
              <a:t>aggiunge uno</a:t>
            </a:r>
          </a:p>
          <a:p>
            <a:pPr marL="0" indent="0">
              <a:buNone/>
            </a:pPr>
            <a:r>
              <a:rPr lang="it-IT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-- </a:t>
            </a:r>
            <a:r>
              <a:rPr lang="it-IT" b="1" dirty="0"/>
              <a:t>	</a:t>
            </a:r>
            <a:r>
              <a:rPr lang="it-IT" dirty="0"/>
              <a:t>sottrae uno</a:t>
            </a:r>
          </a:p>
          <a:p>
            <a:pPr marL="0" indent="0">
              <a:buNone/>
            </a:pPr>
            <a:r>
              <a:rPr lang="it-IT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x++ </a:t>
            </a:r>
            <a:r>
              <a:rPr lang="it-IT" b="1" dirty="0"/>
              <a:t>	</a:t>
            </a:r>
            <a:r>
              <a:rPr lang="it-IT" dirty="0"/>
              <a:t>equivale a </a:t>
            </a:r>
            <a:r>
              <a:rPr lang="it-IT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x=x+1</a:t>
            </a:r>
          </a:p>
          <a:p>
            <a:pPr marL="0" indent="0">
              <a:buNone/>
            </a:pPr>
            <a:r>
              <a:rPr lang="it-IT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x--</a:t>
            </a:r>
            <a:r>
              <a:rPr lang="it-IT" b="1" dirty="0"/>
              <a:t> 	</a:t>
            </a:r>
            <a:r>
              <a:rPr lang="it-IT" dirty="0"/>
              <a:t>equivale a </a:t>
            </a:r>
            <a:r>
              <a:rPr lang="it-IT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x=x-1</a:t>
            </a:r>
          </a:p>
        </p:txBody>
      </p:sp>
    </p:spTree>
    <p:extLst>
      <p:ext uri="{BB962C8B-B14F-4D97-AF65-F5344CB8AC3E}">
        <p14:creationId xmlns:p14="http://schemas.microsoft.com/office/powerpoint/2010/main" val="1505310929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4C091AC-9F7E-4241-A488-3BA2B6CD1E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Operatori di incremento e decremento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2CB6C46-5E73-47C8-8FB0-C9902A6A27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b="1" dirty="0"/>
              <a:t>Operatori postfissi</a:t>
            </a:r>
          </a:p>
          <a:p>
            <a:pPr marL="0" indent="0">
              <a:buNone/>
            </a:pPr>
            <a:r>
              <a:rPr lang="it-IT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x++; </a:t>
            </a:r>
            <a:r>
              <a:rPr lang="it-IT" dirty="0"/>
              <a:t>prima usa </a:t>
            </a:r>
            <a:r>
              <a:rPr lang="it-IT" b="1" dirty="0"/>
              <a:t>x</a:t>
            </a:r>
            <a:r>
              <a:rPr lang="it-IT" dirty="0"/>
              <a:t>, poi incrementala</a:t>
            </a:r>
          </a:p>
          <a:p>
            <a:pPr marL="0" indent="0">
              <a:buNone/>
            </a:pPr>
            <a:endParaRPr lang="it-IT" b="1" dirty="0"/>
          </a:p>
          <a:p>
            <a:pPr marL="0" indent="0">
              <a:buNone/>
            </a:pPr>
            <a:r>
              <a:rPr lang="it-IT" b="1" dirty="0"/>
              <a:t>Operatori prefissi</a:t>
            </a:r>
          </a:p>
          <a:p>
            <a:pPr marL="0" indent="0">
              <a:buNone/>
            </a:pPr>
            <a:r>
              <a:rPr lang="it-IT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++x;</a:t>
            </a:r>
            <a:r>
              <a:rPr lang="it-IT" b="1" dirty="0"/>
              <a:t> </a:t>
            </a:r>
            <a:r>
              <a:rPr lang="it-IT" dirty="0"/>
              <a:t>prima incrementa </a:t>
            </a:r>
            <a:r>
              <a:rPr lang="it-IT" b="1" dirty="0"/>
              <a:t>x</a:t>
            </a:r>
            <a:r>
              <a:rPr lang="it-IT" dirty="0"/>
              <a:t>, poi usala</a:t>
            </a:r>
          </a:p>
        </p:txBody>
      </p:sp>
    </p:spTree>
    <p:extLst>
      <p:ext uri="{BB962C8B-B14F-4D97-AF65-F5344CB8AC3E}">
        <p14:creationId xmlns:p14="http://schemas.microsoft.com/office/powerpoint/2010/main" val="3255267057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222229E-6787-465A-B4E8-2181FE59D8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Operatori di incremento e decremento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C35F2D9-DA38-4148-B70F-C30EE15634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/>
              <a:t>La variabile viene comunque incrementata</a:t>
            </a:r>
          </a:p>
          <a:p>
            <a:pPr marL="0" indent="0">
              <a:buNone/>
            </a:pPr>
            <a:r>
              <a:rPr lang="it-IT" dirty="0"/>
              <a:t>Attenzione: quando compaiono in istruzioni meno semplici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x++;</a:t>
            </a:r>
            <a:r>
              <a:rPr lang="it-IT" b="1" dirty="0"/>
              <a:t> 	//equivale a </a:t>
            </a:r>
            <a:r>
              <a:rPr lang="it-IT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x=x+1;</a:t>
            </a:r>
          </a:p>
          <a:p>
            <a:pPr marL="0" indent="0">
              <a:buNone/>
            </a:pPr>
            <a:r>
              <a:rPr lang="it-IT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++x;</a:t>
            </a:r>
            <a:r>
              <a:rPr lang="it-IT" b="1" dirty="0"/>
              <a:t> 	//equivale a </a:t>
            </a:r>
            <a:r>
              <a:rPr lang="it-IT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x=x+1;</a:t>
            </a:r>
          </a:p>
          <a:p>
            <a:pPr marL="0" indent="0">
              <a:buNone/>
            </a:pPr>
            <a:r>
              <a:rPr lang="es-E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y=x++; 	</a:t>
            </a:r>
            <a:r>
              <a:rPr lang="es-ES" b="1" dirty="0"/>
              <a:t>//equivale a </a:t>
            </a:r>
            <a:r>
              <a:rPr lang="es-E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y=x; x=x+1;</a:t>
            </a:r>
          </a:p>
          <a:p>
            <a:pPr marL="0" indent="0">
              <a:buNone/>
            </a:pPr>
            <a:r>
              <a:rPr lang="es-E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y=++x; 	</a:t>
            </a:r>
            <a:r>
              <a:rPr lang="es-ES" b="1" dirty="0"/>
              <a:t>//equivale a </a:t>
            </a:r>
            <a:r>
              <a:rPr lang="es-E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x=x+1; y=x;</a:t>
            </a:r>
            <a:endParaRPr lang="it-IT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5361783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7AC09E1-2070-4F44-BAC3-B50B49D334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Operatori di incremento e decremento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344A64D-223E-4052-8E79-9050B736A2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it-IT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n, m=0;	</a:t>
            </a:r>
            <a:r>
              <a:rPr lang="it-IT" b="1" dirty="0"/>
              <a:t>n vale 0</a:t>
            </a:r>
          </a:p>
          <a:p>
            <a:pPr marL="0" indent="0">
              <a:buNone/>
            </a:pPr>
            <a:r>
              <a:rPr lang="it-IT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n=m++;		</a:t>
            </a:r>
            <a:r>
              <a:rPr lang="it-IT" b="1" dirty="0"/>
              <a:t>m vale 1</a:t>
            </a:r>
          </a:p>
          <a:p>
            <a:pPr marL="0" indent="0">
              <a:buNone/>
            </a:pPr>
            <a:endParaRPr lang="it-IT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it-IT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it-IT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n, m=0;	</a:t>
            </a:r>
            <a:r>
              <a:rPr lang="it-IT" b="1" dirty="0"/>
              <a:t>n vale 1</a:t>
            </a:r>
          </a:p>
          <a:p>
            <a:pPr marL="0" indent="0">
              <a:buNone/>
            </a:pPr>
            <a:r>
              <a:rPr lang="it-IT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n=++m;		</a:t>
            </a:r>
            <a:r>
              <a:rPr lang="it-IT" b="1" dirty="0"/>
              <a:t>m vale 1</a:t>
            </a:r>
          </a:p>
          <a:p>
            <a:pPr marL="0" indent="0">
              <a:buNone/>
            </a:pPr>
            <a:endParaRPr lang="it-IT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it-IT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it-IT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n, m=0;				</a:t>
            </a:r>
            <a:r>
              <a:rPr lang="it-IT" b="1" dirty="0"/>
              <a:t>n vale 1</a:t>
            </a:r>
          </a:p>
          <a:p>
            <a:pPr marL="0" indent="0">
              <a:buNone/>
            </a:pPr>
            <a:r>
              <a:rPr lang="pt-BR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n=m=m+1; //(n=(m=m+1));	</a:t>
            </a:r>
            <a:r>
              <a:rPr lang="it-IT" b="1" dirty="0"/>
              <a:t>m vale 1</a:t>
            </a:r>
            <a:endParaRPr lang="it-IT" dirty="0"/>
          </a:p>
          <a:p>
            <a:pPr marL="0" indent="0">
              <a:buNone/>
            </a:pPr>
            <a:endParaRPr lang="pt-BR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2783103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5">
            <a:extLst>
              <a:ext uri="{FF2B5EF4-FFF2-40B4-BE49-F238E27FC236}">
                <a16:creationId xmlns:a16="http://schemas.microsoft.com/office/drawing/2014/main" id="{FE3F2076-B14F-40EC-B165-FCF76899A9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Costanti</a:t>
            </a:r>
          </a:p>
        </p:txBody>
      </p:sp>
      <p:sp>
        <p:nvSpPr>
          <p:cNvPr id="7" name="Segnaposto testo 6">
            <a:extLst>
              <a:ext uri="{FF2B5EF4-FFF2-40B4-BE49-F238E27FC236}">
                <a16:creationId xmlns:a16="http://schemas.microsoft.com/office/drawing/2014/main" id="{8C127176-3BD7-4CE9-A903-CD10F0AA5C1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4000785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tangolo 7">
            <a:extLst>
              <a:ext uri="{FF2B5EF4-FFF2-40B4-BE49-F238E27FC236}">
                <a16:creationId xmlns:a16="http://schemas.microsoft.com/office/drawing/2014/main" id="{C5811129-B01D-4E07-83BC-DA85DC1B2A0F}"/>
              </a:ext>
            </a:extLst>
          </p:cNvPr>
          <p:cNvSpPr/>
          <p:nvPr/>
        </p:nvSpPr>
        <p:spPr>
          <a:xfrm>
            <a:off x="838200" y="2667000"/>
            <a:ext cx="4362450" cy="41850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" name="Titolo 3">
            <a:extLst>
              <a:ext uri="{FF2B5EF4-FFF2-40B4-BE49-F238E27FC236}">
                <a16:creationId xmlns:a16="http://schemas.microsoft.com/office/drawing/2014/main" id="{D25DA779-49D9-42F9-9E29-836E5ACAED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Costanti</a:t>
            </a:r>
          </a:p>
        </p:txBody>
      </p:sp>
      <p:sp>
        <p:nvSpPr>
          <p:cNvPr id="5" name="Segnaposto contenuto 4">
            <a:extLst>
              <a:ext uri="{FF2B5EF4-FFF2-40B4-BE49-F238E27FC236}">
                <a16:creationId xmlns:a16="http://schemas.microsoft.com/office/drawing/2014/main" id="{004C1809-290B-4B1A-9AC6-74D2496D71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6438900" cy="435133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it-IT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/* Calcolo area cerchio */</a:t>
            </a:r>
          </a:p>
          <a:p>
            <a:pPr marL="0" indent="0">
              <a:buNone/>
            </a:pPr>
            <a:r>
              <a:rPr lang="it-IT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&lt;</a:t>
            </a:r>
            <a:r>
              <a:rPr lang="it-IT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stdio.h</a:t>
            </a:r>
            <a:r>
              <a:rPr lang="it-IT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marL="0" indent="0">
              <a:buNone/>
            </a:pPr>
            <a:r>
              <a:rPr lang="it-IT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</a:t>
            </a:r>
            <a:r>
              <a:rPr lang="it-IT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define</a:t>
            </a:r>
            <a:r>
              <a:rPr lang="it-IT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PI_GRECO 3.14</a:t>
            </a:r>
          </a:p>
          <a:p>
            <a:pPr marL="0" indent="0">
              <a:buNone/>
            </a:pPr>
            <a:r>
              <a:rPr lang="it-IT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it-IT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0" indent="0">
              <a:buNone/>
            </a:pPr>
            <a:r>
              <a:rPr lang="it-IT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457200" lvl="1" indent="0">
              <a:buNone/>
            </a:pPr>
            <a:r>
              <a:rPr lang="it-IT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float raggio, area;</a:t>
            </a:r>
          </a:p>
          <a:p>
            <a:pPr marL="457200" lvl="1" indent="0">
              <a:buNone/>
            </a:pPr>
            <a:r>
              <a:rPr lang="it-IT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it-IT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("Dammi raggio: ");</a:t>
            </a:r>
          </a:p>
          <a:p>
            <a:pPr marL="457200" lvl="1" indent="0">
              <a:buNone/>
            </a:pPr>
            <a:r>
              <a:rPr lang="it-IT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scanf</a:t>
            </a:r>
            <a:r>
              <a:rPr lang="it-IT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("%f", &amp;raggio);</a:t>
            </a:r>
          </a:p>
          <a:p>
            <a:pPr marL="457200" lvl="1" indent="0">
              <a:buNone/>
            </a:pPr>
            <a:r>
              <a:rPr lang="it-IT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area = raggio*raggio*PI_GRECO;</a:t>
            </a:r>
          </a:p>
          <a:p>
            <a:pPr marL="457200" lvl="1" indent="0">
              <a:buNone/>
            </a:pPr>
            <a:r>
              <a:rPr lang="it-IT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it-IT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("Area: %f", area);</a:t>
            </a:r>
          </a:p>
          <a:p>
            <a:pPr marL="0" indent="0">
              <a:buNone/>
            </a:pPr>
            <a:r>
              <a:rPr lang="it-IT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it-IT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7F14253A-35DD-436C-939E-4647819140B3}"/>
              </a:ext>
            </a:extLst>
          </p:cNvPr>
          <p:cNvSpPr txBox="1"/>
          <p:nvPr/>
        </p:nvSpPr>
        <p:spPr>
          <a:xfrm>
            <a:off x="7810500" y="2162175"/>
            <a:ext cx="3095625" cy="92333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chemeClr val="bg1"/>
                </a:solidFill>
              </a:rPr>
              <a:t>La definizione di costante</a:t>
            </a:r>
          </a:p>
          <a:p>
            <a:r>
              <a:rPr lang="it-IT" dirty="0">
                <a:solidFill>
                  <a:schemeClr val="bg1"/>
                </a:solidFill>
              </a:rPr>
              <a:t>implica che il suo valore non può essere modificato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FE903E30-E507-410E-A059-0013FEC0322D}"/>
              </a:ext>
            </a:extLst>
          </p:cNvPr>
          <p:cNvSpPr txBox="1"/>
          <p:nvPr/>
        </p:nvSpPr>
        <p:spPr>
          <a:xfrm>
            <a:off x="7810500" y="4114800"/>
            <a:ext cx="3095625" cy="646331"/>
          </a:xfrm>
          <a:prstGeom prst="rect">
            <a:avLst/>
          </a:prstGeom>
          <a:noFill/>
          <a:ln w="25400">
            <a:solidFill>
              <a:srgbClr val="FF0000"/>
            </a:solidFill>
            <a:prstDash val="dashDot"/>
          </a:ln>
        </p:spPr>
        <p:txBody>
          <a:bodyPr wrap="square" rtlCol="0">
            <a:spAutoFit/>
          </a:bodyPr>
          <a:lstStyle/>
          <a:p>
            <a:r>
              <a:rPr lang="it-IT" b="1" dirty="0">
                <a:solidFill>
                  <a:srgbClr val="FF0000"/>
                </a:solidFill>
              </a:rPr>
              <a:t>NOTA: Le direttive non</a:t>
            </a:r>
          </a:p>
          <a:p>
            <a:r>
              <a:rPr lang="it-IT" b="1" dirty="0">
                <a:solidFill>
                  <a:srgbClr val="FF0000"/>
                </a:solidFill>
              </a:rPr>
              <a:t>terminano con il ;</a:t>
            </a:r>
            <a:endParaRPr lang="it-IT" dirty="0">
              <a:solidFill>
                <a:srgbClr val="FF0000"/>
              </a:solidFill>
            </a:endParaRPr>
          </a:p>
        </p:txBody>
      </p:sp>
      <p:cxnSp>
        <p:nvCxnSpPr>
          <p:cNvPr id="10" name="Connettore 2 9">
            <a:extLst>
              <a:ext uri="{FF2B5EF4-FFF2-40B4-BE49-F238E27FC236}">
                <a16:creationId xmlns:a16="http://schemas.microsoft.com/office/drawing/2014/main" id="{D3A444E9-BE35-40B6-99FB-3B206443FCA3}"/>
              </a:ext>
            </a:extLst>
          </p:cNvPr>
          <p:cNvCxnSpPr>
            <a:endCxn id="6" idx="1"/>
          </p:cNvCxnSpPr>
          <p:nvPr/>
        </p:nvCxnSpPr>
        <p:spPr>
          <a:xfrm flipV="1">
            <a:off x="5200650" y="2623840"/>
            <a:ext cx="2609850" cy="214610"/>
          </a:xfrm>
          <a:prstGeom prst="straightConnector1">
            <a:avLst/>
          </a:prstGeom>
          <a:ln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11792251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0B40F51-C17F-4FB5-8493-71637189C8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Perché usare costanti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0A3F8AB-58A7-4524-BAF9-937609ADD1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/>
              <a:t>Evitare di scrivere più volte in un programma un'espressione che rappresenta un numero, per esempio quando è molto complicata, o per garantire che non ci siano difformità tra le varie occorrenze</a:t>
            </a:r>
          </a:p>
          <a:p>
            <a:r>
              <a:rPr lang="it-IT" dirty="0"/>
              <a:t>Migliorare la leggibilità dei programmi, per esempio usare sempre una costante per </a:t>
            </a:r>
            <a:r>
              <a:rPr lang="it-IT" dirty="0" err="1"/>
              <a:t>pigreco</a:t>
            </a:r>
            <a:endParaRPr lang="it-IT" dirty="0"/>
          </a:p>
          <a:p>
            <a:r>
              <a:rPr lang="it-IT" dirty="0"/>
              <a:t>Riutilizzare i programmi</a:t>
            </a:r>
          </a:p>
          <a:p>
            <a:pPr marL="457200" lvl="1" indent="0">
              <a:buNone/>
            </a:pPr>
            <a:r>
              <a:rPr lang="it-IT" dirty="0"/>
              <a:t>per esempio un programma che manipola matrici quadrate di dimensione 100 può essere facilmente riutilizzato per le matrici di dimensione 200, se tale dimensione è rappresentata da una costante</a:t>
            </a:r>
          </a:p>
        </p:txBody>
      </p:sp>
    </p:spTree>
    <p:extLst>
      <p:ext uri="{BB962C8B-B14F-4D97-AF65-F5344CB8AC3E}">
        <p14:creationId xmlns:p14="http://schemas.microsoft.com/office/powerpoint/2010/main" val="3580247196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>
            <a:extLst>
              <a:ext uri="{FF2B5EF4-FFF2-40B4-BE49-F238E27FC236}">
                <a16:creationId xmlns:a16="http://schemas.microsoft.com/office/drawing/2014/main" id="{8E1A1A85-96C3-4AE4-9FD8-404845AB5F24}"/>
              </a:ext>
            </a:extLst>
          </p:cNvPr>
          <p:cNvSpPr/>
          <p:nvPr/>
        </p:nvSpPr>
        <p:spPr>
          <a:xfrm>
            <a:off x="838200" y="1825625"/>
            <a:ext cx="4610100" cy="52705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DE6116E5-AD8E-4278-858E-E6A1877236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Costanti in C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EF5868F-ACAF-45F9-B0FA-15F700553F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it-IT" b="1" dirty="0"/>
              <a:t>Costanti testuali (#</a:t>
            </a:r>
            <a:r>
              <a:rPr lang="it-IT" b="1" dirty="0" err="1"/>
              <a:t>define</a:t>
            </a:r>
            <a:r>
              <a:rPr lang="it-IT" b="1" dirty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err="1"/>
              <a:t>Variabili</a:t>
            </a:r>
            <a:r>
              <a:rPr lang="en-US" b="1" dirty="0"/>
              <a:t> read only (</a:t>
            </a:r>
            <a:r>
              <a:rPr lang="en-US" b="1" dirty="0" err="1"/>
              <a:t>const</a:t>
            </a:r>
            <a:r>
              <a:rPr lang="en-US" b="1" dirty="0"/>
              <a:t>)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7327787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D4B71A6-84B5-465D-A700-3EBE6AFCC9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…Codice ASCII…</a:t>
            </a:r>
          </a:p>
        </p:txBody>
      </p:sp>
      <p:sp>
        <p:nvSpPr>
          <p:cNvPr id="7" name="Segnaposto contenuto 6">
            <a:extLst>
              <a:ext uri="{FF2B5EF4-FFF2-40B4-BE49-F238E27FC236}">
                <a16:creationId xmlns:a16="http://schemas.microsoft.com/office/drawing/2014/main" id="{D87827DC-7E5B-49E6-9110-9DF072C41E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740583"/>
            <a:ext cx="10515600" cy="1436379"/>
          </a:xfrm>
        </p:spPr>
        <p:txBody>
          <a:bodyPr>
            <a:normAutofit fontScale="77500" lnSpcReduction="20000"/>
          </a:bodyPr>
          <a:lstStyle/>
          <a:p>
            <a:r>
              <a:rPr lang="it-IT" b="1" dirty="0"/>
              <a:t>'</a:t>
            </a: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it-IT" b="1" dirty="0"/>
              <a:t>' </a:t>
            </a:r>
            <a:r>
              <a:rPr lang="it-IT" dirty="0"/>
              <a:t>è maggiore di </a:t>
            </a:r>
            <a:r>
              <a:rPr lang="it-IT" b="1" dirty="0"/>
              <a:t>';' </a:t>
            </a:r>
            <a:r>
              <a:rPr lang="it-IT" dirty="0"/>
              <a:t>che è maggiore di </a:t>
            </a:r>
            <a:r>
              <a:rPr lang="it-IT" b="1" dirty="0"/>
              <a:t>'</a:t>
            </a: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&amp;</a:t>
            </a:r>
            <a:r>
              <a:rPr lang="it-IT" b="1" dirty="0"/>
              <a:t>'</a:t>
            </a:r>
          </a:p>
          <a:p>
            <a:r>
              <a:rPr lang="it-IT" dirty="0"/>
              <a:t>Si ha che: </a:t>
            </a: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a&lt;b&lt;c&lt;.......&lt;z</a:t>
            </a:r>
          </a:p>
          <a:p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A&lt;B&lt;C&lt;....&lt;Z</a:t>
            </a:r>
          </a:p>
          <a:p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0&lt;1&lt;2&lt;......&lt;9</a:t>
            </a:r>
          </a:p>
        </p:txBody>
      </p:sp>
      <p:pic>
        <p:nvPicPr>
          <p:cNvPr id="8" name="Immagine 7">
            <a:extLst>
              <a:ext uri="{FF2B5EF4-FFF2-40B4-BE49-F238E27FC236}">
                <a16:creationId xmlns:a16="http://schemas.microsoft.com/office/drawing/2014/main" id="{701B0F26-6668-429B-A82B-9EE57C92031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00450" y="2369138"/>
            <a:ext cx="3818475" cy="23714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3705574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6CC5D1A-9EDB-4BBC-A4A1-63C3A6CB35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>
                <a:latin typeface="Courier New" panose="02070309020205020404" pitchFamily="49" charset="0"/>
                <a:cs typeface="Courier New" panose="02070309020205020404" pitchFamily="49" charset="0"/>
              </a:rPr>
              <a:t>#</a:t>
            </a:r>
            <a:r>
              <a:rPr lang="it-IT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define</a:t>
            </a:r>
            <a:endParaRPr lang="it-IT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80E1B0D-DDB5-4D9E-8741-D89809B56E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b="1" dirty="0"/>
              <a:t>Sintassi</a:t>
            </a:r>
          </a:p>
          <a:p>
            <a:pPr marL="0" indent="0">
              <a:buNone/>
            </a:pP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#</a:t>
            </a:r>
            <a:r>
              <a:rPr lang="it-IT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define</a:t>
            </a: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it-IT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NomeVariabile</a:t>
            </a: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 costante</a:t>
            </a:r>
          </a:p>
          <a:p>
            <a:pPr marL="0" indent="0">
              <a:buNone/>
            </a:pPr>
            <a:endParaRPr lang="it-IT" b="1" dirty="0"/>
          </a:p>
          <a:p>
            <a:pPr marL="0" indent="0">
              <a:buNone/>
            </a:pPr>
            <a:r>
              <a:rPr lang="it-IT" b="1" dirty="0"/>
              <a:t>Semantica</a:t>
            </a:r>
          </a:p>
          <a:p>
            <a:pPr marL="0" indent="0">
              <a:buNone/>
            </a:pPr>
            <a:r>
              <a:rPr lang="it-IT" dirty="0"/>
              <a:t>Tutte le occorrenze di </a:t>
            </a:r>
            <a:r>
              <a:rPr lang="it-IT" b="1" dirty="0" err="1"/>
              <a:t>NomeVariabile</a:t>
            </a:r>
            <a:r>
              <a:rPr lang="it-IT" b="1" dirty="0"/>
              <a:t> </a:t>
            </a:r>
            <a:r>
              <a:rPr lang="it-IT" dirty="0"/>
              <a:t>(purché non siano racchiuse tra apici e non facciano parte di un’altra stringa) vengono rimpiazzate con </a:t>
            </a:r>
            <a:r>
              <a:rPr lang="it-IT" b="1" dirty="0"/>
              <a:t>costante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305646482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02F7E31-5A89-4F9E-A1CE-4975B1DB16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Nota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EBCD05D-262B-46A1-AC9C-9AF3C1C3B6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/>
              <a:t>Nomi delle costanti scritti con caratteri maiuscoli (per convenzione)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/>
              <a:t>Dopo alla fine </a:t>
            </a: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#</a:t>
            </a:r>
            <a:r>
              <a:rPr lang="it-IT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define</a:t>
            </a: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it-IT" dirty="0"/>
              <a:t>non serve il ;</a:t>
            </a:r>
          </a:p>
        </p:txBody>
      </p:sp>
    </p:spTree>
    <p:extLst>
      <p:ext uri="{BB962C8B-B14F-4D97-AF65-F5344CB8AC3E}">
        <p14:creationId xmlns:p14="http://schemas.microsoft.com/office/powerpoint/2010/main" val="1586534828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7F4B415-219E-419C-8FC0-B00104ECE9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Esempi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046A1A6-CD17-48F3-A971-3115E79C72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</a:t>
            </a:r>
            <a:r>
              <a:rPr lang="it-IT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define</a:t>
            </a:r>
            <a:r>
              <a:rPr lang="it-IT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SIZE 10</a:t>
            </a:r>
          </a:p>
          <a:p>
            <a:pPr marL="0" indent="0">
              <a:buNone/>
            </a:pPr>
            <a:r>
              <a:rPr lang="it-IT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it-IT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i=SIZE;</a:t>
            </a:r>
          </a:p>
          <a:p>
            <a:pPr marL="0" indent="0">
              <a:buNone/>
            </a:pPr>
            <a:endParaRPr lang="it-IT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it-IT" dirty="0"/>
              <a:t>Viene tradotto dal </a:t>
            </a:r>
            <a:r>
              <a:rPr lang="it-IT" b="1" dirty="0"/>
              <a:t>preprocessore </a:t>
            </a:r>
            <a:r>
              <a:rPr lang="it-IT" dirty="0"/>
              <a:t>in</a:t>
            </a:r>
          </a:p>
          <a:p>
            <a:pPr marL="0" indent="0">
              <a:buNone/>
            </a:pPr>
            <a:r>
              <a:rPr lang="it-IT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it-IT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i=10;</a:t>
            </a:r>
          </a:p>
        </p:txBody>
      </p:sp>
    </p:spTree>
    <p:extLst>
      <p:ext uri="{BB962C8B-B14F-4D97-AF65-F5344CB8AC3E}">
        <p14:creationId xmlns:p14="http://schemas.microsoft.com/office/powerpoint/2010/main" val="184950000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4957AA5-A35E-4806-AF13-A0528E2ECA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DA9C51E-62F1-4707-9D62-B675B4570B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#include&lt;</a:t>
            </a:r>
            <a:r>
              <a:rPr lang="en-US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stdio.h</a:t>
            </a:r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#define SIZE 3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457200" lvl="1" indent="0">
              <a:buNone/>
            </a:pPr>
            <a:r>
              <a:rPr lang="en-US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x=SIZE;</a:t>
            </a:r>
          </a:p>
          <a:p>
            <a:pPr marL="457200" lvl="1" indent="0">
              <a:buNone/>
            </a:pPr>
            <a:r>
              <a:rPr lang="en-US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y= SIZE+2;</a:t>
            </a:r>
          </a:p>
          <a:p>
            <a:pPr marL="457200" lvl="1" indent="0">
              <a:buNone/>
            </a:pPr>
            <a:r>
              <a:rPr lang="en-US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("%d %d", x, y);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it-IT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5" name="Connettore diritto 4">
            <a:extLst>
              <a:ext uri="{FF2B5EF4-FFF2-40B4-BE49-F238E27FC236}">
                <a16:creationId xmlns:a16="http://schemas.microsoft.com/office/drawing/2014/main" id="{04BEC795-B302-4F2F-8F18-3790A0554D7D}"/>
              </a:ext>
            </a:extLst>
          </p:cNvPr>
          <p:cNvCxnSpPr/>
          <p:nvPr/>
        </p:nvCxnSpPr>
        <p:spPr>
          <a:xfrm>
            <a:off x="2400300" y="3771900"/>
            <a:ext cx="714375" cy="447675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nettore diritto 5">
            <a:extLst>
              <a:ext uri="{FF2B5EF4-FFF2-40B4-BE49-F238E27FC236}">
                <a16:creationId xmlns:a16="http://schemas.microsoft.com/office/drawing/2014/main" id="{2DE613D1-99FB-43D3-9D14-0C142954109F}"/>
              </a:ext>
            </a:extLst>
          </p:cNvPr>
          <p:cNvCxnSpPr/>
          <p:nvPr/>
        </p:nvCxnSpPr>
        <p:spPr>
          <a:xfrm>
            <a:off x="2609850" y="4152900"/>
            <a:ext cx="714375" cy="447675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B357A666-B07A-41FB-A415-F35B88261AC0}"/>
              </a:ext>
            </a:extLst>
          </p:cNvPr>
          <p:cNvSpPr txBox="1"/>
          <p:nvPr/>
        </p:nvSpPr>
        <p:spPr>
          <a:xfrm>
            <a:off x="4848225" y="3590925"/>
            <a:ext cx="514350" cy="369332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993C5CA7-3B33-4D13-9299-350D63270906}"/>
              </a:ext>
            </a:extLst>
          </p:cNvPr>
          <p:cNvSpPr txBox="1"/>
          <p:nvPr/>
        </p:nvSpPr>
        <p:spPr>
          <a:xfrm>
            <a:off x="4848225" y="4235688"/>
            <a:ext cx="514350" cy="369332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C54DD33F-D1CB-4918-A309-8302D424412D}"/>
              </a:ext>
            </a:extLst>
          </p:cNvPr>
          <p:cNvSpPr txBox="1"/>
          <p:nvPr/>
        </p:nvSpPr>
        <p:spPr>
          <a:xfrm>
            <a:off x="6419850" y="3838575"/>
            <a:ext cx="1876425" cy="369332"/>
          </a:xfrm>
          <a:prstGeom prst="rect">
            <a:avLst/>
          </a:prstGeom>
          <a:noFill/>
          <a:ln w="25400">
            <a:solidFill>
              <a:srgbClr val="FF0000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Stampa 3 e 5</a:t>
            </a:r>
          </a:p>
        </p:txBody>
      </p:sp>
    </p:spTree>
    <p:extLst>
      <p:ext uri="{BB962C8B-B14F-4D97-AF65-F5344CB8AC3E}">
        <p14:creationId xmlns:p14="http://schemas.microsoft.com/office/powerpoint/2010/main" val="19635456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A1D375C-AFC2-4994-8384-357914ED92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Esempio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BD6C3A0-84CC-4CE7-8BD4-B2C1E26BDF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048250" cy="4351338"/>
          </a:xfrm>
        </p:spPr>
        <p:txBody>
          <a:bodyPr/>
          <a:lstStyle/>
          <a:p>
            <a:pPr marL="0" indent="0">
              <a:buNone/>
            </a:pPr>
            <a:r>
              <a:rPr lang="it-IT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#include&lt;</a:t>
            </a:r>
            <a:r>
              <a:rPr lang="it-IT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stdio.h</a:t>
            </a:r>
            <a:r>
              <a:rPr lang="it-IT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marL="0" indent="0">
              <a:buNone/>
            </a:pPr>
            <a:r>
              <a:rPr lang="it-IT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</a:t>
            </a:r>
            <a:r>
              <a:rPr lang="it-IT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define</a:t>
            </a:r>
            <a:r>
              <a:rPr lang="it-IT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SIZE 3</a:t>
            </a:r>
          </a:p>
          <a:p>
            <a:pPr marL="0" indent="0">
              <a:buNone/>
            </a:pPr>
            <a:r>
              <a:rPr lang="it-IT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it-IT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0" indent="0">
              <a:buNone/>
            </a:pPr>
            <a:r>
              <a:rPr lang="it-IT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buNone/>
            </a:pPr>
            <a:r>
              <a:rPr lang="it-IT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it-IT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it-IT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("SIZE");</a:t>
            </a:r>
          </a:p>
          <a:p>
            <a:pPr marL="0" indent="0">
              <a:buNone/>
            </a:pPr>
            <a:r>
              <a:rPr lang="it-IT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it-IT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874C4FFE-1E81-4DBB-83D9-7A9D19A16DC9}"/>
              </a:ext>
            </a:extLst>
          </p:cNvPr>
          <p:cNvSpPr txBox="1"/>
          <p:nvPr/>
        </p:nvSpPr>
        <p:spPr>
          <a:xfrm>
            <a:off x="1524001" y="5362575"/>
            <a:ext cx="1752600" cy="369332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chemeClr val="accent1"/>
                </a:solidFill>
              </a:rPr>
              <a:t>Stampa: </a:t>
            </a:r>
            <a:r>
              <a:rPr lang="it-IT" dirty="0"/>
              <a:t>SIZE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F7900399-99E8-4195-BE02-E0767A6DA7F2}"/>
              </a:ext>
            </a:extLst>
          </p:cNvPr>
          <p:cNvSpPr txBox="1"/>
          <p:nvPr/>
        </p:nvSpPr>
        <p:spPr>
          <a:xfrm>
            <a:off x="6238876" y="2466975"/>
            <a:ext cx="3771900" cy="184665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it-IT" sz="2400" b="1" dirty="0">
                <a:solidFill>
                  <a:schemeClr val="accent1"/>
                </a:solidFill>
              </a:rPr>
              <a:t>Semantica</a:t>
            </a:r>
          </a:p>
          <a:p>
            <a:r>
              <a:rPr lang="it-IT" dirty="0">
                <a:solidFill>
                  <a:schemeClr val="accent1"/>
                </a:solidFill>
              </a:rPr>
              <a:t>Tutte le occorrenze di</a:t>
            </a:r>
          </a:p>
          <a:p>
            <a:r>
              <a:rPr lang="it-IT" b="1" dirty="0" err="1">
                <a:solidFill>
                  <a:schemeClr val="accent1"/>
                </a:solidFill>
              </a:rPr>
              <a:t>NomeVariabile</a:t>
            </a:r>
            <a:r>
              <a:rPr lang="it-IT" b="1" dirty="0">
                <a:solidFill>
                  <a:schemeClr val="accent1"/>
                </a:solidFill>
              </a:rPr>
              <a:t> </a:t>
            </a:r>
            <a:r>
              <a:rPr lang="it-IT" dirty="0">
                <a:solidFill>
                  <a:schemeClr val="accent1"/>
                </a:solidFill>
              </a:rPr>
              <a:t>(</a:t>
            </a:r>
            <a:r>
              <a:rPr lang="it-IT" b="1" dirty="0">
                <a:solidFill>
                  <a:srgbClr val="FF0000"/>
                </a:solidFill>
              </a:rPr>
              <a:t>purché non siano</a:t>
            </a:r>
          </a:p>
          <a:p>
            <a:r>
              <a:rPr lang="it-IT" b="1" dirty="0">
                <a:solidFill>
                  <a:srgbClr val="FF0000"/>
                </a:solidFill>
              </a:rPr>
              <a:t>racchiuse tra apici </a:t>
            </a:r>
            <a:r>
              <a:rPr lang="it-IT" dirty="0">
                <a:solidFill>
                  <a:schemeClr val="accent1"/>
                </a:solidFill>
              </a:rPr>
              <a:t>e non facciano</a:t>
            </a:r>
          </a:p>
          <a:p>
            <a:r>
              <a:rPr lang="it-IT" dirty="0">
                <a:solidFill>
                  <a:schemeClr val="accent1"/>
                </a:solidFill>
              </a:rPr>
              <a:t>parte di un’altra stringa) vengono</a:t>
            </a:r>
          </a:p>
          <a:p>
            <a:r>
              <a:rPr lang="it-IT" dirty="0">
                <a:solidFill>
                  <a:schemeClr val="accent1"/>
                </a:solidFill>
              </a:rPr>
              <a:t>rimpiazzate con </a:t>
            </a:r>
            <a:r>
              <a:rPr lang="it-IT" b="1" dirty="0">
                <a:solidFill>
                  <a:schemeClr val="accent1"/>
                </a:solidFill>
              </a:rPr>
              <a:t>costante</a:t>
            </a:r>
            <a:endParaRPr lang="it-IT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0657652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5858675-BEE4-4BA4-BFAE-C55B4CD264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Esempio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AF2CA2A-46F1-4DE4-B6BB-AA4A37DDCB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4695825" cy="4351338"/>
          </a:xfrm>
        </p:spPr>
        <p:txBody>
          <a:bodyPr/>
          <a:lstStyle/>
          <a:p>
            <a:pPr marL="0" indent="0">
              <a:buNone/>
            </a:pPr>
            <a:r>
              <a:rPr lang="it-IT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#include&lt;</a:t>
            </a:r>
            <a:r>
              <a:rPr lang="it-IT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stdio.h</a:t>
            </a:r>
            <a:r>
              <a:rPr lang="it-IT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marL="0" indent="0">
              <a:buNone/>
            </a:pPr>
            <a:r>
              <a:rPr lang="it-IT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</a:t>
            </a:r>
            <a:r>
              <a:rPr lang="it-IT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define</a:t>
            </a:r>
            <a:r>
              <a:rPr lang="it-IT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SIZE 3</a:t>
            </a:r>
          </a:p>
          <a:p>
            <a:pPr marL="0" indent="0">
              <a:buNone/>
            </a:pPr>
            <a:r>
              <a:rPr lang="it-IT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it-IT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0" indent="0">
              <a:buNone/>
            </a:pPr>
            <a:r>
              <a:rPr lang="it-IT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457200" lvl="1" indent="0">
              <a:buNone/>
            </a:pPr>
            <a:r>
              <a:rPr lang="it-IT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it-IT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MYSIZE = 2;</a:t>
            </a:r>
          </a:p>
          <a:p>
            <a:pPr marL="457200" lvl="1" indent="0">
              <a:buNone/>
            </a:pPr>
            <a:r>
              <a:rPr lang="it-IT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it-IT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y = MYSIZE;</a:t>
            </a:r>
          </a:p>
          <a:p>
            <a:pPr marL="457200" lvl="1" indent="0">
              <a:buNone/>
            </a:pPr>
            <a:r>
              <a:rPr lang="it-IT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it-IT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("%d", y);</a:t>
            </a:r>
          </a:p>
          <a:p>
            <a:pPr marL="0" indent="0">
              <a:buNone/>
            </a:pPr>
            <a:r>
              <a:rPr lang="it-IT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it-IT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883E7B30-1BDD-4ADA-8EE9-A976DD2FB988}"/>
              </a:ext>
            </a:extLst>
          </p:cNvPr>
          <p:cNvSpPr txBox="1"/>
          <p:nvPr/>
        </p:nvSpPr>
        <p:spPr>
          <a:xfrm>
            <a:off x="6238876" y="2466975"/>
            <a:ext cx="3771900" cy="184665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it-IT" sz="2400" b="1" dirty="0">
                <a:solidFill>
                  <a:schemeClr val="accent1"/>
                </a:solidFill>
              </a:rPr>
              <a:t>Semantica</a:t>
            </a:r>
          </a:p>
          <a:p>
            <a:r>
              <a:rPr lang="it-IT" dirty="0">
                <a:solidFill>
                  <a:schemeClr val="accent1"/>
                </a:solidFill>
              </a:rPr>
              <a:t>Tutte le occorrenze di</a:t>
            </a:r>
          </a:p>
          <a:p>
            <a:r>
              <a:rPr lang="it-IT" b="1" dirty="0" err="1">
                <a:solidFill>
                  <a:schemeClr val="accent1"/>
                </a:solidFill>
              </a:rPr>
              <a:t>NomeVariabile</a:t>
            </a:r>
            <a:r>
              <a:rPr lang="it-IT" b="1" dirty="0">
                <a:solidFill>
                  <a:schemeClr val="accent1"/>
                </a:solidFill>
              </a:rPr>
              <a:t> </a:t>
            </a:r>
            <a:r>
              <a:rPr lang="it-IT" dirty="0">
                <a:solidFill>
                  <a:schemeClr val="accent1"/>
                </a:solidFill>
              </a:rPr>
              <a:t>(purché non siano</a:t>
            </a:r>
          </a:p>
          <a:p>
            <a:r>
              <a:rPr lang="it-IT" dirty="0">
                <a:solidFill>
                  <a:schemeClr val="accent1"/>
                </a:solidFill>
              </a:rPr>
              <a:t>racchiuse tra apici e </a:t>
            </a:r>
            <a:r>
              <a:rPr lang="it-IT" b="1" dirty="0">
                <a:solidFill>
                  <a:srgbClr val="FF0000"/>
                </a:solidFill>
              </a:rPr>
              <a:t>non facciano</a:t>
            </a:r>
          </a:p>
          <a:p>
            <a:r>
              <a:rPr lang="it-IT" b="1" dirty="0">
                <a:solidFill>
                  <a:srgbClr val="FF0000"/>
                </a:solidFill>
              </a:rPr>
              <a:t>parte di un’altra stringa</a:t>
            </a:r>
            <a:r>
              <a:rPr lang="it-IT" dirty="0">
                <a:solidFill>
                  <a:schemeClr val="accent1"/>
                </a:solidFill>
              </a:rPr>
              <a:t>) vengono</a:t>
            </a:r>
          </a:p>
          <a:p>
            <a:r>
              <a:rPr lang="it-IT" dirty="0">
                <a:solidFill>
                  <a:schemeClr val="accent1"/>
                </a:solidFill>
              </a:rPr>
              <a:t>rimpiazzate con </a:t>
            </a:r>
            <a:r>
              <a:rPr lang="it-IT" b="1" dirty="0">
                <a:solidFill>
                  <a:schemeClr val="accent1"/>
                </a:solidFill>
              </a:rPr>
              <a:t>costante</a:t>
            </a:r>
            <a:endParaRPr lang="it-IT" dirty="0">
              <a:solidFill>
                <a:schemeClr val="accent1"/>
              </a:solidFill>
            </a:endParaRP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D7F106CF-29F6-40F5-B169-5615F751CF53}"/>
              </a:ext>
            </a:extLst>
          </p:cNvPr>
          <p:cNvSpPr txBox="1"/>
          <p:nvPr/>
        </p:nvSpPr>
        <p:spPr>
          <a:xfrm>
            <a:off x="1524001" y="5362575"/>
            <a:ext cx="1752600" cy="369332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chemeClr val="accent1"/>
                </a:solidFill>
              </a:rPr>
              <a:t>Stampa: </a:t>
            </a:r>
            <a:r>
              <a:rPr lang="it-IT" dirty="0"/>
              <a:t>2</a:t>
            </a: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1175EAC5-854C-4A80-9C81-94FB1EC5EC71}"/>
              </a:ext>
            </a:extLst>
          </p:cNvPr>
          <p:cNvSpPr txBox="1"/>
          <p:nvPr/>
        </p:nvSpPr>
        <p:spPr>
          <a:xfrm>
            <a:off x="6324600" y="5162550"/>
            <a:ext cx="37719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>
                <a:solidFill>
                  <a:schemeClr val="accent1"/>
                </a:solidFill>
              </a:rPr>
              <a:t>SIZE </a:t>
            </a:r>
            <a:r>
              <a:rPr lang="it-IT" dirty="0">
                <a:solidFill>
                  <a:schemeClr val="accent1"/>
                </a:solidFill>
              </a:rPr>
              <a:t>parte di </a:t>
            </a:r>
            <a:r>
              <a:rPr lang="it-IT" b="1" dirty="0">
                <a:solidFill>
                  <a:schemeClr val="accent1"/>
                </a:solidFill>
              </a:rPr>
              <a:t>MYSIZE</a:t>
            </a:r>
            <a:r>
              <a:rPr lang="it-IT" dirty="0">
                <a:solidFill>
                  <a:schemeClr val="accent1"/>
                </a:solidFill>
              </a:rPr>
              <a:t>, quindi</a:t>
            </a:r>
          </a:p>
          <a:p>
            <a:r>
              <a:rPr lang="it-IT" dirty="0">
                <a:solidFill>
                  <a:schemeClr val="accent1"/>
                </a:solidFill>
              </a:rPr>
              <a:t>non si rimpiazza con </a:t>
            </a:r>
            <a:r>
              <a:rPr lang="it-IT" b="1" dirty="0">
                <a:solidFill>
                  <a:schemeClr val="accent1"/>
                </a:solidFill>
              </a:rPr>
              <a:t>3</a:t>
            </a:r>
            <a:endParaRPr lang="it-IT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7670862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F009747-0DDA-4D6A-A065-AE3676287F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Preprocessore</a:t>
            </a:r>
          </a:p>
        </p:txBody>
      </p:sp>
      <p:sp>
        <p:nvSpPr>
          <p:cNvPr id="4" name="Rettangolo ad angolo ripiegato 3">
            <a:extLst>
              <a:ext uri="{FF2B5EF4-FFF2-40B4-BE49-F238E27FC236}">
                <a16:creationId xmlns:a16="http://schemas.microsoft.com/office/drawing/2014/main" id="{635CBAFE-527F-48C9-8CB3-4568FD66760D}"/>
              </a:ext>
            </a:extLst>
          </p:cNvPr>
          <p:cNvSpPr/>
          <p:nvPr/>
        </p:nvSpPr>
        <p:spPr>
          <a:xfrm>
            <a:off x="4324350" y="2305050"/>
            <a:ext cx="1419225" cy="1123950"/>
          </a:xfrm>
          <a:prstGeom prst="folded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Codice di Sorgente C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E8018ADD-29F6-472F-AECD-D9A61D9B15ED}"/>
              </a:ext>
            </a:extLst>
          </p:cNvPr>
          <p:cNvSpPr txBox="1"/>
          <p:nvPr/>
        </p:nvSpPr>
        <p:spPr>
          <a:xfrm>
            <a:off x="4205287" y="4504372"/>
            <a:ext cx="1657350" cy="3693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chemeClr val="bg1"/>
                </a:solidFill>
              </a:rPr>
              <a:t>Preprocessore</a:t>
            </a: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12345B50-CE0F-4047-8474-54ADA0C3FAAE}"/>
              </a:ext>
            </a:extLst>
          </p:cNvPr>
          <p:cNvSpPr txBox="1"/>
          <p:nvPr/>
        </p:nvSpPr>
        <p:spPr>
          <a:xfrm>
            <a:off x="4205287" y="5941695"/>
            <a:ext cx="1657350" cy="369332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chemeClr val="bg1"/>
                </a:solidFill>
              </a:rPr>
              <a:t>Compilatore</a:t>
            </a:r>
          </a:p>
        </p:txBody>
      </p:sp>
      <p:cxnSp>
        <p:nvCxnSpPr>
          <p:cNvPr id="8" name="Connettore 2 7">
            <a:extLst>
              <a:ext uri="{FF2B5EF4-FFF2-40B4-BE49-F238E27FC236}">
                <a16:creationId xmlns:a16="http://schemas.microsoft.com/office/drawing/2014/main" id="{6B2B0CD7-488D-4755-A303-6259912F3FEE}"/>
              </a:ext>
            </a:extLst>
          </p:cNvPr>
          <p:cNvCxnSpPr>
            <a:stCxn id="4" idx="2"/>
            <a:endCxn id="5" idx="0"/>
          </p:cNvCxnSpPr>
          <p:nvPr/>
        </p:nvCxnSpPr>
        <p:spPr>
          <a:xfrm flipH="1">
            <a:off x="5033962" y="3429000"/>
            <a:ext cx="1" cy="1075372"/>
          </a:xfrm>
          <a:prstGeom prst="straightConnector1">
            <a:avLst/>
          </a:prstGeom>
          <a:ln w="38100">
            <a:solidFill>
              <a:srgbClr val="FFC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ttore 2 9">
            <a:extLst>
              <a:ext uri="{FF2B5EF4-FFF2-40B4-BE49-F238E27FC236}">
                <a16:creationId xmlns:a16="http://schemas.microsoft.com/office/drawing/2014/main" id="{9EEA124F-CCB2-4436-910D-268E899DCEEB}"/>
              </a:ext>
            </a:extLst>
          </p:cNvPr>
          <p:cNvCxnSpPr>
            <a:stCxn id="5" idx="2"/>
            <a:endCxn id="6" idx="0"/>
          </p:cNvCxnSpPr>
          <p:nvPr/>
        </p:nvCxnSpPr>
        <p:spPr>
          <a:xfrm>
            <a:off x="5033962" y="4873704"/>
            <a:ext cx="0" cy="1067991"/>
          </a:xfrm>
          <a:prstGeom prst="straightConnector1">
            <a:avLst/>
          </a:prstGeom>
          <a:ln w="38100">
            <a:solidFill>
              <a:srgbClr val="FFC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65264102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6C1446E-0C7B-467D-B8A1-F94F2BE005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Cosa fa il preprocessore?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DB4DDBD-61B3-42B4-A119-09CCE45D31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/>
              <a:t>Processa le cosiddette </a:t>
            </a:r>
            <a:r>
              <a:rPr lang="it-IT" b="1" dirty="0"/>
              <a:t>direttive al preprocessore:</a:t>
            </a:r>
          </a:p>
          <a:p>
            <a:pPr lvl="1"/>
            <a:r>
              <a:rPr lang="it-IT" dirty="0"/>
              <a:t>inclusione di file</a:t>
            </a:r>
          </a:p>
          <a:p>
            <a:pPr lvl="1"/>
            <a:r>
              <a:rPr lang="it-IT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#include&lt;</a:t>
            </a:r>
            <a:r>
              <a:rPr lang="it-IT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nomefile</a:t>
            </a:r>
            <a:r>
              <a:rPr lang="it-IT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it-IT" dirty="0"/>
              <a:t>prende il file </a:t>
            </a:r>
            <a:r>
              <a:rPr lang="it-IT" sz="2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nomefile</a:t>
            </a:r>
            <a:r>
              <a:rPr lang="it-IT" b="1" dirty="0"/>
              <a:t> </a:t>
            </a:r>
            <a:r>
              <a:rPr lang="it-IT" dirty="0"/>
              <a:t>e lo inserisce al posto della direttiva</a:t>
            </a:r>
          </a:p>
          <a:p>
            <a:r>
              <a:rPr lang="it-IT" dirty="0"/>
              <a:t>definizioni di costanti</a:t>
            </a:r>
          </a:p>
          <a:p>
            <a:pPr lvl="1"/>
            <a:r>
              <a:rPr lang="it-IT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</a:t>
            </a:r>
            <a:r>
              <a:rPr lang="it-IT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define</a:t>
            </a:r>
            <a:r>
              <a:rPr lang="it-IT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it-IT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NomeVariabile</a:t>
            </a:r>
            <a:r>
              <a:rPr lang="it-IT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costante</a:t>
            </a:r>
          </a:p>
          <a:p>
            <a:pPr lvl="1"/>
            <a:r>
              <a:rPr lang="it-IT" dirty="0"/>
              <a:t>ogni volta che incontra </a:t>
            </a:r>
            <a:r>
              <a:rPr lang="it-IT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NomeVariabile</a:t>
            </a:r>
            <a:r>
              <a:rPr lang="it-IT" b="1" dirty="0"/>
              <a:t> </a:t>
            </a:r>
            <a:r>
              <a:rPr lang="it-IT" dirty="0"/>
              <a:t>lo sostituisce con </a:t>
            </a:r>
            <a:r>
              <a:rPr lang="it-IT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costante</a:t>
            </a:r>
          </a:p>
          <a:p>
            <a:r>
              <a:rPr lang="it-IT" dirty="0"/>
              <a:t>Elimina i commenti contenuti nel sorgente</a:t>
            </a:r>
          </a:p>
        </p:txBody>
      </p:sp>
    </p:spTree>
    <p:extLst>
      <p:ext uri="{BB962C8B-B14F-4D97-AF65-F5344CB8AC3E}">
        <p14:creationId xmlns:p14="http://schemas.microsoft.com/office/powerpoint/2010/main" val="875871210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F124BFB-E6FD-443E-8E6E-13702EDFB3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Come lavora il preprocessore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FF9C5AF-3C8B-4D5D-91E4-4499284786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CDC7F1AC-19D5-4158-BEEE-DCA9183035F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76308" y="2131835"/>
            <a:ext cx="6639383" cy="4045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1318166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>
            <a:extLst>
              <a:ext uri="{FF2B5EF4-FFF2-40B4-BE49-F238E27FC236}">
                <a16:creationId xmlns:a16="http://schemas.microsoft.com/office/drawing/2014/main" id="{8E1A1A85-96C3-4AE4-9FD8-404845AB5F24}"/>
              </a:ext>
            </a:extLst>
          </p:cNvPr>
          <p:cNvSpPr/>
          <p:nvPr/>
        </p:nvSpPr>
        <p:spPr>
          <a:xfrm>
            <a:off x="838200" y="2292350"/>
            <a:ext cx="4610100" cy="52705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DE6116E5-AD8E-4278-858E-E6A1877236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Costanti in C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EF5868F-ACAF-45F9-B0FA-15F700553F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it-IT" b="1" dirty="0"/>
              <a:t>Costanti testuali (#</a:t>
            </a:r>
            <a:r>
              <a:rPr lang="it-IT" b="1" dirty="0" err="1"/>
              <a:t>define</a:t>
            </a:r>
            <a:r>
              <a:rPr lang="it-IT" b="1" dirty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err="1"/>
              <a:t>Variabili</a:t>
            </a:r>
            <a:r>
              <a:rPr lang="en-US" b="1" dirty="0"/>
              <a:t> read only (</a:t>
            </a:r>
            <a:r>
              <a:rPr lang="en-US" b="1" dirty="0" err="1"/>
              <a:t>const</a:t>
            </a:r>
            <a:r>
              <a:rPr lang="en-US" b="1" dirty="0"/>
              <a:t>)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835621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83974FE-B5A6-4307-A0A5-84ED16DD5D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…Codice ASCII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652B6F9-7C41-441A-AF82-FFDA95D030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b="1" dirty="0"/>
              <a:t>0 … 9 valori nell’intervallo 48 …57</a:t>
            </a:r>
          </a:p>
          <a:p>
            <a:r>
              <a:rPr lang="it-IT" b="1" dirty="0"/>
              <a:t>A … Z valori nell’intervallo 65 …90</a:t>
            </a:r>
          </a:p>
          <a:p>
            <a:r>
              <a:rPr lang="it-IT" b="1" dirty="0"/>
              <a:t>a … z valori nell’intervallo 97 … 122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389354642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520BF3F-1436-4801-A027-6F84729011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endParaRPr lang="it-IT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8A42F31-C227-4AEC-BE14-6DE8B33644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b="1" dirty="0"/>
              <a:t>Sintassi</a:t>
            </a:r>
          </a:p>
          <a:p>
            <a:pPr marL="457200" lvl="1" indent="0">
              <a:buNone/>
            </a:pPr>
            <a:r>
              <a:rPr lang="it-IT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it-IT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tipo </a:t>
            </a:r>
            <a:r>
              <a:rPr lang="it-IT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NomeVariabile</a:t>
            </a:r>
            <a:r>
              <a:rPr lang="it-IT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costante;</a:t>
            </a:r>
          </a:p>
          <a:p>
            <a:r>
              <a:rPr lang="it-IT" b="1" dirty="0"/>
              <a:t>Semantica</a:t>
            </a:r>
          </a:p>
          <a:p>
            <a:r>
              <a:rPr lang="it-IT" dirty="0"/>
              <a:t>Variabile che non può più essere modificata dopo aver fissato un suo valore iniziale (e che quindi possa essere solo letta)</a:t>
            </a:r>
          </a:p>
          <a:p>
            <a:r>
              <a:rPr lang="it-IT" dirty="0"/>
              <a:t>Ogni successiva assegnazione a tale variabile verrà considerato un errore</a:t>
            </a:r>
          </a:p>
          <a:p>
            <a:r>
              <a:rPr lang="it-IT" dirty="0"/>
              <a:t>È possibile dichiarare queste costanti in ogni punto dove è possibile dichiarare una variabile</a:t>
            </a:r>
          </a:p>
        </p:txBody>
      </p:sp>
    </p:spTree>
    <p:extLst>
      <p:ext uri="{BB962C8B-B14F-4D97-AF65-F5344CB8AC3E}">
        <p14:creationId xmlns:p14="http://schemas.microsoft.com/office/powerpoint/2010/main" val="161410536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FD9FF79-0DBB-475E-93A5-ABFAD4E519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Esempio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75308F7-7D6D-4170-A8B9-E5E8C5D18F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#include&lt;</a:t>
            </a:r>
            <a:r>
              <a:rPr lang="it-IT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stdio.h</a:t>
            </a:r>
            <a:r>
              <a:rPr lang="it-IT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marL="0" indent="0">
              <a:buNone/>
            </a:pPr>
            <a:r>
              <a:rPr lang="it-IT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it-IT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0" indent="0">
              <a:buNone/>
            </a:pPr>
            <a:r>
              <a:rPr lang="it-IT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457200" lvl="1" indent="0">
              <a:buNone/>
            </a:pPr>
            <a:r>
              <a:rPr lang="it-IT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it-IT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it-IT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it-IT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A=100;</a:t>
            </a:r>
          </a:p>
          <a:p>
            <a:pPr marL="457200" lvl="1" indent="0">
              <a:buNone/>
            </a:pPr>
            <a:r>
              <a:rPr lang="it-IT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it-IT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("%d", A); 	//stampa 100</a:t>
            </a:r>
          </a:p>
          <a:p>
            <a:pPr marL="457200" lvl="1" indent="0">
              <a:buNone/>
            </a:pPr>
            <a:r>
              <a:rPr lang="it-IT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A=A+1; 			// errore</a:t>
            </a:r>
          </a:p>
          <a:p>
            <a:pPr marL="0" indent="0">
              <a:buNone/>
            </a:pPr>
            <a:r>
              <a:rPr lang="it-IT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it-IT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4671892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AF8E2E9-D448-454B-A740-EE2AB098BB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Abbiamo visto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2CA1834-1475-4A88-A5C7-2821D289D4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Tipi semplici</a:t>
            </a:r>
          </a:p>
          <a:p>
            <a:pPr lvl="1"/>
            <a:r>
              <a:rPr lang="it-IT" dirty="0"/>
              <a:t>intero</a:t>
            </a:r>
          </a:p>
          <a:p>
            <a:pPr lvl="1"/>
            <a:r>
              <a:rPr lang="it-IT" dirty="0"/>
              <a:t>reale</a:t>
            </a:r>
          </a:p>
          <a:p>
            <a:pPr lvl="1"/>
            <a:r>
              <a:rPr lang="it-IT" dirty="0"/>
              <a:t>carattere</a:t>
            </a:r>
          </a:p>
          <a:p>
            <a:r>
              <a:rPr lang="it-IT" dirty="0"/>
              <a:t>Costanti</a:t>
            </a:r>
          </a:p>
        </p:txBody>
      </p:sp>
    </p:spTree>
    <p:extLst>
      <p:ext uri="{BB962C8B-B14F-4D97-AF65-F5344CB8AC3E}">
        <p14:creationId xmlns:p14="http://schemas.microsoft.com/office/powerpoint/2010/main" val="269031667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235AA1A-042A-48FB-9433-5C719FE93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Esercizi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88C1976-2074-4525-9BAA-ECDBC2A2D6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/>
              <a:t>Scrivere quattro differenti istruzioni in C che aggiungano </a:t>
            </a:r>
            <a:r>
              <a:rPr lang="it-IT" b="1" dirty="0"/>
              <a:t>1 </a:t>
            </a:r>
            <a:r>
              <a:rPr lang="it-IT" dirty="0"/>
              <a:t>alla variabile intera </a:t>
            </a:r>
            <a:r>
              <a:rPr lang="it-IT" b="1" dirty="0"/>
              <a:t>x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600182498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902AF83-1838-49CA-80FF-D311016A08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Soluzione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6B9EDB2-9792-42D6-B80C-4D1EBBAFF9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 = x+1;</a:t>
            </a:r>
          </a:p>
          <a:p>
            <a:pPr marL="0" indent="0">
              <a:buNone/>
            </a:pPr>
            <a:r>
              <a:rPr lang="it-IT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 += 1;</a:t>
            </a:r>
          </a:p>
          <a:p>
            <a:pPr marL="0" indent="0">
              <a:buNone/>
            </a:pPr>
            <a:r>
              <a:rPr lang="it-IT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++x;</a:t>
            </a:r>
          </a:p>
          <a:p>
            <a:pPr marL="0" indent="0">
              <a:buNone/>
            </a:pPr>
            <a:r>
              <a:rPr lang="it-IT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x++;</a:t>
            </a:r>
            <a:endParaRPr lang="it-IT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3392375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A84EFD7-2F86-4340-85C3-4D389B0FED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Esercizio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7A67679-1627-45C2-9A20-E57F884072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0600" y="1825625"/>
            <a:ext cx="10363200" cy="4351338"/>
          </a:xfrm>
        </p:spPr>
        <p:txBody>
          <a:bodyPr/>
          <a:lstStyle/>
          <a:p>
            <a:pPr marL="457200" lvl="1" indent="0">
              <a:buNone/>
            </a:pPr>
            <a:r>
              <a:rPr lang="en-US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a, b=0, c=0;</a:t>
            </a:r>
          </a:p>
          <a:p>
            <a:pPr marL="0" indent="0">
              <a:buNone/>
            </a:pPr>
            <a:endParaRPr lang="pt-BR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it-IT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 = ++b + ++c; </a:t>
            </a:r>
            <a:r>
              <a:rPr lang="it-IT" b="1" dirty="0"/>
              <a:t>		</a:t>
            </a:r>
          </a:p>
          <a:p>
            <a:pPr marL="0" indent="0">
              <a:buNone/>
            </a:pPr>
            <a:r>
              <a:rPr lang="pt-BR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 = b++ + c++; 		</a:t>
            </a:r>
          </a:p>
          <a:p>
            <a:pPr marL="0" indent="0">
              <a:buNone/>
            </a:pPr>
            <a:r>
              <a:rPr lang="pt-BR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 = ++b + c++; 		</a:t>
            </a:r>
          </a:p>
          <a:p>
            <a:pPr marL="0" indent="0">
              <a:buNone/>
            </a:pPr>
            <a:r>
              <a:rPr lang="pt-BR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 = b-- + --c; 		</a:t>
            </a:r>
            <a:endParaRPr lang="it-IT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6946859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A84EFD7-2F86-4340-85C3-4D389B0FED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Esercizio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7A67679-1627-45C2-9A20-E57F884072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0600" y="1825625"/>
            <a:ext cx="10363200" cy="4351338"/>
          </a:xfrm>
        </p:spPr>
        <p:txBody>
          <a:bodyPr/>
          <a:lstStyle/>
          <a:p>
            <a:pPr marL="457200" lvl="1" indent="0">
              <a:buNone/>
            </a:pPr>
            <a:r>
              <a:rPr lang="en-US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a, b=0, c=0;</a:t>
            </a:r>
          </a:p>
          <a:p>
            <a:pPr marL="0" indent="0">
              <a:buNone/>
            </a:pPr>
            <a:endParaRPr lang="pt-BR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it-IT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 = ++b + ++c; </a:t>
            </a:r>
            <a:r>
              <a:rPr lang="it-IT" b="1" dirty="0"/>
              <a:t>		</a:t>
            </a:r>
            <a:r>
              <a:rPr lang="pt-BR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a: 2 b: 1 c: 1</a:t>
            </a:r>
          </a:p>
          <a:p>
            <a:pPr marL="0" indent="0">
              <a:buNone/>
            </a:pPr>
            <a:r>
              <a:rPr lang="pt-BR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 = b++ + c++; 		a: 0 b: 1 c: 1</a:t>
            </a:r>
          </a:p>
          <a:p>
            <a:pPr marL="0" indent="0">
              <a:buNone/>
            </a:pPr>
            <a:r>
              <a:rPr lang="pt-BR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 = ++b + c++; 		a: 1 b: 1 c: 1</a:t>
            </a:r>
          </a:p>
          <a:p>
            <a:pPr marL="0" indent="0">
              <a:buNone/>
            </a:pPr>
            <a:r>
              <a:rPr lang="pt-BR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 = b-- + --c; 		a: -1 b: -1 c: -1</a:t>
            </a:r>
            <a:endParaRPr lang="it-IT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0757290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097E396-E03B-4F04-B074-517A3B3828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Cosa stampa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E6AC0D2-5FC4-4959-B5A1-CF95C68FBD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#include&lt;</a:t>
            </a:r>
            <a:r>
              <a:rPr lang="it-IT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stdio.h</a:t>
            </a:r>
            <a:r>
              <a:rPr lang="it-IT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marL="0" indent="0">
              <a:buNone/>
            </a:pPr>
            <a:r>
              <a:rPr lang="it-IT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it-IT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0" indent="0">
              <a:buNone/>
            </a:pPr>
            <a:r>
              <a:rPr lang="it-IT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457200" lvl="1" indent="0">
              <a:buNone/>
            </a:pPr>
            <a:r>
              <a:rPr lang="it-IT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it-IT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i=1, k=3;</a:t>
            </a:r>
          </a:p>
          <a:p>
            <a:pPr marL="457200" lvl="1" indent="0">
              <a:buNone/>
            </a:pPr>
            <a:r>
              <a:rPr lang="nn-NO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k = (i + 0.7) + (float) (k/2);</a:t>
            </a:r>
          </a:p>
          <a:p>
            <a:pPr marL="457200" lvl="1" indent="0">
              <a:buNone/>
            </a:pPr>
            <a:r>
              <a:rPr lang="it-IT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it-IT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("%d\n", k);</a:t>
            </a:r>
          </a:p>
          <a:p>
            <a:pPr marL="0" indent="0">
              <a:buNone/>
            </a:pPr>
            <a:r>
              <a:rPr lang="it-IT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it-IT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0924665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658865C-1243-4A1E-BDC3-CE0F1572E2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ED0C2E46-838E-4405-A76D-2D8506DD053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18986" y="1550194"/>
            <a:ext cx="7954027" cy="5425331"/>
          </a:xfrm>
          <a:prstGeom prst="rect">
            <a:avLst/>
          </a:prstGeom>
        </p:spPr>
      </p:pic>
      <p:sp>
        <p:nvSpPr>
          <p:cNvPr id="5" name="Rettangolo 4">
            <a:extLst>
              <a:ext uri="{FF2B5EF4-FFF2-40B4-BE49-F238E27FC236}">
                <a16:creationId xmlns:a16="http://schemas.microsoft.com/office/drawing/2014/main" id="{7FDC2741-7F6C-4300-BD49-34A9B1F1288A}"/>
              </a:ext>
            </a:extLst>
          </p:cNvPr>
          <p:cNvSpPr/>
          <p:nvPr/>
        </p:nvSpPr>
        <p:spPr>
          <a:xfrm>
            <a:off x="6839211" y="2354893"/>
            <a:ext cx="3233802" cy="38037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Rettangolo 5">
            <a:extLst>
              <a:ext uri="{FF2B5EF4-FFF2-40B4-BE49-F238E27FC236}">
                <a16:creationId xmlns:a16="http://schemas.microsoft.com/office/drawing/2014/main" id="{54040825-0297-44E0-A241-DEB77D279DF6}"/>
              </a:ext>
            </a:extLst>
          </p:cNvPr>
          <p:cNvSpPr/>
          <p:nvPr/>
        </p:nvSpPr>
        <p:spPr>
          <a:xfrm>
            <a:off x="6839211" y="4619625"/>
            <a:ext cx="3233802" cy="5048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63544533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6535454-FBA4-4243-9EC3-E4BBEAEE9E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Cosa stampa?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52DBE0B-4BD2-44E1-96D0-E93E6314C6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E201A778-FC84-4D35-8F44-BFEE38CB656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50952" y="2976716"/>
            <a:ext cx="6484683" cy="21714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06005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4AC7260-4AFC-4004-A71A-E77A5AF709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Notazioni per valori costanti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7D98624-0234-42FB-A8D5-B11E95E92E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it-IT" dirty="0"/>
              <a:t>per assegnare un </a:t>
            </a:r>
            <a:r>
              <a:rPr lang="it-IT" b="1" dirty="0">
                <a:solidFill>
                  <a:srgbClr val="FF0000"/>
                </a:solidFill>
              </a:rPr>
              <a:t>valore costante </a:t>
            </a:r>
            <a:r>
              <a:rPr lang="it-IT" dirty="0"/>
              <a:t>ad una variabile </a:t>
            </a:r>
            <a:r>
              <a:rPr lang="it-IT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</a:t>
            </a:r>
            <a:r>
              <a:rPr lang="it-IT" b="1" dirty="0"/>
              <a:t> </a:t>
            </a:r>
            <a:r>
              <a:rPr lang="it-IT" dirty="0"/>
              <a:t>lo si deve racchiudere </a:t>
            </a:r>
            <a:r>
              <a:rPr lang="it-IT" b="1" u="sng" dirty="0"/>
              <a:t>tra apici</a:t>
            </a:r>
            <a:r>
              <a:rPr lang="it-IT" dirty="0"/>
              <a:t>, es.</a:t>
            </a:r>
          </a:p>
          <a:p>
            <a:pPr marL="457200" lvl="1" indent="0">
              <a:buNone/>
            </a:pPr>
            <a:r>
              <a:rPr lang="it-IT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 = 'A';</a:t>
            </a:r>
          </a:p>
          <a:p>
            <a:pPr marL="457200" lvl="1" indent="0">
              <a:buNone/>
            </a:pPr>
            <a:r>
              <a:rPr lang="it-IT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 = ';' ;</a:t>
            </a:r>
          </a:p>
          <a:p>
            <a:pPr marL="457200" lvl="1" indent="0">
              <a:buNone/>
            </a:pPr>
            <a:r>
              <a:rPr lang="it-IT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z = '&amp;';</a:t>
            </a:r>
          </a:p>
          <a:p>
            <a:r>
              <a:rPr lang="it-IT" dirty="0"/>
              <a:t>per quelli </a:t>
            </a:r>
            <a:r>
              <a:rPr lang="it-IT" b="1" u="sng" dirty="0"/>
              <a:t>non stampabili </a:t>
            </a:r>
            <a:r>
              <a:rPr lang="it-IT" dirty="0"/>
              <a:t>si usa </a:t>
            </a:r>
            <a:r>
              <a:rPr lang="it-IT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\</a:t>
            </a:r>
            <a:r>
              <a:rPr lang="it-IT" b="1" dirty="0"/>
              <a:t> </a:t>
            </a:r>
            <a:r>
              <a:rPr lang="it-IT" dirty="0"/>
              <a:t>(sequenza di </a:t>
            </a:r>
            <a:r>
              <a:rPr lang="it-IT" dirty="0" err="1"/>
              <a:t>escape</a:t>
            </a:r>
            <a:r>
              <a:rPr lang="it-IT" dirty="0"/>
              <a:t>)</a:t>
            </a:r>
          </a:p>
          <a:p>
            <a:r>
              <a:rPr lang="it-IT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\n</a:t>
            </a:r>
            <a:r>
              <a:rPr lang="it-IT" b="1" dirty="0"/>
              <a:t> </a:t>
            </a:r>
            <a:r>
              <a:rPr lang="it-IT" dirty="0"/>
              <a:t>a capo </a:t>
            </a:r>
          </a:p>
          <a:p>
            <a:r>
              <a:rPr lang="it-IT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\\</a:t>
            </a:r>
            <a:r>
              <a:rPr lang="it-IT" b="1" dirty="0"/>
              <a:t> </a:t>
            </a:r>
            <a:r>
              <a:rPr lang="it-IT" dirty="0"/>
              <a:t>backslash</a:t>
            </a:r>
          </a:p>
          <a:p>
            <a:r>
              <a:rPr lang="it-IT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\t</a:t>
            </a:r>
            <a:r>
              <a:rPr lang="it-IT" b="1" dirty="0"/>
              <a:t> </a:t>
            </a:r>
            <a:r>
              <a:rPr lang="it-IT" dirty="0"/>
              <a:t>tabulazione </a:t>
            </a:r>
          </a:p>
          <a:p>
            <a:r>
              <a:rPr lang="it-IT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\'</a:t>
            </a:r>
            <a:r>
              <a:rPr lang="it-IT" b="1" dirty="0"/>
              <a:t> </a:t>
            </a:r>
            <a:r>
              <a:rPr lang="it-IT" dirty="0"/>
              <a:t>carattere apice</a:t>
            </a:r>
          </a:p>
          <a:p>
            <a:r>
              <a:rPr lang="it-IT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\"</a:t>
            </a:r>
            <a:r>
              <a:rPr lang="it-IT" b="1" dirty="0"/>
              <a:t> </a:t>
            </a:r>
            <a:r>
              <a:rPr lang="it-IT" dirty="0"/>
              <a:t>doppio apice </a:t>
            </a:r>
          </a:p>
          <a:p>
            <a:r>
              <a:rPr lang="it-IT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\r</a:t>
            </a:r>
            <a:r>
              <a:rPr lang="it-IT" b="1" dirty="0"/>
              <a:t> </a:t>
            </a:r>
            <a:r>
              <a:rPr lang="it-IT" dirty="0"/>
              <a:t>ritorno carrello</a:t>
            </a:r>
          </a:p>
          <a:p>
            <a:r>
              <a:rPr lang="it-IT" dirty="0"/>
              <a:t>Le sequenze di </a:t>
            </a:r>
            <a:r>
              <a:rPr lang="it-IT" dirty="0" err="1"/>
              <a:t>escape</a:t>
            </a:r>
            <a:r>
              <a:rPr lang="it-IT" dirty="0"/>
              <a:t> vanno racchiuse tra apici come i simboli dei caratteri</a:t>
            </a:r>
          </a:p>
        </p:txBody>
      </p:sp>
    </p:spTree>
    <p:extLst>
      <p:ext uri="{BB962C8B-B14F-4D97-AF65-F5344CB8AC3E}">
        <p14:creationId xmlns:p14="http://schemas.microsoft.com/office/powerpoint/2010/main" val="22901679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F987F8B-6BF4-4CE9-AB5C-8B64E11469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/>
              <a:t>Cosa stampa?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8B553E0-E05E-4A10-8EC7-C5882A1485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#include&lt;</a:t>
            </a:r>
            <a:r>
              <a:rPr lang="it-IT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stdio.h</a:t>
            </a:r>
            <a:r>
              <a:rPr lang="it-IT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marL="0" indent="0">
              <a:buNone/>
            </a:pPr>
            <a:r>
              <a:rPr lang="it-IT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it-IT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0" indent="0">
              <a:buNone/>
            </a:pPr>
            <a:r>
              <a:rPr lang="it-IT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457200" lvl="1" indent="0">
              <a:buNone/>
            </a:pPr>
            <a:r>
              <a:rPr lang="it-IT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it-IT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("ab\n");</a:t>
            </a:r>
          </a:p>
          <a:p>
            <a:pPr marL="457200" lvl="1" indent="0">
              <a:buNone/>
            </a:pPr>
            <a:r>
              <a:rPr lang="it-IT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it-IT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("cd\r");</a:t>
            </a:r>
          </a:p>
          <a:p>
            <a:pPr marL="457200" lvl="1" indent="0">
              <a:buNone/>
            </a:pPr>
            <a:r>
              <a:rPr lang="it-IT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it-IT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("e\n");</a:t>
            </a:r>
          </a:p>
          <a:p>
            <a:pPr marL="0" indent="0">
              <a:buNone/>
            </a:pPr>
            <a:r>
              <a:rPr lang="it-IT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it-IT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78864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5832DBE-9C8D-46D9-8BAA-6A85C901A3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Operazioni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CBF4184-F314-4C55-8921-1344E6945E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/>
              <a:t>Ad ogni carattere corrisponde una rappresentazione numerica univoca</a:t>
            </a:r>
          </a:p>
          <a:p>
            <a:r>
              <a:rPr lang="it-IT" dirty="0"/>
              <a:t>I caratteri sono totalmente ordinati</a:t>
            </a:r>
          </a:p>
          <a:p>
            <a:r>
              <a:rPr lang="it-IT" dirty="0"/>
              <a:t>Possibili operazioni:</a:t>
            </a:r>
          </a:p>
          <a:p>
            <a:pPr lvl="1"/>
            <a:r>
              <a:rPr lang="it-IT" dirty="0"/>
              <a:t>restituire il carattere che segue/precede;</a:t>
            </a:r>
          </a:p>
          <a:p>
            <a:pPr lvl="1"/>
            <a:r>
              <a:rPr lang="it-IT" dirty="0"/>
              <a:t>operazioni di uguaglianza/disuguaglianza;</a:t>
            </a:r>
          </a:p>
          <a:p>
            <a:pPr lvl="1"/>
            <a:r>
              <a:rPr lang="it-IT" dirty="0"/>
              <a:t>chiedersi se un carattere è maggiore/minore di un altro</a:t>
            </a:r>
          </a:p>
        </p:txBody>
      </p:sp>
    </p:spTree>
    <p:extLst>
      <p:ext uri="{BB962C8B-B14F-4D97-AF65-F5344CB8AC3E}">
        <p14:creationId xmlns:p14="http://schemas.microsoft.com/office/powerpoint/2010/main" val="165731572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981</TotalTime>
  <Words>2655</Words>
  <Application>Microsoft Office PowerPoint</Application>
  <PresentationFormat>Widescreen</PresentationFormat>
  <Paragraphs>516</Paragraphs>
  <Slides>69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69</vt:i4>
      </vt:variant>
    </vt:vector>
  </HeadingPairs>
  <TitlesOfParts>
    <vt:vector size="74" baseType="lpstr">
      <vt:lpstr>Arial</vt:lpstr>
      <vt:lpstr>Calibri</vt:lpstr>
      <vt:lpstr>Calibri Light</vt:lpstr>
      <vt:lpstr>Courier New</vt:lpstr>
      <vt:lpstr>Tema di Office</vt:lpstr>
      <vt:lpstr>Tipo Carattere</vt:lpstr>
      <vt:lpstr>Campo di variabilità</vt:lpstr>
      <vt:lpstr>Codifica Binaria</vt:lpstr>
      <vt:lpstr>Codice ASCII…</vt:lpstr>
      <vt:lpstr>…Codice ASCII…</vt:lpstr>
      <vt:lpstr>…Codice ASCII</vt:lpstr>
      <vt:lpstr>Notazioni per valori costanti</vt:lpstr>
      <vt:lpstr>Cosa stampa?</vt:lpstr>
      <vt:lpstr>Operazioni</vt:lpstr>
      <vt:lpstr>Metodi di input/output</vt:lpstr>
      <vt:lpstr>approfondimento</vt:lpstr>
      <vt:lpstr>Esercizio</vt:lpstr>
      <vt:lpstr>Esercizio</vt:lpstr>
      <vt:lpstr>Soluzione</vt:lpstr>
      <vt:lpstr>Se scrivessimo</vt:lpstr>
      <vt:lpstr>Soluzione 1</vt:lpstr>
      <vt:lpstr>Soluzione 2</vt:lpstr>
      <vt:lpstr>Esercizio</vt:lpstr>
      <vt:lpstr>Soluzione</vt:lpstr>
      <vt:lpstr>Esercizio</vt:lpstr>
      <vt:lpstr>Soluzione</vt:lpstr>
      <vt:lpstr>Esercizio</vt:lpstr>
      <vt:lpstr>Soluzione</vt:lpstr>
      <vt:lpstr>Operatore sizeof()</vt:lpstr>
      <vt:lpstr>Esercizio</vt:lpstr>
      <vt:lpstr>Presentazione standard di PowerPoint</vt:lpstr>
      <vt:lpstr>Riepilogo: stringa di formato</vt:lpstr>
      <vt:lpstr>Conversioni</vt:lpstr>
      <vt:lpstr>Conversioni</vt:lpstr>
      <vt:lpstr>Le conversioni di tipo</vt:lpstr>
      <vt:lpstr>Conversioni implicite</vt:lpstr>
      <vt:lpstr>Conversioni esplicite</vt:lpstr>
      <vt:lpstr>Cosa stampa?</vt:lpstr>
      <vt:lpstr>Presentazione standard di PowerPoint</vt:lpstr>
      <vt:lpstr>Esercizi</vt:lpstr>
      <vt:lpstr>Presentazione standard di PowerPoint</vt:lpstr>
      <vt:lpstr>Assegnamento multiplo</vt:lpstr>
      <vt:lpstr>Assegnamento multiplo</vt:lpstr>
      <vt:lpstr>Problema: conversioni di tipo</vt:lpstr>
      <vt:lpstr>Operatori di assegnamento</vt:lpstr>
      <vt:lpstr>Operatori di incremento e decremento</vt:lpstr>
      <vt:lpstr>Operatori di incremento e decremento</vt:lpstr>
      <vt:lpstr>Operatori di incremento e decremento</vt:lpstr>
      <vt:lpstr>Operatori di incremento e decremento</vt:lpstr>
      <vt:lpstr>Operatori di incremento e decremento</vt:lpstr>
      <vt:lpstr>Costanti</vt:lpstr>
      <vt:lpstr>Costanti</vt:lpstr>
      <vt:lpstr>Perché usare costanti</vt:lpstr>
      <vt:lpstr>Costanti in C</vt:lpstr>
      <vt:lpstr>#define</vt:lpstr>
      <vt:lpstr>Nota</vt:lpstr>
      <vt:lpstr>Esempi</vt:lpstr>
      <vt:lpstr>Presentazione standard di PowerPoint</vt:lpstr>
      <vt:lpstr>Esempio</vt:lpstr>
      <vt:lpstr>Esempio</vt:lpstr>
      <vt:lpstr>Preprocessore</vt:lpstr>
      <vt:lpstr>Cosa fa il preprocessore?</vt:lpstr>
      <vt:lpstr>Come lavora il preprocessore</vt:lpstr>
      <vt:lpstr>Costanti in C</vt:lpstr>
      <vt:lpstr>const</vt:lpstr>
      <vt:lpstr>Esempio</vt:lpstr>
      <vt:lpstr>Abbiamo visto</vt:lpstr>
      <vt:lpstr>Esercizi</vt:lpstr>
      <vt:lpstr>Soluzione</vt:lpstr>
      <vt:lpstr>Esercizio</vt:lpstr>
      <vt:lpstr>Esercizio</vt:lpstr>
      <vt:lpstr>Cosa stampa</vt:lpstr>
      <vt:lpstr>Presentazione standard di PowerPoint</vt:lpstr>
      <vt:lpstr>Cosa stampa?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introduzione</dc:title>
  <dc:creator>corrado aaron visaggio</dc:creator>
  <cp:lastModifiedBy>corrado aaron visaggio</cp:lastModifiedBy>
  <cp:revision>70</cp:revision>
  <dcterms:created xsi:type="dcterms:W3CDTF">2018-02-15T13:46:51Z</dcterms:created>
  <dcterms:modified xsi:type="dcterms:W3CDTF">2018-04-08T19:11:56Z</dcterms:modified>
</cp:coreProperties>
</file>